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304" r:id="rId2"/>
    <p:sldId id="300" r:id="rId3"/>
    <p:sldId id="257" r:id="rId4"/>
    <p:sldId id="258" r:id="rId5"/>
    <p:sldId id="259" r:id="rId6"/>
    <p:sldId id="260" r:id="rId7"/>
    <p:sldId id="261" r:id="rId8"/>
    <p:sldId id="284" r:id="rId9"/>
    <p:sldId id="285" r:id="rId10"/>
    <p:sldId id="262" r:id="rId11"/>
    <p:sldId id="263" r:id="rId12"/>
    <p:sldId id="265" r:id="rId13"/>
    <p:sldId id="266" r:id="rId14"/>
    <p:sldId id="268" r:id="rId15"/>
    <p:sldId id="269" r:id="rId16"/>
    <p:sldId id="267" r:id="rId17"/>
    <p:sldId id="283" r:id="rId18"/>
    <p:sldId id="270" r:id="rId19"/>
    <p:sldId id="282" r:id="rId20"/>
    <p:sldId id="286" r:id="rId21"/>
    <p:sldId id="303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660"/>
  </p:normalViewPr>
  <p:slideViewPr>
    <p:cSldViewPr>
      <p:cViewPr>
        <p:scale>
          <a:sx n="64" d="100"/>
          <a:sy n="64" d="100"/>
        </p:scale>
        <p:origin x="-6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F1B7C-3D5A-467A-9C90-1DDDCC86575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8ACF2-5089-41D9-8535-4B4D117899D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F3019-A2E6-45EA-BFEA-0D909CA6C24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8B656-FAFE-483C-BC33-E7C034DB862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2B8EE-44E4-43AE-8C85-52A318C3763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426EF-D7E7-4099-A96A-DE333CC514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5E110-9253-4FE9-8FDA-0C48CC69BFA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C286F-8F7B-4205-BBC2-BFBBC852F4B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D90B-BF9B-4741-ACC7-CA0F51C74CF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D352E-1C47-4D63-99A5-C41B8E56034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14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15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16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9C17B-5D9A-4BCB-ACB0-7F293700650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09B346B-3DBF-436A-8008-A62FE86604E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5" r:id="rId2"/>
    <p:sldLayoutId id="2147483794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5" r:id="rId9"/>
    <p:sldLayoutId id="2147483791" r:id="rId10"/>
    <p:sldLayoutId id="214748379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4114800"/>
            <a:ext cx="2743200" cy="886264"/>
          </a:xfrm>
        </p:spPr>
        <p:txBody>
          <a:bodyPr/>
          <a:lstStyle/>
          <a:p>
            <a:r>
              <a:rPr lang="en-US" sz="2800" b="1" dirty="0" smtClean="0"/>
              <a:t>RELATORIA</a:t>
            </a:r>
            <a:endParaRPr lang="es-ES" sz="2800" b="1" dirty="0" smtClean="0"/>
          </a:p>
          <a:p>
            <a:endParaRPr lang="es-ES_tradnl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86200"/>
            <a:ext cx="27305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2"/>
          <p:cNvSpPr txBox="1">
            <a:spLocks noGrp="1" noChangeArrowheads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ES" sz="3600" kern="0" dirty="0" smtClean="0">
                <a:latin typeface="+mj-lt"/>
                <a:ea typeface="+mj-ea"/>
                <a:cs typeface="+mj-cs"/>
              </a:rPr>
              <a:t>Participación de la SCU en el XXXI </a:t>
            </a:r>
            <a:r>
              <a:rPr lang="es-ES" sz="3600" kern="0" dirty="0">
                <a:latin typeface="+mj-lt"/>
                <a:ea typeface="+mj-ea"/>
                <a:cs typeface="+mj-cs"/>
              </a:rPr>
              <a:t>CONGRESO DE LA CONFERACIÓN AMERICANA DE UROLOGÍA</a:t>
            </a:r>
          </a:p>
        </p:txBody>
      </p:sp>
      <p:pic>
        <p:nvPicPr>
          <p:cNvPr id="6" name="Picture 5" descr="Logo Soc"/>
          <p:cNvPicPr>
            <a:picLocks noChangeAspect="1" noChangeArrowheads="1"/>
          </p:cNvPicPr>
          <p:nvPr/>
        </p:nvPicPr>
        <p:blipFill>
          <a:blip r:embed="rId3">
            <a:lum contrast="-18000"/>
          </a:blip>
          <a:srcRect/>
          <a:stretch>
            <a:fillRect/>
          </a:stretch>
        </p:blipFill>
        <p:spPr bwMode="auto">
          <a:xfrm>
            <a:off x="7848600" y="914400"/>
            <a:ext cx="485775" cy="8572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33450"/>
          </a:xfrm>
        </p:spPr>
        <p:txBody>
          <a:bodyPr/>
          <a:lstStyle/>
          <a:p>
            <a:pPr algn="ctr" eaLnBrk="1" hangingPunct="1"/>
            <a:r>
              <a:rPr lang="es-ES" dirty="0" smtClean="0"/>
              <a:t>BIOPSIA POSITIVA.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1112837"/>
          </a:xfrm>
        </p:spPr>
        <p:txBody>
          <a:bodyPr/>
          <a:lstStyle/>
          <a:p>
            <a:pPr eaLnBrk="1" hangingPunct="1"/>
            <a:r>
              <a:rPr lang="es-ES" dirty="0" err="1" smtClean="0"/>
              <a:t>Estadiar</a:t>
            </a:r>
            <a:r>
              <a:rPr lang="es-ES" dirty="0" smtClean="0"/>
              <a:t> </a:t>
            </a:r>
            <a:r>
              <a:rPr lang="es-ES" dirty="0" smtClean="0"/>
              <a:t> y </a:t>
            </a:r>
            <a:r>
              <a:rPr lang="es-ES" dirty="0" smtClean="0"/>
              <a:t>discutir conducta en grupos multidisciplinario (urólogos- oncólogos- radiólogos- radioterapeutas).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/>
              <a:t>CONDUCTAS: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eaLnBrk="1" hangingPunct="1"/>
            <a:r>
              <a:rPr lang="en-US" sz="2800" dirty="0" err="1" smtClean="0"/>
              <a:t>Observaci</a:t>
            </a:r>
            <a:r>
              <a:rPr lang="es-ES" sz="2800" dirty="0" err="1" smtClean="0"/>
              <a:t>ón</a:t>
            </a:r>
            <a:r>
              <a:rPr lang="es-ES" sz="2800" dirty="0" smtClean="0"/>
              <a:t>: PSA bajo, </a:t>
            </a:r>
            <a:r>
              <a:rPr lang="es-ES" sz="2800" dirty="0" err="1" smtClean="0"/>
              <a:t>Gleason</a:t>
            </a:r>
            <a:r>
              <a:rPr lang="es-ES" sz="2800" dirty="0" smtClean="0"/>
              <a:t> </a:t>
            </a:r>
            <a:r>
              <a:rPr lang="es-ES" sz="2800" dirty="0" smtClean="0"/>
              <a:t>menor de </a:t>
            </a:r>
            <a:r>
              <a:rPr lang="es-ES" sz="2800" dirty="0" smtClean="0"/>
              <a:t>6, mayor </a:t>
            </a:r>
            <a:r>
              <a:rPr lang="es-ES" sz="2800" dirty="0" smtClean="0"/>
              <a:t>de 75 </a:t>
            </a:r>
            <a:r>
              <a:rPr lang="es-ES" sz="2800" dirty="0" err="1" smtClean="0"/>
              <a:t>años,etc</a:t>
            </a:r>
            <a:r>
              <a:rPr lang="es-ES" sz="2800" dirty="0" smtClean="0"/>
              <a:t>.</a:t>
            </a:r>
          </a:p>
          <a:p>
            <a:pPr eaLnBrk="1" hangingPunct="1"/>
            <a:r>
              <a:rPr lang="es-ES" sz="2800" dirty="0" smtClean="0"/>
              <a:t>Prostatectomía radical: Abierta, laparoscópica</a:t>
            </a:r>
            <a:r>
              <a:rPr lang="es-ES" sz="2800" dirty="0" smtClean="0"/>
              <a:t>,</a:t>
            </a:r>
            <a:r>
              <a:rPr lang="es-ES" sz="2800" dirty="0" smtClean="0"/>
              <a:t> robótica.</a:t>
            </a:r>
            <a:endParaRPr lang="es-ES" sz="2800" dirty="0" smtClean="0"/>
          </a:p>
          <a:p>
            <a:pPr eaLnBrk="1" hangingPunct="1"/>
            <a:r>
              <a:rPr lang="es-ES" sz="2800" dirty="0" smtClean="0"/>
              <a:t>Radioterapia: </a:t>
            </a:r>
            <a:r>
              <a:rPr lang="es-ES" sz="2800" dirty="0" err="1" smtClean="0"/>
              <a:t>Braquiterapia</a:t>
            </a:r>
            <a:r>
              <a:rPr lang="es-ES" sz="2800" dirty="0" smtClean="0"/>
              <a:t>, </a:t>
            </a:r>
            <a:r>
              <a:rPr lang="es-ES" sz="2800" dirty="0" smtClean="0"/>
              <a:t>Acelerador </a:t>
            </a:r>
            <a:r>
              <a:rPr lang="es-ES" sz="2800" dirty="0" smtClean="0"/>
              <a:t>lineal.</a:t>
            </a:r>
          </a:p>
          <a:p>
            <a:pPr eaLnBrk="1" hangingPunct="1"/>
            <a:r>
              <a:rPr lang="es-ES" sz="2800" dirty="0" smtClean="0"/>
              <a:t>Crioterapia.</a:t>
            </a:r>
          </a:p>
          <a:p>
            <a:pPr eaLnBrk="1" hangingPunct="1"/>
            <a:r>
              <a:rPr lang="es-ES" sz="2800" dirty="0" smtClean="0"/>
              <a:t>HIFU.</a:t>
            </a:r>
          </a:p>
          <a:p>
            <a:pPr eaLnBrk="1" hangingPunct="1"/>
            <a:r>
              <a:rPr lang="es-ES" sz="2800" dirty="0" smtClean="0"/>
              <a:t>Sistema </a:t>
            </a:r>
            <a:r>
              <a:rPr lang="es-ES" sz="2800" dirty="0" err="1" smtClean="0"/>
              <a:t>Tookad</a:t>
            </a:r>
            <a:r>
              <a:rPr lang="es-ES" sz="2800" dirty="0" smtClean="0"/>
              <a:t> en fase de experimentación</a:t>
            </a:r>
            <a:r>
              <a:rPr lang="es-ES" sz="2800" dirty="0" smtClean="0"/>
              <a:t>. (Ver  mas adelante)</a:t>
            </a:r>
            <a:endParaRPr lang="es-ES" sz="2800" dirty="0" smtClean="0"/>
          </a:p>
          <a:p>
            <a:pPr eaLnBrk="1" hangingPunct="1"/>
            <a:r>
              <a:rPr lang="es-ES" sz="2800" dirty="0" smtClean="0"/>
              <a:t>Tratamiento </a:t>
            </a:r>
            <a:r>
              <a:rPr lang="es-ES" sz="2800" dirty="0" smtClean="0"/>
              <a:t>hormonal con </a:t>
            </a:r>
            <a:r>
              <a:rPr lang="es-ES" sz="2800" dirty="0" smtClean="0"/>
              <a:t>radioterapia.</a:t>
            </a:r>
            <a:endParaRPr lang="es-ES" sz="2800" dirty="0" smtClean="0"/>
          </a:p>
          <a:p>
            <a:pPr eaLnBrk="1" hangingPunct="1"/>
            <a:r>
              <a:rPr lang="es-ES" sz="2800" dirty="0" err="1" smtClean="0"/>
              <a:t>Orquiectomía</a:t>
            </a:r>
            <a:r>
              <a:rPr lang="es-ES" sz="2800" dirty="0" smtClean="0"/>
              <a:t>.</a:t>
            </a:r>
          </a:p>
          <a:p>
            <a:pPr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Título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57250"/>
          </a:xfrm>
        </p:spPr>
        <p:txBody>
          <a:bodyPr/>
          <a:lstStyle/>
          <a:p>
            <a:pPr algn="ctr" eaLnBrk="1" hangingPunct="1"/>
            <a:r>
              <a:rPr lang="es-ES" dirty="0" smtClean="0"/>
              <a:t>Nuevos detalles:</a:t>
            </a:r>
            <a:endParaRPr lang="en-US" dirty="0" smtClean="0"/>
          </a:p>
        </p:txBody>
      </p:sp>
      <p:sp>
        <p:nvSpPr>
          <p:cNvPr id="21507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dirty="0" smtClean="0"/>
              <a:t>Elevar la disección de los ganglios a Iliaca común y bifurcación aórtica.</a:t>
            </a:r>
          </a:p>
          <a:p>
            <a:pPr eaLnBrk="1" hangingPunct="1"/>
            <a:r>
              <a:rPr lang="es-ES" dirty="0" err="1" smtClean="0"/>
              <a:t>Bolqueo</a:t>
            </a:r>
            <a:r>
              <a:rPr lang="es-ES" dirty="0" smtClean="0"/>
              <a:t> hormonal T3-T4 más de 2 años con LH-RH.</a:t>
            </a:r>
          </a:p>
          <a:p>
            <a:pPr eaLnBrk="1" hangingPunct="1"/>
            <a:r>
              <a:rPr lang="es-ES" dirty="0" smtClean="0"/>
              <a:t>PSA </a:t>
            </a:r>
            <a:r>
              <a:rPr lang="en-US" dirty="0" smtClean="0"/>
              <a:t>&gt;</a:t>
            </a:r>
            <a:r>
              <a:rPr lang="es-ES" dirty="0" smtClean="0"/>
              <a:t>1 post-radical utilizar RT precoz (0,2-0,4).</a:t>
            </a:r>
          </a:p>
          <a:p>
            <a:pPr eaLnBrk="1" hangingPunct="1"/>
            <a:r>
              <a:rPr lang="es-ES" dirty="0" smtClean="0"/>
              <a:t>Drogas en la </a:t>
            </a:r>
            <a:r>
              <a:rPr lang="es-ES" dirty="0" smtClean="0"/>
              <a:t>Hormono Resistencia: </a:t>
            </a:r>
            <a:r>
              <a:rPr lang="es-ES" dirty="0" err="1" smtClean="0"/>
              <a:t>Docetaxel</a:t>
            </a:r>
            <a:r>
              <a:rPr lang="es-ES" dirty="0" smtClean="0"/>
              <a:t>- </a:t>
            </a:r>
            <a:r>
              <a:rPr lang="es-ES" dirty="0" err="1" smtClean="0"/>
              <a:t>Cabacitaxel</a:t>
            </a:r>
            <a:r>
              <a:rPr lang="es-ES" dirty="0" smtClean="0"/>
              <a:t>.</a:t>
            </a:r>
          </a:p>
          <a:p>
            <a:pPr eaLnBrk="1" hangingPunct="1"/>
            <a:r>
              <a:rPr lang="es-ES" dirty="0" smtClean="0"/>
              <a:t>Inmunoterapia: </a:t>
            </a:r>
            <a:r>
              <a:rPr lang="es-ES" dirty="0" err="1" smtClean="0"/>
              <a:t>Sipulevech</a:t>
            </a:r>
            <a:r>
              <a:rPr lang="es-ES" dirty="0" smtClean="0"/>
              <a:t> ($300 000).</a:t>
            </a:r>
          </a:p>
          <a:p>
            <a:pPr eaLnBrk="1" hangingPunct="1"/>
            <a:endParaRPr lang="es-ES" dirty="0" smtClean="0"/>
          </a:p>
          <a:p>
            <a:pPr eaLnBrk="1" hangingPunct="1">
              <a:buFontTx/>
              <a:buNone/>
            </a:pPr>
            <a:r>
              <a:rPr lang="es-ES" dirty="0" smtClean="0"/>
              <a:t>                                 </a:t>
            </a:r>
            <a:endParaRPr lang="en-US" dirty="0" smtClean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Nuevos detalles:</a:t>
            </a:r>
            <a:endParaRPr lang="en-US" smtClean="0"/>
          </a:p>
        </p:txBody>
      </p:sp>
      <p:sp>
        <p:nvSpPr>
          <p:cNvPr id="22531" name="2 Marcador de contenido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3992563"/>
          </a:xfrm>
        </p:spPr>
        <p:txBody>
          <a:bodyPr/>
          <a:lstStyle/>
          <a:p>
            <a:pPr eaLnBrk="1" hangingPunct="1"/>
            <a:r>
              <a:rPr lang="es-ES" smtClean="0"/>
              <a:t>Para el dolor: Zometa, Devosumab, Alphedryl.</a:t>
            </a:r>
          </a:p>
          <a:p>
            <a:pPr eaLnBrk="1" hangingPunct="1"/>
            <a:r>
              <a:rPr lang="es-ES" smtClean="0"/>
              <a:t>Hormonal: Abiraterone, Enzalutamide.</a:t>
            </a:r>
          </a:p>
          <a:p>
            <a:pPr eaLnBrk="1" hangingPunct="1"/>
            <a:r>
              <a:rPr lang="es-ES" smtClean="0"/>
              <a:t>En fase III TAK-700.</a:t>
            </a:r>
          </a:p>
          <a:p>
            <a:pPr eaLnBrk="1" hangingPunct="1"/>
            <a:r>
              <a:rPr lang="es-ES" smtClean="0"/>
              <a:t>Radioisotopo 223: Sustancia ev luego de docetaxel que mejora la sobrevida (14 meses), reduce las lesiones metastásicas y mejora el dolor (Fase III).</a:t>
            </a:r>
            <a:endParaRPr lang="en-US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792163"/>
          </a:xfrm>
        </p:spPr>
        <p:txBody>
          <a:bodyPr/>
          <a:lstStyle/>
          <a:p>
            <a:pPr algn="ctr" eaLnBrk="1" hangingPunct="1"/>
            <a:r>
              <a:rPr lang="es-ES" sz="3600" dirty="0" smtClean="0"/>
              <a:t>SISTEMA TOOKAD. </a:t>
            </a:r>
            <a:r>
              <a:rPr lang="es-ES" sz="3600" dirty="0" err="1" smtClean="0"/>
              <a:t>Lab</a:t>
            </a:r>
            <a:r>
              <a:rPr lang="es-ES" sz="3600" dirty="0" smtClean="0"/>
              <a:t>. </a:t>
            </a:r>
            <a:r>
              <a:rPr lang="es-ES" sz="3600" dirty="0" err="1" smtClean="0"/>
              <a:t>Stebabiotech</a:t>
            </a:r>
            <a:r>
              <a:rPr lang="es-ES" sz="3600" dirty="0" smtClean="0"/>
              <a:t>.</a:t>
            </a:r>
            <a:endParaRPr lang="en-US" sz="3600" dirty="0" smtClean="0"/>
          </a:p>
        </p:txBody>
      </p:sp>
      <p:sp>
        <p:nvSpPr>
          <p:cNvPr id="24579" name="2 Marcador de contenido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3810000"/>
          </a:xfrm>
        </p:spPr>
        <p:txBody>
          <a:bodyPr/>
          <a:lstStyle/>
          <a:p>
            <a:pPr eaLnBrk="1" hangingPunct="1"/>
            <a:r>
              <a:rPr lang="es-ES" dirty="0" smtClean="0"/>
              <a:t>Protocolo de trabajo en fase III en Europa.</a:t>
            </a:r>
          </a:p>
          <a:p>
            <a:pPr eaLnBrk="1" hangingPunct="1"/>
            <a:r>
              <a:rPr lang="es-ES" dirty="0" smtClean="0"/>
              <a:t>Se iniciará en países de </a:t>
            </a:r>
            <a:r>
              <a:rPr lang="es-ES" dirty="0" err="1" smtClean="0"/>
              <a:t>américa</a:t>
            </a:r>
            <a:r>
              <a:rPr lang="es-ES" dirty="0" smtClean="0"/>
              <a:t>.</a:t>
            </a:r>
          </a:p>
          <a:p>
            <a:pPr eaLnBrk="1" hangingPunct="1"/>
            <a:r>
              <a:rPr lang="es-ES" dirty="0" smtClean="0"/>
              <a:t>Ablación tumoral por </a:t>
            </a:r>
            <a:r>
              <a:rPr lang="es-ES" dirty="0" err="1" smtClean="0"/>
              <a:t>fotodinamia</a:t>
            </a:r>
            <a:r>
              <a:rPr lang="es-ES" dirty="0" smtClean="0"/>
              <a:t>.</a:t>
            </a:r>
          </a:p>
          <a:p>
            <a:pPr eaLnBrk="1" hangingPunct="1"/>
            <a:r>
              <a:rPr lang="es-ES" dirty="0" err="1" smtClean="0"/>
              <a:t>Tookad</a:t>
            </a:r>
            <a:r>
              <a:rPr lang="es-ES" dirty="0" smtClean="0"/>
              <a:t>: producto por vía EV que filtra a los 30 min.</a:t>
            </a:r>
          </a:p>
          <a:p>
            <a:pPr eaLnBrk="1" hangingPunct="1"/>
            <a:r>
              <a:rPr lang="es-ES" dirty="0" smtClean="0"/>
              <a:t>Método: Luego de administrado el producto, se insertan agujas en el lóbulo positivo, bajo control de USTR y a través de estas se pasan las fibra de luz fotodinámica, lo cual favorece el cierre de los vasos sanguíneos y la necrosis del tejido.</a:t>
            </a: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/>
              <a:t>SISTEMA TOOKAD.</a:t>
            </a:r>
            <a:endParaRPr lang="en-US" dirty="0" smtClean="0"/>
          </a:p>
        </p:txBody>
      </p:sp>
      <p:sp>
        <p:nvSpPr>
          <p:cNvPr id="25603" name="2 Marcador de contenido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800600"/>
          </a:xfrm>
        </p:spPr>
        <p:txBody>
          <a:bodyPr/>
          <a:lstStyle/>
          <a:p>
            <a:pPr eaLnBrk="1" hangingPunct="1"/>
            <a:r>
              <a:rPr lang="es-ES" sz="2800" dirty="0" smtClean="0"/>
              <a:t>Se recomienda en T1-T2 bajo grado ( </a:t>
            </a:r>
            <a:r>
              <a:rPr lang="es-ES" sz="2800" dirty="0" err="1" smtClean="0"/>
              <a:t>gleason</a:t>
            </a:r>
            <a:r>
              <a:rPr lang="es-ES" sz="2800" dirty="0" smtClean="0"/>
              <a:t> 6, PSA &lt;10, T2a N0 M0).</a:t>
            </a:r>
          </a:p>
          <a:p>
            <a:pPr eaLnBrk="1" hangingPunct="1"/>
            <a:r>
              <a:rPr lang="es-ES" sz="2800" dirty="0" smtClean="0"/>
              <a:t>Puede ser bilateral.</a:t>
            </a:r>
          </a:p>
          <a:p>
            <a:pPr eaLnBrk="1" hangingPunct="1"/>
            <a:r>
              <a:rPr lang="es-ES" sz="2800" dirty="0" smtClean="0"/>
              <a:t>A los 7 días se comprueba por RMI el área de necrosis.</a:t>
            </a:r>
          </a:p>
          <a:p>
            <a:pPr eaLnBrk="1" hangingPunct="1"/>
            <a:r>
              <a:rPr lang="es-ES" sz="2800" dirty="0" smtClean="0"/>
              <a:t>Se recomienda biopsia a los 6 meses.</a:t>
            </a:r>
          </a:p>
          <a:p>
            <a:pPr eaLnBrk="1" hangingPunct="1"/>
            <a:r>
              <a:rPr lang="es-ES" sz="2800" dirty="0" smtClean="0"/>
              <a:t>Se puede combinar con otras terapias en caso de fallo o repetir </a:t>
            </a:r>
            <a:r>
              <a:rPr lang="es-ES" sz="2800" dirty="0" err="1" smtClean="0"/>
              <a:t>tto</a:t>
            </a:r>
            <a:r>
              <a:rPr lang="es-ES" sz="2800" dirty="0" smtClean="0"/>
              <a:t>.</a:t>
            </a:r>
          </a:p>
          <a:p>
            <a:pPr eaLnBrk="1" hangingPunct="1"/>
            <a:r>
              <a:rPr lang="es-ES" sz="2800" dirty="0" smtClean="0"/>
              <a:t>Dosis 2-6 mg/kg.</a:t>
            </a:r>
          </a:p>
          <a:p>
            <a:pPr eaLnBrk="1" hangingPunct="1"/>
            <a:r>
              <a:rPr lang="es-ES" sz="2800" dirty="0" smtClean="0"/>
              <a:t>Complicaciones: S. Miccional leve-moderado.</a:t>
            </a:r>
          </a:p>
          <a:p>
            <a:pPr eaLnBrk="1" hangingPunct="1"/>
            <a:r>
              <a:rPr lang="es-ES" sz="2800" dirty="0" smtClean="0"/>
              <a:t>Utilizando: UK, Canadá, Francia, Holanda.</a:t>
            </a:r>
          </a:p>
          <a:p>
            <a:pPr eaLnBrk="1" hangingPunct="1"/>
            <a:endParaRPr lang="es-ES" sz="28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s-ES" smtClean="0"/>
              <a:t>CARCINOMA RENAL.</a:t>
            </a:r>
            <a:endParaRPr lang="en-US" smtClean="0"/>
          </a:p>
        </p:txBody>
      </p:sp>
      <p:sp>
        <p:nvSpPr>
          <p:cNvPr id="27651" name="2 Marcador de contenido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eaLnBrk="1" hangingPunct="1"/>
            <a:r>
              <a:rPr lang="es-ES" sz="2800" smtClean="0"/>
              <a:t>Grupo multidisciplinario.</a:t>
            </a:r>
          </a:p>
          <a:p>
            <a:pPr eaLnBrk="1" hangingPunct="1"/>
            <a:r>
              <a:rPr lang="es-ES" sz="2800" smtClean="0"/>
              <a:t>Etica frente a la lesión (observación). Crecimiento no mayor de 1cm por año.</a:t>
            </a:r>
          </a:p>
          <a:p>
            <a:pPr eaLnBrk="1" hangingPunct="1"/>
            <a:r>
              <a:rPr lang="es-ES" sz="2800" smtClean="0"/>
              <a:t>Cirugía conservadora.</a:t>
            </a:r>
          </a:p>
          <a:p>
            <a:pPr eaLnBrk="1" hangingPunct="1"/>
            <a:r>
              <a:rPr lang="es-ES" sz="2800" smtClean="0"/>
              <a:t>Téc. Q: Mínimo acceso.</a:t>
            </a:r>
          </a:p>
          <a:p>
            <a:pPr eaLnBrk="1" hangingPunct="1"/>
            <a:r>
              <a:rPr lang="es-ES" sz="2800" smtClean="0"/>
              <a:t>Cirugía ampliada en la etapa avanzada: alta mortalidad, complicaciones, embolización.</a:t>
            </a:r>
          </a:p>
          <a:p>
            <a:pPr eaLnBrk="1" hangingPunct="1"/>
            <a:r>
              <a:rPr lang="es-ES" sz="2800" smtClean="0"/>
              <a:t>Tto con Sunitib previo para citoreducción: Cirugía más compleja por la firbosis y adherencias a órganos vecinos.</a:t>
            </a:r>
          </a:p>
          <a:p>
            <a:pPr eaLnBrk="1" hangingPunct="1"/>
            <a:r>
              <a:rPr lang="es-ES" sz="2800" smtClean="0"/>
              <a:t>Estudios con Sunitib y Surtime.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Título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txBody>
          <a:bodyPr/>
          <a:lstStyle/>
          <a:p>
            <a:pPr eaLnBrk="1" hangingPunct="1"/>
            <a:r>
              <a:rPr lang="es-ES" smtClean="0"/>
              <a:t>TUMORES DE VEJIGA.</a:t>
            </a:r>
            <a:endParaRPr lang="en-US" smtClean="0"/>
          </a:p>
        </p:txBody>
      </p:sp>
      <p:sp>
        <p:nvSpPr>
          <p:cNvPr id="28675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/>
            <a:r>
              <a:rPr lang="es-ES" smtClean="0"/>
              <a:t>Utilización de Mitomicín C post-RTU en tumores de bajo grado (2-6 horas).</a:t>
            </a:r>
          </a:p>
          <a:p>
            <a:pPr eaLnBrk="1" hangingPunct="1"/>
            <a:r>
              <a:rPr lang="es-ES" smtClean="0"/>
              <a:t>Alerta sobre resultado dudoso de la citología en ptes que utilizan Mitomicín C.</a:t>
            </a:r>
          </a:p>
          <a:p>
            <a:pPr eaLnBrk="1" hangingPunct="1"/>
            <a:r>
              <a:rPr lang="es-ES" smtClean="0"/>
              <a:t>Utilización de Hervix-fotodinamia en el diagnóstico y mejores resultados de la RTU.</a:t>
            </a:r>
          </a:p>
          <a:p>
            <a:pPr eaLnBrk="1" hangingPunct="1"/>
            <a:r>
              <a:rPr lang="es-ES" smtClean="0"/>
              <a:t>BCG grado III  y CI ideal.</a:t>
            </a:r>
          </a:p>
          <a:p>
            <a:pPr eaLnBrk="1" hangingPunct="1"/>
            <a:r>
              <a:rPr lang="es-ES" smtClean="0"/>
              <a:t>Gencitabine para los fallos.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Título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857250"/>
          </a:xfrm>
        </p:spPr>
        <p:txBody>
          <a:bodyPr/>
          <a:lstStyle/>
          <a:p>
            <a:pPr algn="ctr" eaLnBrk="1" hangingPunct="1"/>
            <a:r>
              <a:rPr lang="es-ES" dirty="0" smtClean="0"/>
              <a:t>HBP</a:t>
            </a:r>
            <a:endParaRPr lang="en-US" dirty="0" smtClean="0"/>
          </a:p>
        </p:txBody>
      </p:sp>
      <p:sp>
        <p:nvSpPr>
          <p:cNvPr id="3072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dirty="0" smtClean="0"/>
              <a:t>Tratamiento con Láser: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- Verde.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- </a:t>
            </a:r>
            <a:r>
              <a:rPr lang="es-ES" dirty="0" err="1" smtClean="0"/>
              <a:t>Thulium</a:t>
            </a:r>
            <a:r>
              <a:rPr lang="es-ES" dirty="0" smtClean="0"/>
              <a:t>: - Enucleación.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                 - </a:t>
            </a:r>
            <a:r>
              <a:rPr lang="es-ES" dirty="0" err="1" smtClean="0"/>
              <a:t>Vaporesección</a:t>
            </a:r>
            <a:r>
              <a:rPr lang="es-ES" dirty="0" smtClean="0"/>
              <a:t>.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                 </a:t>
            </a:r>
          </a:p>
          <a:p>
            <a:pPr eaLnBrk="1" hangingPunct="1"/>
            <a:r>
              <a:rPr lang="es-ES" dirty="0" smtClean="0"/>
              <a:t>Vaporización por plasma bipolar.</a:t>
            </a:r>
          </a:p>
          <a:p>
            <a:pPr eaLnBrk="1" hangingPunct="1"/>
            <a:endParaRPr lang="es-ES" dirty="0" smtClean="0"/>
          </a:p>
          <a:p>
            <a:pPr eaLnBrk="1" hangingPunct="1">
              <a:buFontTx/>
              <a:buNone/>
            </a:pPr>
            <a:r>
              <a:rPr lang="es-ES" dirty="0" smtClean="0"/>
              <a:t>     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Título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8105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DSE</a:t>
            </a:r>
          </a:p>
        </p:txBody>
      </p:sp>
      <p:sp>
        <p:nvSpPr>
          <p:cNvPr id="44035" name="2 Marcador de contenido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5486400"/>
          </a:xfrm>
        </p:spPr>
        <p:txBody>
          <a:bodyPr/>
          <a:lstStyle/>
          <a:p>
            <a:pPr eaLnBrk="1" hangingPunct="1"/>
            <a:r>
              <a:rPr lang="en-US" smtClean="0"/>
              <a:t>Utilidad de las estatinas</a:t>
            </a:r>
            <a:r>
              <a:rPr lang="es-ES" smtClean="0"/>
              <a:t> para mejorar la oxigenación de los tejidos asociada al sildenafil.</a:t>
            </a:r>
          </a:p>
          <a:p>
            <a:pPr eaLnBrk="1" hangingPunct="1"/>
            <a:r>
              <a:rPr lang="es-ES" smtClean="0"/>
              <a:t>Utilizar sildenafil por 6 meses en los ptes que sean tratados con radioterapia 25-50mg día.</a:t>
            </a:r>
          </a:p>
          <a:p>
            <a:pPr eaLnBrk="1" hangingPunct="1"/>
            <a:r>
              <a:rPr lang="es-ES" smtClean="0"/>
              <a:t>Sildenafil 25 mg 2 meses antes de la cirugía de próstata.</a:t>
            </a:r>
          </a:p>
          <a:p>
            <a:pPr eaLnBrk="1" hangingPunct="1"/>
            <a:r>
              <a:rPr lang="es-ES" smtClean="0"/>
              <a:t>Sildenafil 100 mg 2/v semana postq.</a:t>
            </a:r>
          </a:p>
          <a:p>
            <a:pPr eaLnBrk="1" hangingPunct="1"/>
            <a:r>
              <a:rPr lang="es-ES" smtClean="0"/>
              <a:t>Nueva presentación de Cialis de 5 mg. </a:t>
            </a:r>
            <a:endParaRPr lang="en-US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81000" y="2133600"/>
            <a:ext cx="8305800" cy="3962400"/>
          </a:xfrm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s-ES" sz="2800" b="1" kern="0" dirty="0">
                <a:latin typeface="+mj-lt"/>
              </a:rPr>
              <a:t>Aspectos Generales Organizativos.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2800" b="1" kern="0" dirty="0" err="1" smtClean="0">
                <a:latin typeface="+mj-lt"/>
              </a:rPr>
              <a:t>Relatoría</a:t>
            </a:r>
            <a:r>
              <a:rPr lang="en-US" sz="2800" b="1" kern="0" dirty="0">
                <a:latin typeface="+mj-lt"/>
              </a:rPr>
              <a:t>:</a:t>
            </a:r>
            <a:endParaRPr lang="es-ES" sz="2800" b="1" kern="0" dirty="0">
              <a:latin typeface="+mj-lt"/>
            </a:endParaRPr>
          </a:p>
          <a:p>
            <a:pPr marL="971550" lvl="1" indent="-5143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="1" kern="0" dirty="0" err="1">
                <a:latin typeface="+mj-lt"/>
              </a:rPr>
              <a:t>Litiasis</a:t>
            </a:r>
            <a:r>
              <a:rPr lang="en-US" sz="2800" b="1" kern="0" dirty="0">
                <a:latin typeface="+mj-lt"/>
              </a:rPr>
              <a:t> y </a:t>
            </a:r>
            <a:r>
              <a:rPr lang="en-US" sz="2800" b="1" kern="0" dirty="0" smtClean="0">
                <a:latin typeface="+mj-lt"/>
              </a:rPr>
              <a:t>Endourología. </a:t>
            </a:r>
            <a:r>
              <a:rPr lang="en-US" sz="2800" b="1" kern="0" dirty="0">
                <a:latin typeface="+mj-lt"/>
              </a:rPr>
              <a:t>Prof. Mariano Castillo. HHA.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="1" kern="0" dirty="0">
                <a:latin typeface="+mj-lt"/>
              </a:rPr>
              <a:t>Urooncología. Disfuncion</a:t>
            </a:r>
            <a:r>
              <a:rPr lang="en-US" sz="2800" b="1" kern="0" dirty="0">
                <a:latin typeface="+mj-lt"/>
              </a:rPr>
              <a:t> Sexual Masculina. Urodinamia. </a:t>
            </a:r>
            <a:r>
              <a:rPr lang="en-US" sz="2800" b="1" kern="0" dirty="0">
                <a:latin typeface="+mj-lt"/>
              </a:rPr>
              <a:t>Prof. Javier </a:t>
            </a:r>
            <a:r>
              <a:rPr lang="en-US" sz="2800" b="1" kern="0" dirty="0" err="1">
                <a:latin typeface="+mj-lt"/>
              </a:rPr>
              <a:t>Rivero</a:t>
            </a:r>
            <a:r>
              <a:rPr lang="en-US" sz="2800" b="1" kern="0" dirty="0">
                <a:latin typeface="+mj-lt"/>
              </a:rPr>
              <a:t> Ojeda.  CIMEQ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="1" kern="0" dirty="0" err="1" smtClean="0">
                <a:latin typeface="+mj-lt"/>
              </a:rPr>
              <a:t>Laparoscopía</a:t>
            </a:r>
            <a:r>
              <a:rPr lang="en-US" sz="2800" b="1" kern="0" dirty="0" smtClean="0">
                <a:latin typeface="+mj-lt"/>
              </a:rPr>
              <a:t> </a:t>
            </a:r>
            <a:r>
              <a:rPr lang="en-US" sz="2800" b="1" kern="0" dirty="0" err="1" smtClean="0">
                <a:latin typeface="+mj-lt"/>
              </a:rPr>
              <a:t>Urológica</a:t>
            </a:r>
            <a:r>
              <a:rPr lang="en-US" sz="2800" b="1" kern="0" dirty="0">
                <a:latin typeface="+mj-lt"/>
              </a:rPr>
              <a:t>. Prof. Tania Gonzalez. CCE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2800" b="1" kern="0" dirty="0" err="1">
                <a:latin typeface="+mj-lt"/>
              </a:rPr>
              <a:t>Noticias</a:t>
            </a:r>
            <a:r>
              <a:rPr lang="en-US" sz="2800" b="1" kern="0" dirty="0">
                <a:latin typeface="+mj-lt"/>
              </a:rPr>
              <a:t> y </a:t>
            </a:r>
            <a:r>
              <a:rPr lang="en-US" sz="2800" b="1" kern="0" dirty="0" err="1">
                <a:latin typeface="+mj-lt"/>
              </a:rPr>
              <a:t>Gestiones</a:t>
            </a:r>
            <a:r>
              <a:rPr lang="en-US" sz="2800" b="1" kern="0" dirty="0">
                <a:latin typeface="+mj-lt"/>
              </a:rPr>
              <a:t> de la </a:t>
            </a:r>
            <a:r>
              <a:rPr lang="en-US" sz="2800" b="1" kern="0" dirty="0" err="1">
                <a:latin typeface="+mj-lt"/>
              </a:rPr>
              <a:t>Sociedad</a:t>
            </a:r>
            <a:r>
              <a:rPr lang="en-US" sz="2800" b="1" kern="0" dirty="0">
                <a:latin typeface="+mj-lt"/>
              </a:rPr>
              <a:t> </a:t>
            </a:r>
            <a:r>
              <a:rPr lang="en-US" sz="2800" b="1" kern="0" dirty="0" err="1">
                <a:latin typeface="+mj-lt"/>
              </a:rPr>
              <a:t>Cubana</a:t>
            </a:r>
            <a:r>
              <a:rPr lang="en-US" sz="2800" b="1" kern="0" dirty="0">
                <a:latin typeface="+mj-lt"/>
              </a:rPr>
              <a:t> de Urología.</a:t>
            </a:r>
            <a:r>
              <a:rPr lang="en-US" sz="2800" b="1" kern="0" dirty="0">
                <a:latin typeface="+mj-lt"/>
              </a:rPr>
              <a:t> </a:t>
            </a:r>
            <a:r>
              <a:rPr lang="en-US" sz="2800" b="1" kern="0" dirty="0">
                <a:latin typeface="+mj-lt"/>
              </a:rPr>
              <a:t>Prof. </a:t>
            </a:r>
            <a:r>
              <a:rPr lang="en-US" sz="2800" b="1" kern="0" dirty="0" err="1">
                <a:latin typeface="+mj-lt"/>
              </a:rPr>
              <a:t>Octavio</a:t>
            </a:r>
            <a:r>
              <a:rPr lang="en-US" sz="2800" b="1" kern="0" dirty="0">
                <a:latin typeface="+mj-lt"/>
              </a:rPr>
              <a:t> De La Concepcion. </a:t>
            </a:r>
            <a:r>
              <a:rPr lang="en-US" sz="2800" b="1" kern="0" dirty="0" err="1">
                <a:latin typeface="+mj-lt"/>
              </a:rPr>
              <a:t>Pdte</a:t>
            </a:r>
            <a:r>
              <a:rPr lang="en-US" sz="2800" b="1" kern="0" dirty="0">
                <a:latin typeface="+mj-lt"/>
              </a:rPr>
              <a:t> de la SCU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800" b="1" kern="0" dirty="0">
              <a:solidFill>
                <a:srgbClr val="FFFF00"/>
              </a:solidFill>
              <a:latin typeface="+mj-lt"/>
            </a:endParaRPr>
          </a:p>
          <a:p>
            <a:pPr marL="971550" lvl="1" indent="-51435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ES" sz="2800" b="1" kern="0" dirty="0">
              <a:solidFill>
                <a:srgbClr val="FFFF00"/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s-ES" sz="2800" b="1" kern="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6148" name="TextBox 4"/>
          <p:cNvSpPr txBox="1">
            <a:spLocks noChangeArrowheads="1"/>
          </p:cNvSpPr>
          <p:nvPr/>
        </p:nvSpPr>
        <p:spPr bwMode="auto">
          <a:xfrm>
            <a:off x="1828800" y="1447800"/>
            <a:ext cx="480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/>
              <a:t>RELATORIA</a:t>
            </a:r>
            <a:endParaRPr lang="es-ES" sz="3200" b="1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228600"/>
            <a:ext cx="8686800" cy="12192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ES" sz="3600" kern="0" dirty="0">
                <a:latin typeface="+mj-lt"/>
                <a:ea typeface="+mj-ea"/>
                <a:cs typeface="+mj-cs"/>
              </a:rPr>
              <a:t>XXXI CONGRESO DE LA CONFERACIÓN AMERICANA DE UROLOGÍA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Título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pPr algn="ctr" eaLnBrk="1" hangingPunct="1"/>
            <a:r>
              <a:rPr lang="es-ES" dirty="0" smtClean="0"/>
              <a:t>VEJIGA NEUROLÓGICA.</a:t>
            </a:r>
            <a:endParaRPr lang="en-US" dirty="0" smtClean="0"/>
          </a:p>
        </p:txBody>
      </p:sp>
      <p:sp>
        <p:nvSpPr>
          <p:cNvPr id="4608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Estudios urodinámicos realizados por el médico.</a:t>
            </a:r>
          </a:p>
          <a:p>
            <a:pPr eaLnBrk="1" hangingPunct="1"/>
            <a:r>
              <a:rPr lang="es-ES" smtClean="0"/>
              <a:t>Toxina Botulínica intravesical para los pacientes que no respondan a los medicamentos orales.</a:t>
            </a:r>
          </a:p>
          <a:p>
            <a:pPr eaLnBrk="1" hangingPunct="1"/>
            <a:r>
              <a:rPr lang="es-ES" smtClean="0"/>
              <a:t>Neuromodulación.</a:t>
            </a:r>
            <a:endParaRPr lang="en-US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610600" cy="20436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spcBef>
                <a:spcPct val="20000"/>
              </a:spcBef>
              <a:defRPr/>
            </a:pPr>
            <a:endParaRPr lang="en-US" b="1" kern="0" dirty="0"/>
          </a:p>
          <a:p>
            <a:pPr marL="514350" indent="-514350" algn="ctr">
              <a:spcBef>
                <a:spcPct val="20000"/>
              </a:spcBef>
              <a:defRPr/>
            </a:pPr>
            <a:r>
              <a:rPr lang="en-US" sz="3200" b="1" kern="0" dirty="0" err="1">
                <a:latin typeface="+mj-lt"/>
              </a:rPr>
              <a:t>Informaciones</a:t>
            </a:r>
            <a:r>
              <a:rPr lang="en-US" sz="3200" b="1" kern="0" dirty="0">
                <a:latin typeface="+mj-lt"/>
              </a:rPr>
              <a:t> de </a:t>
            </a:r>
            <a:r>
              <a:rPr lang="en-US" sz="3200" b="1" kern="0" dirty="0" err="1">
                <a:latin typeface="+mj-lt"/>
              </a:rPr>
              <a:t>las</a:t>
            </a:r>
            <a:r>
              <a:rPr lang="en-US" sz="3200" b="1" kern="0" dirty="0">
                <a:latin typeface="+mj-lt"/>
              </a:rPr>
              <a:t> </a:t>
            </a:r>
            <a:r>
              <a:rPr lang="en-US" sz="3200" b="1" kern="0" dirty="0" err="1">
                <a:latin typeface="+mj-lt"/>
              </a:rPr>
              <a:t>gestiones</a:t>
            </a:r>
            <a:r>
              <a:rPr lang="en-US" sz="3200" b="1" kern="0" dirty="0">
                <a:latin typeface="+mj-lt"/>
              </a:rPr>
              <a:t> </a:t>
            </a:r>
            <a:r>
              <a:rPr lang="en-US" sz="3200" b="1" kern="0" dirty="0">
                <a:latin typeface="+mj-lt"/>
              </a:rPr>
              <a:t>de la </a:t>
            </a:r>
            <a:r>
              <a:rPr lang="en-US" sz="3200" b="1" kern="0" dirty="0" err="1">
                <a:latin typeface="+mj-lt"/>
              </a:rPr>
              <a:t>Sociedad</a:t>
            </a:r>
            <a:r>
              <a:rPr lang="en-US" sz="3200" b="1" kern="0" dirty="0">
                <a:latin typeface="+mj-lt"/>
              </a:rPr>
              <a:t> </a:t>
            </a:r>
            <a:r>
              <a:rPr lang="en-US" sz="3200" b="1" kern="0" dirty="0" err="1">
                <a:latin typeface="+mj-lt"/>
              </a:rPr>
              <a:t>Cubana</a:t>
            </a:r>
            <a:r>
              <a:rPr lang="en-US" sz="3200" b="1" kern="0" dirty="0">
                <a:latin typeface="+mj-lt"/>
              </a:rPr>
              <a:t> de </a:t>
            </a:r>
            <a:r>
              <a:rPr lang="en-US" sz="3200" b="1" kern="0" dirty="0">
                <a:latin typeface="+mj-lt"/>
              </a:rPr>
              <a:t>Urología.</a:t>
            </a:r>
            <a:endParaRPr lang="en-US" sz="3200" b="1" kern="0" dirty="0">
              <a:latin typeface="+mj-lt"/>
            </a:endParaRPr>
          </a:p>
          <a:p>
            <a:pPr marL="514350" indent="-514350" algn="ctr">
              <a:spcBef>
                <a:spcPct val="20000"/>
              </a:spcBef>
              <a:defRPr/>
            </a:pPr>
            <a:r>
              <a:rPr lang="en-US" sz="3200" b="1" kern="0" dirty="0">
                <a:latin typeface="+mj-lt"/>
              </a:rPr>
              <a:t>Prof</a:t>
            </a:r>
            <a:r>
              <a:rPr lang="en-US" sz="3200" b="1" kern="0" dirty="0">
                <a:latin typeface="+mj-lt"/>
              </a:rPr>
              <a:t>. </a:t>
            </a:r>
            <a:r>
              <a:rPr lang="en-US" sz="3200" b="1" kern="0" dirty="0" err="1">
                <a:latin typeface="+mj-lt"/>
              </a:rPr>
              <a:t>Octavio</a:t>
            </a:r>
            <a:r>
              <a:rPr lang="en-US" sz="3200" b="1" kern="0" dirty="0">
                <a:latin typeface="+mj-lt"/>
              </a:rPr>
              <a:t> De La Concepcion. </a:t>
            </a:r>
            <a:r>
              <a:rPr lang="en-US" sz="3200" b="1" kern="0" dirty="0" err="1">
                <a:latin typeface="+mj-lt"/>
              </a:rPr>
              <a:t>Presidente</a:t>
            </a:r>
            <a:r>
              <a:rPr lang="en-US" sz="3200" b="1" kern="0" dirty="0">
                <a:latin typeface="+mj-lt"/>
              </a:rPr>
              <a:t> de </a:t>
            </a:r>
            <a:r>
              <a:rPr lang="en-US" sz="3200" b="1" kern="0" dirty="0">
                <a:latin typeface="+mj-lt"/>
              </a:rPr>
              <a:t>la SCU</a:t>
            </a:r>
          </a:p>
        </p:txBody>
      </p:sp>
      <p:sp>
        <p:nvSpPr>
          <p:cNvPr id="51204" name="TextBox 3"/>
          <p:cNvSpPr txBox="1">
            <a:spLocks noChangeArrowheads="1"/>
          </p:cNvSpPr>
          <p:nvPr/>
        </p:nvSpPr>
        <p:spPr bwMode="auto">
          <a:xfrm>
            <a:off x="304800" y="2743200"/>
            <a:ext cx="4495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n-US"/>
              <a:t>Pago de la Membresia CAU. 2012-2014. 43 miembros. 35 SCU. 8 autofinanciados.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/>
              <a:t>Asistencia a la Asamblea Directiva de la CAU.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/>
              <a:t>Apoyo a las Actividades de la SCU. Congreso CAU. Peru.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/>
              <a:t>Congreso Cubano de Urologia. Profesores Invitados. Instituciones Invitadas. Egresados de Cuba.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/>
              <a:t>Relaciones con otras Sociedades.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058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/>
              <a:t>CÁNCER DE PRÓSTATA.</a:t>
            </a:r>
          </a:p>
        </p:txBody>
      </p:sp>
      <p:sp>
        <p:nvSpPr>
          <p:cNvPr id="10243" name="Oval 5"/>
          <p:cNvSpPr>
            <a:spLocks noChangeArrowheads="1"/>
          </p:cNvSpPr>
          <p:nvPr/>
        </p:nvSpPr>
        <p:spPr bwMode="auto">
          <a:xfrm>
            <a:off x="152400" y="2895600"/>
            <a:ext cx="53340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4400"/>
              <a:t>PSA total y libre. </a:t>
            </a: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1524000" y="1371600"/>
            <a:ext cx="4419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dirty="0"/>
              <a:t>DIAGNÓSTICO:</a:t>
            </a:r>
          </a:p>
        </p:txBody>
      </p:sp>
      <p:sp>
        <p:nvSpPr>
          <p:cNvPr id="10245" name="Oval 7"/>
          <p:cNvSpPr>
            <a:spLocks noChangeArrowheads="1"/>
          </p:cNvSpPr>
          <p:nvPr/>
        </p:nvSpPr>
        <p:spPr bwMode="auto">
          <a:xfrm>
            <a:off x="3352800" y="4953000"/>
            <a:ext cx="49530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400" b="1"/>
              <a:t>US TRANSRECTAL Y BIOPSIA </a:t>
            </a:r>
          </a:p>
          <a:p>
            <a:pPr algn="ctr"/>
            <a:r>
              <a:rPr lang="es-ES" sz="2400" b="1"/>
              <a:t>ECODIRIGIDA.</a:t>
            </a:r>
          </a:p>
        </p:txBody>
      </p:sp>
      <p:sp>
        <p:nvSpPr>
          <p:cNvPr id="10246" name="AutoShape 8"/>
          <p:cNvSpPr>
            <a:spLocks noChangeArrowheads="1"/>
          </p:cNvSpPr>
          <p:nvPr/>
        </p:nvSpPr>
        <p:spPr bwMode="auto">
          <a:xfrm>
            <a:off x="6248400" y="1828800"/>
            <a:ext cx="1295400" cy="1828800"/>
          </a:xfrm>
          <a:prstGeom prst="curvedLeftArrow">
            <a:avLst>
              <a:gd name="adj1" fmla="val 26327"/>
              <a:gd name="adj2" fmla="val 5647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AutoShape 10"/>
          <p:cNvSpPr>
            <a:spLocks noChangeArrowheads="1"/>
          </p:cNvSpPr>
          <p:nvPr/>
        </p:nvSpPr>
        <p:spPr bwMode="auto">
          <a:xfrm rot="5400000">
            <a:off x="1104900" y="4457700"/>
            <a:ext cx="1600200" cy="2133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 eaLnBrk="1" hangingPunct="1"/>
            <a:r>
              <a:rPr lang="es-ES" sz="4000" dirty="0" smtClean="0"/>
              <a:t>US. TRANSRECTAL Y BIOPSIA.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s-ES" dirty="0" smtClean="0"/>
              <a:t>Necesidad de consentimiento informado.</a:t>
            </a:r>
          </a:p>
          <a:p>
            <a:pPr eaLnBrk="1" hangingPunct="1"/>
            <a:r>
              <a:rPr lang="es-ES" dirty="0" smtClean="0"/>
              <a:t>Indicaciones de la biopsia.</a:t>
            </a:r>
          </a:p>
          <a:p>
            <a:pPr eaLnBrk="1" hangingPunct="1"/>
            <a:r>
              <a:rPr lang="es-ES" dirty="0" smtClean="0"/>
              <a:t>Profilaxis: Resistencia a las quinolonas.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               </a:t>
            </a:r>
            <a:r>
              <a:rPr lang="es-ES" dirty="0" err="1" smtClean="0"/>
              <a:t>Aminoglucósidos</a:t>
            </a:r>
            <a:r>
              <a:rPr lang="es-ES" dirty="0" smtClean="0"/>
              <a:t> en los diabéticos.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               </a:t>
            </a:r>
            <a:r>
              <a:rPr lang="es-ES" dirty="0" err="1" smtClean="0"/>
              <a:t>Cefalosporinas</a:t>
            </a:r>
            <a:r>
              <a:rPr lang="es-ES" dirty="0" smtClean="0"/>
              <a:t> 3ra g.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               Cultivo rectal para evaluar R/Q.????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               Quinolonas orales.              </a:t>
            </a:r>
          </a:p>
          <a:p>
            <a:pPr eaLnBrk="1" hangingPunct="1"/>
            <a:r>
              <a:rPr lang="es-ES" dirty="0" smtClean="0"/>
              <a:t>Uso de anestésicos rectales: 3-5cc </a:t>
            </a:r>
            <a:r>
              <a:rPr lang="es-ES" dirty="0" err="1" smtClean="0"/>
              <a:t>lidocaina</a:t>
            </a:r>
            <a:r>
              <a:rPr lang="es-ES" dirty="0" smtClean="0"/>
              <a:t> en el ángulo </a:t>
            </a:r>
            <a:r>
              <a:rPr lang="es-ES" dirty="0" err="1" smtClean="0"/>
              <a:t>vésico</a:t>
            </a:r>
            <a:r>
              <a:rPr lang="es-ES" dirty="0" smtClean="0"/>
              <a:t>-prostático cuidando a las VS. Igual en el ápice prostático.</a:t>
            </a:r>
          </a:p>
          <a:p>
            <a:pPr eaLnBrk="1" hangingPunct="1"/>
            <a:endParaRPr lang="es-ES" dirty="0" smtClean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ctr" eaLnBrk="1" hangingPunct="1"/>
            <a:r>
              <a:rPr lang="es-ES" sz="4000" dirty="0" smtClean="0"/>
              <a:t>US TRANSRECTAL Y BIOPSIA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4724400"/>
          </a:xfrm>
        </p:spPr>
        <p:txBody>
          <a:bodyPr/>
          <a:lstStyle/>
          <a:p>
            <a:pPr eaLnBrk="1" hangingPunct="1"/>
            <a:r>
              <a:rPr lang="es-ES" dirty="0" smtClean="0"/>
              <a:t>Esquema de biopsia: 12 tomas. </a:t>
            </a:r>
          </a:p>
          <a:p>
            <a:pPr eaLnBrk="1" hangingPunct="1"/>
            <a:r>
              <a:rPr lang="es-ES" dirty="0" smtClean="0"/>
              <a:t>Informe por </a:t>
            </a:r>
            <a:r>
              <a:rPr lang="es-ES" dirty="0" smtClean="0"/>
              <a:t>Anatomía Patológica</a:t>
            </a:r>
            <a:r>
              <a:rPr lang="es-ES" dirty="0" smtClean="0"/>
              <a:t>: - Cada fragmento.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                                        - % de positividad.</a:t>
            </a:r>
          </a:p>
          <a:p>
            <a:pPr eaLnBrk="1" hangingPunct="1">
              <a:buFontTx/>
              <a:buNone/>
            </a:pPr>
            <a:r>
              <a:rPr lang="es-ES" dirty="0" smtClean="0"/>
              <a:t>                                             - </a:t>
            </a:r>
            <a:r>
              <a:rPr lang="es-ES" dirty="0" err="1" smtClean="0"/>
              <a:t>Gleason</a:t>
            </a:r>
            <a:r>
              <a:rPr lang="es-ES" dirty="0" smtClean="0"/>
              <a:t>.</a:t>
            </a:r>
          </a:p>
          <a:p>
            <a:pPr eaLnBrk="1" hangingPunct="1"/>
            <a:r>
              <a:rPr lang="es-ES" dirty="0" smtClean="0"/>
              <a:t>Biopsias con </a:t>
            </a:r>
            <a:r>
              <a:rPr lang="es-ES" dirty="0" smtClean="0"/>
              <a:t>atipia </a:t>
            </a:r>
            <a:r>
              <a:rPr lang="es-ES" dirty="0" smtClean="0"/>
              <a:t>se recomienda realizar estudios de </a:t>
            </a:r>
            <a:r>
              <a:rPr lang="es-ES" dirty="0" err="1" smtClean="0"/>
              <a:t>I</a:t>
            </a:r>
            <a:r>
              <a:rPr lang="es-ES" dirty="0" err="1" smtClean="0"/>
              <a:t>nmunohistoquímica</a:t>
            </a:r>
            <a:r>
              <a:rPr lang="es-ES" dirty="0" smtClean="0"/>
              <a:t>, esto </a:t>
            </a:r>
            <a:r>
              <a:rPr lang="es-ES" dirty="0" smtClean="0"/>
              <a:t>varía </a:t>
            </a:r>
            <a:r>
              <a:rPr lang="es-ES" dirty="0" smtClean="0"/>
              <a:t>el diagnóstico en un 35 % de las muestras.</a:t>
            </a:r>
          </a:p>
          <a:p>
            <a:pPr eaLnBrk="1" hangingPunct="1"/>
            <a:r>
              <a:rPr lang="es-ES" dirty="0" smtClean="0"/>
              <a:t>2da Biopsia: </a:t>
            </a:r>
            <a:r>
              <a:rPr lang="es-ES" dirty="0" err="1" smtClean="0"/>
              <a:t>PSAt</a:t>
            </a:r>
            <a:r>
              <a:rPr lang="es-ES" dirty="0" smtClean="0"/>
              <a:t> –libre, </a:t>
            </a:r>
            <a:r>
              <a:rPr lang="es-ES" dirty="0" smtClean="0"/>
              <a:t>Tacto Rectal: </a:t>
            </a:r>
            <a:r>
              <a:rPr lang="es-ES" dirty="0" smtClean="0"/>
              <a:t>Sospechoso y PCA3 (de gran valor para repetir la biopsia).</a:t>
            </a:r>
          </a:p>
          <a:p>
            <a:pPr eaLnBrk="1" hangingPunct="1"/>
            <a:endParaRPr lang="es-ES" dirty="0" smtClean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7921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/>
              <a:t>US TRANSRECTAL Y BIOPSIA.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s-ES" sz="2800" dirty="0" smtClean="0"/>
              <a:t>Aplicación del </a:t>
            </a:r>
            <a:r>
              <a:rPr lang="es-ES" sz="2800" dirty="0" err="1" smtClean="0"/>
              <a:t>doppler</a:t>
            </a:r>
            <a:r>
              <a:rPr lang="es-ES" sz="2800" dirty="0" smtClean="0"/>
              <a:t> en US eleva en un 25% las posibilidades de diagnóstico.</a:t>
            </a:r>
          </a:p>
          <a:p>
            <a:pPr eaLnBrk="1" hangingPunct="1"/>
            <a:r>
              <a:rPr lang="es-ES" sz="2800" dirty="0" smtClean="0"/>
              <a:t>Aplicación de contraste (</a:t>
            </a:r>
            <a:r>
              <a:rPr lang="es-ES" sz="2800" dirty="0" err="1" smtClean="0"/>
              <a:t>Levovist</a:t>
            </a:r>
            <a:r>
              <a:rPr lang="es-ES" sz="2800" dirty="0" smtClean="0"/>
              <a:t>) mejora en un 10% el diagnóstico.</a:t>
            </a:r>
          </a:p>
          <a:p>
            <a:pPr eaLnBrk="1" hangingPunct="1"/>
            <a:r>
              <a:rPr lang="es-ES" sz="2800" dirty="0" smtClean="0"/>
              <a:t>Combinar el contraste con la ELASTOGRAFIA, </a:t>
            </a:r>
            <a:r>
              <a:rPr lang="es-ES" sz="2800" dirty="0" smtClean="0"/>
              <a:t>US en </a:t>
            </a:r>
            <a:r>
              <a:rPr lang="es-ES" sz="2800" dirty="0" smtClean="0"/>
              <a:t>3ra dimensión y la RMI.</a:t>
            </a:r>
          </a:p>
          <a:p>
            <a:pPr eaLnBrk="1" hangingPunct="1"/>
            <a:r>
              <a:rPr lang="es-ES" sz="2800" dirty="0" smtClean="0"/>
              <a:t>Utilizar </a:t>
            </a:r>
            <a:r>
              <a:rPr lang="es-ES" sz="2800" dirty="0" err="1" smtClean="0"/>
              <a:t>Dutasteride</a:t>
            </a:r>
            <a:r>
              <a:rPr lang="es-ES" sz="2800" dirty="0" smtClean="0"/>
              <a:t> 14 días antes favorece a elevar las zonas sospechosas por reducción de tejido y vascularización.</a:t>
            </a:r>
          </a:p>
          <a:p>
            <a:pPr eaLnBrk="1" hangingPunct="1"/>
            <a:r>
              <a:rPr lang="es-ES" sz="2800" dirty="0" smtClean="0"/>
              <a:t>Utilizar </a:t>
            </a:r>
            <a:r>
              <a:rPr lang="es-ES" sz="2800" dirty="0" err="1" smtClean="0"/>
              <a:t>Vardenafil</a:t>
            </a:r>
            <a:r>
              <a:rPr lang="es-ES" sz="2800" dirty="0" smtClean="0"/>
              <a:t> 20 mg 1h antes de la biopsia aumenta la vascularización pero disminuye los vasos en la zona periférica.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s-ES" sz="4000" smtClean="0"/>
              <a:t>US TRANSRECTAL Y BIOPSIA.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eaLnBrk="1" hangingPunct="1"/>
            <a:r>
              <a:rPr lang="es-ES" smtClean="0"/>
              <a:t>RMI: estudios simples tienen un 75% de falsos positivos y 7 % de falsos negativos.</a:t>
            </a:r>
          </a:p>
          <a:p>
            <a:pPr eaLnBrk="1" hangingPunct="1"/>
            <a:r>
              <a:rPr lang="es-ES" smtClean="0"/>
              <a:t>RMI con contraste y la utilización de la elastografía ayuda a perfeccionar el sitio de punción, aportando un 20% mayor de positividad.</a:t>
            </a:r>
          </a:p>
          <a:p>
            <a:pPr eaLnBrk="1" hangingPunct="1"/>
            <a:r>
              <a:rPr lang="es-ES" smtClean="0"/>
              <a:t>Complicaciones: Desgarros del recto por las punciones.</a:t>
            </a:r>
          </a:p>
          <a:p>
            <a:pPr eaLnBrk="1" hangingPunct="1">
              <a:buFontTx/>
              <a:buNone/>
            </a:pPr>
            <a:endParaRPr lang="es-ES" smtClean="0"/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>RMI EN EL DIAGNOSTICO Y POSIBLE  RECURRENCIA.</a:t>
            </a:r>
            <a:endParaRPr lang="en-US" dirty="0"/>
          </a:p>
        </p:txBody>
      </p:sp>
      <p:sp>
        <p:nvSpPr>
          <p:cNvPr id="16387" name="2 Marcador de contenido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 eaLnBrk="1" hangingPunct="1"/>
            <a:r>
              <a:rPr lang="es-ES" smtClean="0"/>
              <a:t>Vinculación del estudio en casos de USTR y biopsia negativos y alta sospecha de tumor.</a:t>
            </a:r>
          </a:p>
          <a:p>
            <a:pPr eaLnBrk="1" hangingPunct="1"/>
            <a:r>
              <a:rPr lang="es-ES" smtClean="0"/>
              <a:t>Utilización de la perfusión, difusión y espectroscopia eleva la positividad.</a:t>
            </a:r>
          </a:p>
          <a:p>
            <a:pPr eaLnBrk="1" hangingPunct="1"/>
            <a:r>
              <a:rPr lang="es-ES" smtClean="0"/>
              <a:t>Muy útil en el estudios de los fallos de la radical.</a:t>
            </a:r>
          </a:p>
          <a:p>
            <a:pPr eaLnBrk="1" hangingPunct="1"/>
            <a:r>
              <a:rPr lang="es-ES" smtClean="0"/>
              <a:t>Permite establecer una interrelación más estrecha con el sitio más sospechoso para la biopsia.</a:t>
            </a:r>
            <a:endParaRPr lang="en-US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RMI  PROBLEMAS</a:t>
            </a:r>
            <a:endParaRPr lang="en-US" smtClean="0"/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Falsos positivos en estudios simples.</a:t>
            </a:r>
          </a:p>
          <a:p>
            <a:pPr eaLnBrk="1" hangingPunct="1"/>
            <a:r>
              <a:rPr lang="es-ES" smtClean="0"/>
              <a:t>Aún difícil de establecer elementos en la zona transicional.</a:t>
            </a:r>
          </a:p>
          <a:p>
            <a:pPr eaLnBrk="1" hangingPunct="1"/>
            <a:r>
              <a:rPr lang="es-ES" smtClean="0"/>
              <a:t>Experiencia del personal.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484</TotalTime>
  <Words>1143</Words>
  <Application>Microsoft Office PowerPoint</Application>
  <PresentationFormat>On-screen Show (4:3)</PresentationFormat>
  <Paragraphs>131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Constantia</vt:lpstr>
      <vt:lpstr>Wingdings 2</vt:lpstr>
      <vt:lpstr>Flujo</vt:lpstr>
      <vt:lpstr>Participación de la SCU en el XXXI CONGRESO DE LA CONFERACIÓN AMERICANA DE UROLOGÍA</vt:lpstr>
      <vt:lpstr>Slide 2</vt:lpstr>
      <vt:lpstr>CÁNCER DE PRÓSTATA.</vt:lpstr>
      <vt:lpstr>US. TRANSRECTAL Y BIOPSIA.</vt:lpstr>
      <vt:lpstr>US TRANSRECTAL Y BIOPSIA</vt:lpstr>
      <vt:lpstr>US TRANSRECTAL Y BIOPSIA.</vt:lpstr>
      <vt:lpstr>US TRANSRECTAL Y BIOPSIA.</vt:lpstr>
      <vt:lpstr>RMI EN EL DIAGNOSTICO Y POSIBLE  RECURRENCIA.</vt:lpstr>
      <vt:lpstr>RMI  PROBLEMAS</vt:lpstr>
      <vt:lpstr>BIOPSIA POSITIVA.</vt:lpstr>
      <vt:lpstr>CONDUCTAS:</vt:lpstr>
      <vt:lpstr>Nuevos detalles:</vt:lpstr>
      <vt:lpstr>Nuevos detalles:</vt:lpstr>
      <vt:lpstr>SISTEMA TOOKAD. Lab. Stebabiotech.</vt:lpstr>
      <vt:lpstr>SISTEMA TOOKAD.</vt:lpstr>
      <vt:lpstr>CARCINOMA RENAL.</vt:lpstr>
      <vt:lpstr>TUMORES DE VEJIGA.</vt:lpstr>
      <vt:lpstr>HBP</vt:lpstr>
      <vt:lpstr>DSE</vt:lpstr>
      <vt:lpstr>VEJIGA NEUROLÓGICA.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XXXI CONGRESO DE LA CONFERACIÓN AMERICANA DE UROLOGÍA</dc:title>
  <dc:creator>Javier</dc:creator>
  <cp:lastModifiedBy>Octavio Manuel De la Concepcion Gomez</cp:lastModifiedBy>
  <cp:revision>50</cp:revision>
  <dcterms:created xsi:type="dcterms:W3CDTF">2012-09-13T23:26:34Z</dcterms:created>
  <dcterms:modified xsi:type="dcterms:W3CDTF">2012-10-15T04:52:36Z</dcterms:modified>
</cp:coreProperties>
</file>