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3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01A0D-232D-486A-9BDB-D521DBDD786F}" type="datetimeFigureOut">
              <a:rPr lang="en-US" smtClean="0"/>
              <a:t>21-Mar-22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D9853-D83E-4353-9071-A7BB4A989E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721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01A0D-232D-486A-9BDB-D521DBDD786F}" type="datetimeFigureOut">
              <a:rPr lang="en-US" smtClean="0"/>
              <a:t>21-Mar-22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D9853-D83E-4353-9071-A7BB4A989E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36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01A0D-232D-486A-9BDB-D521DBDD786F}" type="datetimeFigureOut">
              <a:rPr lang="en-US" smtClean="0"/>
              <a:t>21-Mar-22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D9853-D83E-4353-9071-A7BB4A989E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193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01A0D-232D-486A-9BDB-D521DBDD786F}" type="datetimeFigureOut">
              <a:rPr lang="en-US" smtClean="0"/>
              <a:t>21-Mar-22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D9853-D83E-4353-9071-A7BB4A989E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193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01A0D-232D-486A-9BDB-D521DBDD786F}" type="datetimeFigureOut">
              <a:rPr lang="en-US" smtClean="0"/>
              <a:t>21-Mar-22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D9853-D83E-4353-9071-A7BB4A989E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525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01A0D-232D-486A-9BDB-D521DBDD786F}" type="datetimeFigureOut">
              <a:rPr lang="en-US" smtClean="0"/>
              <a:t>21-Mar-22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D9853-D83E-4353-9071-A7BB4A989E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641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01A0D-232D-486A-9BDB-D521DBDD786F}" type="datetimeFigureOut">
              <a:rPr lang="en-US" smtClean="0"/>
              <a:t>21-Mar-22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D9853-D83E-4353-9071-A7BB4A989E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68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01A0D-232D-486A-9BDB-D521DBDD786F}" type="datetimeFigureOut">
              <a:rPr lang="en-US" smtClean="0"/>
              <a:t>21-Mar-22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D9853-D83E-4353-9071-A7BB4A989E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552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01A0D-232D-486A-9BDB-D521DBDD786F}" type="datetimeFigureOut">
              <a:rPr lang="en-US" smtClean="0"/>
              <a:t>21-Mar-22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D9853-D83E-4353-9071-A7BB4A989E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1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01A0D-232D-486A-9BDB-D521DBDD786F}" type="datetimeFigureOut">
              <a:rPr lang="en-US" smtClean="0"/>
              <a:t>21-Mar-22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D9853-D83E-4353-9071-A7BB4A989E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492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01A0D-232D-486A-9BDB-D521DBDD786F}" type="datetimeFigureOut">
              <a:rPr lang="en-US" smtClean="0"/>
              <a:t>21-Mar-22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D9853-D83E-4353-9071-A7BB4A989E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107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901A0D-232D-486A-9BDB-D521DBDD786F}" type="datetimeFigureOut">
              <a:rPr lang="en-US" smtClean="0"/>
              <a:t>21-Mar-22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D9853-D83E-4353-9071-A7BB4A989E4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04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313645"/>
            <a:ext cx="9144000" cy="1642526"/>
          </a:xfrm>
        </p:spPr>
        <p:txBody>
          <a:bodyPr/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Intervención educativa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Dra. Silvia María Pozo Abreu</a:t>
            </a: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Especialista de Bioestadística y MGI</a:t>
            </a:r>
          </a:p>
          <a:p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Profesora Asistente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402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18941" y="355886"/>
            <a:ext cx="1150083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El diseño y elaboración del programa deberá comprender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-Los objetivos ya fijados.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-Los medios y recursos disponibles para lograrlos como 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instalaciones, inmuebles, personal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, presupuesto para su adquisición 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y mantenimiento, condiciones de uso de esos medios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-Las estrategias de acción establecidas, en función de los 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elementos anteriores: actuaciones 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en clases, en talleres, número de sesiones, método de trabajo.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-Una temporalización de las actuaciones: calendario, horarios, 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número de actuaciones 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por grupo o taller.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627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83335" y="1630894"/>
            <a:ext cx="1150083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La fase de valoración consiste en evaluar el programa y su 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aplicación, tanto sus componentes 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como los resultados de la aplicación del mismo, para llegar a unas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conclusiones finales que deberán ser reflejadas en el 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correspondiente informe de evaluación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7040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57578" y="1630894"/>
            <a:ext cx="1150083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Una 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ventaja de las intervenciones educativas es que estas se 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desarrollan en escenarios 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donde se han identificado las necesidades 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sentidas de grupos vulnerables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E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E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Pueden 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ser individuales o grupales. Las grupales suponen un 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programa educativo 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que responde a las necesidades del grupo 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objeto.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400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00258" y="1277033"/>
            <a:ext cx="934147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 smtClean="0">
                <a:effectLst/>
                <a:latin typeface="Arial" panose="020B0604020202020204" pitchFamily="34" charset="0"/>
              </a:rPr>
              <a:t>Distintos escenarios en que puede realizarse una intervención educativa:</a:t>
            </a:r>
          </a:p>
          <a:p>
            <a:endParaRPr lang="es-ES" sz="3200" dirty="0">
              <a:latin typeface="Arial" panose="020B0604020202020204" pitchFamily="34" charset="0"/>
            </a:endParaRPr>
          </a:p>
          <a:p>
            <a:r>
              <a:rPr lang="en-US" sz="3200" dirty="0" smtClean="0">
                <a:effectLst/>
                <a:latin typeface="Arial" panose="020B0604020202020204" pitchFamily="34" charset="0"/>
              </a:rPr>
              <a:t>-</a:t>
            </a:r>
            <a:r>
              <a:rPr lang="en-US" sz="3200" dirty="0" err="1" smtClean="0">
                <a:effectLst/>
                <a:latin typeface="Arial" panose="020B0604020202020204" pitchFamily="34" charset="0"/>
              </a:rPr>
              <a:t>Centros</a:t>
            </a:r>
            <a:r>
              <a:rPr lang="en-US" sz="3200" dirty="0" smtClean="0">
                <a:effectLst/>
                <a:latin typeface="Arial" panose="020B0604020202020204" pitchFamily="34" charset="0"/>
              </a:rPr>
              <a:t> de </a:t>
            </a:r>
            <a:r>
              <a:rPr lang="en-US" sz="3200" dirty="0" err="1" smtClean="0">
                <a:effectLst/>
                <a:latin typeface="Arial" panose="020B0604020202020204" pitchFamily="34" charset="0"/>
              </a:rPr>
              <a:t>salud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effectLst/>
                <a:latin typeface="Arial" panose="020B0604020202020204" pitchFamily="34" charset="0"/>
              </a:rPr>
              <a:t>-</a:t>
            </a:r>
            <a:r>
              <a:rPr lang="en-US" sz="3200" dirty="0" err="1" smtClean="0">
                <a:effectLst/>
                <a:latin typeface="Arial" panose="020B0604020202020204" pitchFamily="34" charset="0"/>
              </a:rPr>
              <a:t>Centros</a:t>
            </a:r>
            <a:r>
              <a:rPr lang="en-US" sz="3200" dirty="0" smtClean="0">
                <a:effectLst/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effectLst/>
                <a:latin typeface="Arial" panose="020B0604020202020204" pitchFamily="34" charset="0"/>
              </a:rPr>
              <a:t>escolares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>
                <a:effectLst/>
                <a:latin typeface="Arial" panose="020B0604020202020204" pitchFamily="34" charset="0"/>
              </a:rPr>
              <a:t>-</a:t>
            </a:r>
            <a:r>
              <a:rPr lang="en-US" sz="3200" dirty="0" err="1" smtClean="0">
                <a:effectLst/>
                <a:latin typeface="Arial" panose="020B0604020202020204" pitchFamily="34" charset="0"/>
              </a:rPr>
              <a:t>Centros</a:t>
            </a:r>
            <a:r>
              <a:rPr lang="en-US" sz="3200" dirty="0" smtClean="0">
                <a:effectLst/>
                <a:latin typeface="Arial" panose="020B0604020202020204" pitchFamily="34" charset="0"/>
              </a:rPr>
              <a:t> de </a:t>
            </a:r>
            <a:r>
              <a:rPr lang="en-US" sz="3200" dirty="0" err="1" smtClean="0">
                <a:effectLst/>
                <a:latin typeface="Arial" panose="020B0604020202020204" pitchFamily="34" charset="0"/>
              </a:rPr>
              <a:t>trabajo</a:t>
            </a:r>
            <a:endParaRPr lang="es-ES" sz="3200" dirty="0" smtClean="0">
              <a:latin typeface="Arial" panose="020B0604020202020204" pitchFamily="34" charset="0"/>
            </a:endParaRPr>
          </a:p>
          <a:p>
            <a:endParaRPr lang="es-ES" sz="3200" dirty="0">
              <a:latin typeface="Arial" panose="020B0604020202020204" pitchFamily="34" charset="0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211413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6212" y="375512"/>
            <a:ext cx="11642503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 smtClean="0">
                <a:effectLst/>
                <a:latin typeface="Arial" panose="020B0604020202020204" pitchFamily="34" charset="0"/>
              </a:rPr>
              <a:t>Temas de salud específicos a desarrollar a través de una intervención educativa:</a:t>
            </a:r>
          </a:p>
          <a:p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>
                <a:effectLst/>
                <a:latin typeface="Arial" panose="020B0604020202020204" pitchFamily="34" charset="0"/>
              </a:rPr>
              <a:t>-Educación sexual, tabaquismo, alcoholismo, drogas.</a:t>
            </a:r>
          </a:p>
          <a:p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>
                <a:effectLst/>
                <a:latin typeface="Arial" panose="020B0604020202020204" pitchFamily="34" charset="0"/>
              </a:rPr>
              <a:t>-Lactancia materna, alimentación de ancianos, educación para el control de enfermedades trasmisibles.</a:t>
            </a:r>
          </a:p>
          <a:p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>
                <a:effectLst/>
                <a:latin typeface="Arial" panose="020B0604020202020204" pitchFamily="34" charset="0"/>
              </a:rPr>
              <a:t>-Protección e higiene del trabajo, alimentación, enfermedades profesionales.</a:t>
            </a:r>
            <a:endParaRPr lang="es-ES" sz="3200" dirty="0" smtClean="0">
              <a:latin typeface="Arial" panose="020B0604020202020204" pitchFamily="34" charset="0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562112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10613" y="542938"/>
            <a:ext cx="92083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 smtClean="0">
                <a:effectLst/>
                <a:latin typeface="Arial" panose="020B0604020202020204" pitchFamily="34" charset="0"/>
              </a:rPr>
              <a:t>Tipos de intervención en salud:</a:t>
            </a:r>
          </a:p>
          <a:p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>
                <a:effectLst/>
                <a:latin typeface="Arial" panose="020B0604020202020204" pitchFamily="34" charset="0"/>
              </a:rPr>
              <a:t>-Promoción</a:t>
            </a:r>
          </a:p>
          <a:p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>
                <a:effectLst/>
                <a:latin typeface="Arial" panose="020B0604020202020204" pitchFamily="34" charset="0"/>
              </a:rPr>
              <a:t>-Prevención</a:t>
            </a:r>
          </a:p>
          <a:p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>
                <a:effectLst/>
                <a:latin typeface="Arial" panose="020B0604020202020204" pitchFamily="34" charset="0"/>
              </a:rPr>
              <a:t>-Curación</a:t>
            </a:r>
          </a:p>
          <a:p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>
                <a:effectLst/>
                <a:latin typeface="Arial" panose="020B0604020202020204" pitchFamily="34" charset="0"/>
              </a:rPr>
              <a:t>-Rehabilitación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301822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40632" y="713760"/>
            <a:ext cx="1124359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Bibliografía:</a:t>
            </a:r>
          </a:p>
          <a:p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200" dirty="0" smtClean="0">
                <a:effectLst/>
                <a:latin typeface="Arial" panose="020B0604020202020204" pitchFamily="34" charset="0"/>
              </a:rPr>
              <a:t>Jordán Padrón M, Pachón González, L, Blanco Pereira ME, </a:t>
            </a:r>
            <a:r>
              <a:rPr lang="es-ES" sz="3200" dirty="0" err="1" smtClean="0">
                <a:effectLst/>
                <a:latin typeface="Arial" panose="020B0604020202020204" pitchFamily="34" charset="0"/>
              </a:rPr>
              <a:t>Achiong</a:t>
            </a:r>
            <a:r>
              <a:rPr lang="es-ES" sz="3200" dirty="0" smtClean="0">
                <a:effectLst/>
                <a:latin typeface="Arial" panose="020B0604020202020204" pitchFamily="34" charset="0"/>
              </a:rPr>
              <a:t> </a:t>
            </a:r>
            <a:r>
              <a:rPr lang="es-ES" sz="3200" dirty="0" err="1" smtClean="0">
                <a:effectLst/>
                <a:latin typeface="Arial" panose="020B0604020202020204" pitchFamily="34" charset="0"/>
              </a:rPr>
              <a:t>Alemañy</a:t>
            </a:r>
            <a:r>
              <a:rPr lang="es-ES" sz="3200" dirty="0" smtClean="0">
                <a:effectLst/>
                <a:latin typeface="Arial" panose="020B0604020202020204" pitchFamily="34" charset="0"/>
              </a:rPr>
              <a:t> M. Elementos a tener en cuenta para realizar un diseño de intervención educativa. </a:t>
            </a:r>
            <a:r>
              <a:rPr lang="es-ES" sz="3200" dirty="0" err="1" smtClean="0">
                <a:effectLst/>
                <a:latin typeface="Arial" panose="020B0604020202020204" pitchFamily="34" charset="0"/>
              </a:rPr>
              <a:t>Rev</a:t>
            </a: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err="1" smtClean="0">
                <a:effectLst/>
                <a:latin typeface="Arial" panose="020B0604020202020204" pitchFamily="34" charset="0"/>
              </a:rPr>
              <a:t>Méd</a:t>
            </a:r>
            <a:r>
              <a:rPr lang="es-ES" sz="3200" dirty="0" smtClean="0">
                <a:effectLst/>
                <a:latin typeface="Arial" panose="020B0604020202020204" pitchFamily="34" charset="0"/>
              </a:rPr>
              <a:t> Electrón [Internet]. 2011 Jun-Jul [citado: fecha de acceso];33(4). Disponible en:</a:t>
            </a: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>
                <a:effectLst/>
                <a:latin typeface="Arial" panose="020B0604020202020204" pitchFamily="34" charset="0"/>
              </a:rPr>
              <a:t>http://www.revmatanzas.sld.cu/revista%20medica/ano%202011/vol4%202011/tema17.htm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324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86366" y="522899"/>
            <a:ext cx="1040612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200" dirty="0" smtClean="0">
                <a:effectLst/>
                <a:latin typeface="Arial" panose="020B0604020202020204" pitchFamily="34" charset="0"/>
              </a:rPr>
              <a:t>Intervención educativa </a:t>
            </a:r>
          </a:p>
          <a:p>
            <a:endParaRPr lang="es-ES" sz="2800" dirty="0" smtClean="0">
              <a:effectLst/>
              <a:latin typeface="Arial" panose="020B0604020202020204" pitchFamily="34" charset="0"/>
            </a:endParaRPr>
          </a:p>
          <a:p>
            <a:endParaRPr lang="es-ES" sz="2800" dirty="0">
              <a:latin typeface="Arial" panose="020B0604020202020204" pitchFamily="34" charset="0"/>
            </a:endParaRPr>
          </a:p>
          <a:p>
            <a:endParaRPr lang="es-ES" sz="2800" dirty="0" smtClean="0">
              <a:effectLst/>
              <a:latin typeface="Arial" panose="020B0604020202020204" pitchFamily="34" charset="0"/>
            </a:endParaRPr>
          </a:p>
          <a:p>
            <a:pPr algn="just"/>
            <a:r>
              <a:rPr lang="es-ES" sz="2800" dirty="0" smtClean="0">
                <a:effectLst/>
                <a:latin typeface="Arial" panose="020B0604020202020204" pitchFamily="34" charset="0"/>
              </a:rPr>
              <a:t>Conjunto de actuaciones, de carácter motivacional, pedagógico, metodológico, de evaluación, que se desarrollan por parte de los agentes de intervención, bien sean institucionales o personales, para llevar a cabo un programa previamente diseñado, y cuyo objetivo es intentar que las personas o grupo con los que se interviene alcance, en cada caso, los objetivos propuestos en dicho programa. </a:t>
            </a:r>
          </a:p>
        </p:txBody>
      </p:sp>
    </p:spTree>
    <p:extLst>
      <p:ext uri="{BB962C8B-B14F-4D97-AF65-F5344CB8AC3E}">
        <p14:creationId xmlns:p14="http://schemas.microsoft.com/office/powerpoint/2010/main" val="2950011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87380" y="2202288"/>
            <a:ext cx="1120462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 smtClean="0">
                <a:effectLst/>
                <a:latin typeface="Arial" panose="020B0604020202020204" pitchFamily="34" charset="0"/>
              </a:rPr>
              <a:t>Se realiza para promover un cambio, generalmente de conducta en términos de conocimientos, actitudes o prácticas, que se constata evaluando los datos antes y después de la intervención, por lo que se hace necesario tener en cuenta la metodología a seguir.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56960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862885" y="2060620"/>
            <a:ext cx="1044476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Uno de los factores que asegura más el éxito de una intervención educativa es la planificación previa de la actuación docente. 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075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85611" y="389673"/>
            <a:ext cx="10934163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Un esquema de diseño y planificación de un programa de intervención educativa considera las siguientes fases:</a:t>
            </a:r>
          </a:p>
          <a:p>
            <a:endParaRPr lang="es-E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Fase </a:t>
            </a: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inicial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-Determinación y selección del caso.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-Determinación de necesidades.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-Obtención y selección de datos.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200" dirty="0">
                <a:latin typeface="Arial" panose="020B0604020202020204" pitchFamily="34" charset="0"/>
                <a:cs typeface="Arial" panose="020B0604020202020204" pitchFamily="34" charset="0"/>
              </a:rPr>
              <a:t>-Fijación de objetivos</a:t>
            </a: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s-E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29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437882" y="858370"/>
            <a:ext cx="1161674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Fase de ejecución</a:t>
            </a:r>
            <a:b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-Punto de partida.</a:t>
            </a:r>
            <a:b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-Diseño del programa: objetivos, contenidos, medios, métodos.</a:t>
            </a:r>
            <a:b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-Aplicación del programa.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3200" dirty="0" smtClean="0">
              <a:effectLst/>
              <a:latin typeface="Arial" panose="020B0604020202020204" pitchFamily="34" charset="0"/>
            </a:endParaRPr>
          </a:p>
          <a:p>
            <a:endParaRPr lang="es-ES" sz="3200" dirty="0">
              <a:latin typeface="Arial" panose="020B0604020202020204" pitchFamily="34" charset="0"/>
            </a:endParaRPr>
          </a:p>
          <a:p>
            <a:r>
              <a:rPr lang="es-ES" sz="3200" dirty="0" smtClean="0">
                <a:effectLst/>
                <a:latin typeface="Arial" panose="020B0604020202020204" pitchFamily="34" charset="0"/>
              </a:rPr>
              <a:t>Fase de valoración</a:t>
            </a: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>
                <a:effectLst/>
                <a:latin typeface="Arial" panose="020B0604020202020204" pitchFamily="34" charset="0"/>
              </a:rPr>
              <a:t>-Evaluación del programa.</a:t>
            </a: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>
                <a:effectLst/>
                <a:latin typeface="Arial" panose="020B0604020202020204" pitchFamily="34" charset="0"/>
              </a:rPr>
              <a:t>-Conclusiones finales.</a:t>
            </a: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>
                <a:effectLst/>
                <a:latin typeface="Arial" panose="020B0604020202020204" pitchFamily="34" charset="0"/>
              </a:rPr>
              <a:t>-Elaboración del informe.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33094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83336" y="1553622"/>
            <a:ext cx="1150083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 smtClean="0">
                <a:effectLst/>
                <a:latin typeface="Arial" panose="020B0604020202020204" pitchFamily="34" charset="0"/>
              </a:rPr>
              <a:t>La fase inicial trata de analizar de forma sistemática y rigurosa la realidad social o ámbito de intervención, con el fin de conocer esa realidad de la forma más completa posible. Es la fase diagnóstica de la planificación; en ella se estudia la</a:t>
            </a: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dirty="0" smtClean="0">
                <a:effectLst/>
                <a:latin typeface="Arial" panose="020B0604020202020204" pitchFamily="34" charset="0"/>
              </a:rPr>
              <a:t>naturaleza y características del ámbito en el que se va a realizar la intervención educativa; se intenta conocer las necesidades existentes. </a:t>
            </a:r>
          </a:p>
        </p:txBody>
      </p:sp>
    </p:spTree>
    <p:extLst>
      <p:ext uri="{BB962C8B-B14F-4D97-AF65-F5344CB8AC3E}">
        <p14:creationId xmlns:p14="http://schemas.microsoft.com/office/powerpoint/2010/main" val="2796921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34851" y="368765"/>
            <a:ext cx="1150083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 smtClean="0">
                <a:effectLst/>
                <a:latin typeface="Arial" panose="020B0604020202020204" pitchFamily="34" charset="0"/>
              </a:rPr>
              <a:t>Lo más importante en este caso es hacer una buena investigación, que logre fotografiar lo más real posible la realidad que se tiene, para así poder lograr un ideal o lo que debe ser que permita saber el porqué del problema, por tanto debe tener un carácter de sistema.</a:t>
            </a:r>
          </a:p>
          <a:p>
            <a:endParaRPr lang="es-ES" sz="3200" dirty="0">
              <a:latin typeface="Arial" panose="020B0604020202020204" pitchFamily="34" charset="0"/>
            </a:endParaRPr>
          </a:p>
          <a:p>
            <a:pPr algn="ctr"/>
            <a:r>
              <a:rPr lang="es-ES" sz="3200" dirty="0" smtClean="0">
                <a:latin typeface="Arial" panose="020B0604020202020204" pitchFamily="34" charset="0"/>
              </a:rPr>
              <a:t>Identificar necesidades de aprendizaje:</a:t>
            </a:r>
          </a:p>
          <a:p>
            <a:pPr algn="ctr"/>
            <a:endParaRPr lang="es-ES" sz="3200" dirty="0" smtClean="0">
              <a:latin typeface="Arial" panose="020B0604020202020204" pitchFamily="34" charset="0"/>
            </a:endParaRPr>
          </a:p>
          <a:p>
            <a:r>
              <a:rPr lang="es-ES" sz="3200" dirty="0" smtClean="0">
                <a:effectLst/>
                <a:latin typeface="Arial" panose="020B0604020202020204" pitchFamily="34" charset="0"/>
              </a:rPr>
              <a:t>Se obtienen los datos previos necesarios y se fijan los objetivos, que deben expresarse de modo que se identifiquen los cambios que se desean, no solo lo que se quiere hacer.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26150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21972" y="974072"/>
            <a:ext cx="1150083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200" dirty="0" smtClean="0">
                <a:effectLst/>
                <a:latin typeface="Arial" panose="020B0604020202020204" pitchFamily="34" charset="0"/>
              </a:rPr>
              <a:t>La fase de ejecución es la más importante. Con todos los datos disponibles y una vez fijados los objetivos, se trata de establecer un punto de partida, diseñar el programa propiamente dicho y ponerlo en práctica.</a:t>
            </a:r>
            <a:r>
              <a:rPr lang="es-ES" sz="3200" dirty="0" smtClean="0"/>
              <a:t/>
            </a:r>
            <a:br>
              <a:rPr lang="es-ES" sz="3200" dirty="0" smtClean="0"/>
            </a:br>
            <a:endParaRPr lang="es-ES" sz="3200" dirty="0" smtClean="0"/>
          </a:p>
          <a:p>
            <a:pPr algn="just"/>
            <a:r>
              <a:rPr lang="es-ES" sz="3200" dirty="0" smtClean="0">
                <a:effectLst/>
                <a:latin typeface="Arial" panose="020B0604020202020204" pitchFamily="34" charset="0"/>
              </a:rPr>
              <a:t>Un programa educativo es similar a un programa docente, el cual incorpora todos los elementos del proceso enseñanza aprendizaje centrado en el desarrollo humano (autoestima, trabajo en grupos, desarrollo de capacidades, planificación conjunta, responsabilidad compartida).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775293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503</Words>
  <Application>Microsoft Office PowerPoint</Application>
  <PresentationFormat>Panorámica</PresentationFormat>
  <Paragraphs>49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Tema de Office</vt:lpstr>
      <vt:lpstr>Intervención educativa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 User</dc:creator>
  <cp:lastModifiedBy>Windows User</cp:lastModifiedBy>
  <cp:revision>4</cp:revision>
  <dcterms:created xsi:type="dcterms:W3CDTF">2022-03-22T03:27:45Z</dcterms:created>
  <dcterms:modified xsi:type="dcterms:W3CDTF">2022-03-22T03:46:41Z</dcterms:modified>
</cp:coreProperties>
</file>