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3" r:id="rId4"/>
    <p:sldId id="264" r:id="rId5"/>
    <p:sldId id="265" r:id="rId6"/>
  </p:sldIdLst>
  <p:sldSz cx="9720263" cy="1296035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30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121058"/>
            <a:ext cx="8262224" cy="4512122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6807185"/>
            <a:ext cx="7290197" cy="3129084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991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01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690018"/>
            <a:ext cx="2095932" cy="109832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690018"/>
            <a:ext cx="6166292" cy="1098329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242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692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3231091"/>
            <a:ext cx="8383727" cy="5391145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8673238"/>
            <a:ext cx="8383727" cy="2835076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6068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3450093"/>
            <a:ext cx="4131112" cy="822322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3450093"/>
            <a:ext cx="4131112" cy="822322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485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690021"/>
            <a:ext cx="8383727" cy="25050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3177087"/>
            <a:ext cx="4112126" cy="1557041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4734128"/>
            <a:ext cx="4112126" cy="696318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3177087"/>
            <a:ext cx="4132378" cy="1557041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4734128"/>
            <a:ext cx="4132378" cy="696318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811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892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74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864023"/>
            <a:ext cx="3135038" cy="3024082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1866053"/>
            <a:ext cx="4920883" cy="9210249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3888105"/>
            <a:ext cx="3135038" cy="7203195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604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864023"/>
            <a:ext cx="3135038" cy="3024082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1866053"/>
            <a:ext cx="4920883" cy="9210249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3888105"/>
            <a:ext cx="3135038" cy="7203195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703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68338" y="690563"/>
            <a:ext cx="8383587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n-US" altLang="es-E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68338" y="3449638"/>
            <a:ext cx="8383587" cy="822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Editar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338" y="12012613"/>
            <a:ext cx="2187575" cy="688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0B47FF9-991A-4F25-897C-0546AE2B16E4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450" y="12012613"/>
            <a:ext cx="3281363" cy="688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350" y="12012613"/>
            <a:ext cx="2187575" cy="688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4E8CA29-932C-4FA3-A169-A14E4A4E9F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476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715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1" fontAlgn="base" hangingPunct="1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1" fontAlgn="base" hangingPunct="1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1" fontAlgn="base" hangingPunct="1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1" fontAlgn="base" hangingPunct="1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1" fontAlgn="base" hangingPunct="1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562109" y="277091"/>
            <a:ext cx="858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ID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F02C55A-EF2B-4DA7-AE26-B5E2AFAC084F}"/>
              </a:ext>
            </a:extLst>
          </p:cNvPr>
          <p:cNvSpPr/>
          <p:nvPr/>
        </p:nvSpPr>
        <p:spPr>
          <a:xfrm>
            <a:off x="658810" y="3874672"/>
            <a:ext cx="8357180" cy="807954"/>
          </a:xfrm>
          <a:prstGeom prst="rect">
            <a:avLst/>
          </a:prstGeom>
        </p:spPr>
        <p:txBody>
          <a:bodyPr wrap="square" lIns="129580" tIns="64790" rIns="129580" bIns="64790">
            <a:spAutoFit/>
          </a:bodyPr>
          <a:lstStyle/>
          <a:p>
            <a:pPr algn="ctr"/>
            <a:r>
              <a:rPr lang="en-CA" sz="4400" b="1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TITULO  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F02C55A-EF2B-4DA7-AE26-B5E2AFAC084F}"/>
              </a:ext>
            </a:extLst>
          </p:cNvPr>
          <p:cNvSpPr/>
          <p:nvPr/>
        </p:nvSpPr>
        <p:spPr>
          <a:xfrm>
            <a:off x="1039951" y="6250481"/>
            <a:ext cx="7613373" cy="623288"/>
          </a:xfrm>
          <a:prstGeom prst="rect">
            <a:avLst/>
          </a:prstGeom>
        </p:spPr>
        <p:txBody>
          <a:bodyPr wrap="square" lIns="129580" tIns="64790" rIns="129580" bIns="64790">
            <a:spAutoFit/>
          </a:bodyPr>
          <a:lstStyle/>
          <a:p>
            <a:pPr algn="ctr"/>
            <a:r>
              <a:rPr lang="en-CA" sz="3200" b="1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AUTORES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F02C55A-EF2B-4DA7-AE26-B5E2AFAC084F}"/>
              </a:ext>
            </a:extLst>
          </p:cNvPr>
          <p:cNvSpPr/>
          <p:nvPr/>
        </p:nvSpPr>
        <p:spPr>
          <a:xfrm>
            <a:off x="1192351" y="8180881"/>
            <a:ext cx="7613373" cy="623288"/>
          </a:xfrm>
          <a:prstGeom prst="rect">
            <a:avLst/>
          </a:prstGeom>
        </p:spPr>
        <p:txBody>
          <a:bodyPr wrap="square" lIns="129580" tIns="64790" rIns="129580" bIns="64790">
            <a:spAutoFit/>
          </a:bodyPr>
          <a:lstStyle/>
          <a:p>
            <a:pPr algn="ctr"/>
            <a:r>
              <a:rPr lang="en-CA" sz="3200" b="1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200" b="1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Institución</a:t>
            </a:r>
            <a:endParaRPr lang="en-CA" sz="3200" b="1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92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13">
            <a:extLst>
              <a:ext uri="{FF2B5EF4-FFF2-40B4-BE49-F238E27FC236}">
                <a16:creationId xmlns:a16="http://schemas.microsoft.com/office/drawing/2014/main" id="{B5FC7C0C-9E99-4762-838E-0DCD5268F340}"/>
              </a:ext>
            </a:extLst>
          </p:cNvPr>
          <p:cNvSpPr/>
          <p:nvPr/>
        </p:nvSpPr>
        <p:spPr>
          <a:xfrm>
            <a:off x="2110501" y="9373197"/>
            <a:ext cx="5499262" cy="683587"/>
          </a:xfrm>
          <a:prstGeom prst="rect">
            <a:avLst/>
          </a:prstGeom>
        </p:spPr>
        <p:txBody>
          <a:bodyPr wrap="square" lIns="129342" tIns="64671" rIns="129342" bIns="64671">
            <a:spAutoFit/>
          </a:bodyPr>
          <a:lstStyle/>
          <a:p>
            <a:pPr algn="ctr"/>
            <a:r>
              <a:rPr lang="en-CA" sz="3594" b="1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en-CA" sz="2396" b="1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13">
            <a:extLst>
              <a:ext uri="{FF2B5EF4-FFF2-40B4-BE49-F238E27FC236}">
                <a16:creationId xmlns:a16="http://schemas.microsoft.com/office/drawing/2014/main" id="{CC9B0362-E179-4C75-8499-F6B5905B44F5}"/>
              </a:ext>
            </a:extLst>
          </p:cNvPr>
          <p:cNvSpPr/>
          <p:nvPr/>
        </p:nvSpPr>
        <p:spPr>
          <a:xfrm>
            <a:off x="2283831" y="815942"/>
            <a:ext cx="5499262" cy="745030"/>
          </a:xfrm>
          <a:prstGeom prst="rect">
            <a:avLst/>
          </a:prstGeom>
        </p:spPr>
        <p:txBody>
          <a:bodyPr wrap="square" lIns="129342" tIns="64671" rIns="129342" bIns="64671">
            <a:spAutoFit/>
          </a:bodyPr>
          <a:lstStyle/>
          <a:p>
            <a:pPr algn="ctr"/>
            <a:r>
              <a:rPr lang="en-CA" sz="3993" b="1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n-CA" sz="1797" b="1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3 Rectángulo">
            <a:extLst>
              <a:ext uri="{FF2B5EF4-FFF2-40B4-BE49-F238E27FC236}">
                <a16:creationId xmlns:a16="http://schemas.microsoft.com/office/drawing/2014/main" id="{A11624D8-1F76-4532-96E1-A7E01C76C6DD}"/>
              </a:ext>
            </a:extLst>
          </p:cNvPr>
          <p:cNvSpPr/>
          <p:nvPr/>
        </p:nvSpPr>
        <p:spPr>
          <a:xfrm>
            <a:off x="1920854" y="3477791"/>
            <a:ext cx="5878555" cy="920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797" b="1" dirty="0">
                <a:latin typeface="Arial" panose="020B0604020202020204" pitchFamily="34" charset="0"/>
                <a:cs typeface="Arial" panose="020B0604020202020204" pitchFamily="34" charset="0"/>
              </a:rPr>
              <a:t>Presentar antecedentes breves, claros y apropiados.</a:t>
            </a:r>
          </a:p>
          <a:p>
            <a:pPr algn="ctr"/>
            <a:r>
              <a:rPr lang="es-ES" sz="1797" b="1" dirty="0">
                <a:latin typeface="Arial" panose="020B0604020202020204" pitchFamily="34" charset="0"/>
                <a:cs typeface="Arial" panose="020B0604020202020204" pitchFamily="34" charset="0"/>
              </a:rPr>
              <a:t>Fundamentación del problema científico. </a:t>
            </a:r>
          </a:p>
        </p:txBody>
      </p:sp>
    </p:spTree>
    <p:extLst>
      <p:ext uri="{BB962C8B-B14F-4D97-AF65-F5344CB8AC3E}">
        <p14:creationId xmlns:p14="http://schemas.microsoft.com/office/powerpoint/2010/main" val="3132583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15024" y="126007"/>
            <a:ext cx="261275" cy="406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42" tIns="64671" rIns="129342" bIns="64671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BE" sz="1797"/>
          </a:p>
        </p:txBody>
      </p:sp>
      <p:sp>
        <p:nvSpPr>
          <p:cNvPr id="2" name="Rectángulo 1"/>
          <p:cNvSpPr/>
          <p:nvPr/>
        </p:nvSpPr>
        <p:spPr>
          <a:xfrm>
            <a:off x="115429" y="640872"/>
            <a:ext cx="9547898" cy="406649"/>
          </a:xfrm>
          <a:prstGeom prst="rect">
            <a:avLst/>
          </a:prstGeom>
        </p:spPr>
        <p:txBody>
          <a:bodyPr wrap="square" lIns="129342" tIns="64671" rIns="129342" bIns="64671">
            <a:spAutoFit/>
          </a:bodyPr>
          <a:lstStyle/>
          <a:p>
            <a:r>
              <a:rPr lang="en-US" sz="1797" dirty="0"/>
              <a:t> 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5D25774B-025B-4D9C-912E-5A1EE97B4D3E}"/>
              </a:ext>
            </a:extLst>
          </p:cNvPr>
          <p:cNvSpPr/>
          <p:nvPr/>
        </p:nvSpPr>
        <p:spPr>
          <a:xfrm>
            <a:off x="2131710" y="663821"/>
            <a:ext cx="5499262" cy="745030"/>
          </a:xfrm>
          <a:prstGeom prst="rect">
            <a:avLst/>
          </a:prstGeom>
        </p:spPr>
        <p:txBody>
          <a:bodyPr wrap="square" lIns="129342" tIns="64671" rIns="129342" bIns="64671">
            <a:spAutoFit/>
          </a:bodyPr>
          <a:lstStyle/>
          <a:p>
            <a:pPr algn="ctr"/>
            <a:r>
              <a:rPr lang="en-CA" sz="3993" b="1" dirty="0" err="1">
                <a:solidFill>
                  <a:srgbClr val="202124"/>
                </a:solidFill>
                <a:latin typeface="Bookman Old Style" pitchFamily="18" charset="0"/>
              </a:rPr>
              <a:t>Métodos</a:t>
            </a:r>
            <a:endParaRPr lang="en-CA" sz="1797" b="1" dirty="0">
              <a:solidFill>
                <a:srgbClr val="202124"/>
              </a:solidFill>
              <a:latin typeface="Bookman Old Style" pitchFamily="18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985812" y="3448065"/>
            <a:ext cx="7758146" cy="257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S" sz="1797" b="1" dirty="0">
                <a:cs typeface="Arial" pitchFamily="34" charset="0"/>
              </a:rPr>
              <a:t>Describir los aspectos relacionados con el diseño metodológico.</a:t>
            </a:r>
          </a:p>
          <a:p>
            <a:pPr marL="456377" indent="-456377">
              <a:buFont typeface="Wingdings" pitchFamily="2" charset="2"/>
              <a:buChar char="ü"/>
            </a:pPr>
            <a:r>
              <a:rPr lang="es-ES" sz="1797" dirty="0"/>
              <a:t>Tipo de investigación o estudio, período y lugar. </a:t>
            </a:r>
          </a:p>
          <a:p>
            <a:pPr marL="456377" indent="-456377">
              <a:buFont typeface="Wingdings" pitchFamily="2" charset="2"/>
              <a:buChar char="ü"/>
            </a:pPr>
            <a:r>
              <a:rPr lang="es-ES" sz="1797" dirty="0"/>
              <a:t>Población o grupo de estudio, criterios de inclusión, exclusión y eliminación. </a:t>
            </a:r>
          </a:p>
          <a:p>
            <a:pPr marL="456377" indent="-456377">
              <a:buFont typeface="Wingdings" pitchFamily="2" charset="2"/>
              <a:buChar char="ü"/>
            </a:pPr>
            <a:r>
              <a:rPr lang="es-ES" sz="1797" dirty="0"/>
              <a:t>Variables analizadas </a:t>
            </a:r>
          </a:p>
          <a:p>
            <a:pPr marL="456377" indent="-456377">
              <a:buFont typeface="Wingdings" pitchFamily="2" charset="2"/>
              <a:buChar char="ü"/>
            </a:pPr>
            <a:r>
              <a:rPr lang="es-ES" sz="1797" dirty="0"/>
              <a:t>Métodos de recolección, procesamiento y análisis de la información utilizados. </a:t>
            </a:r>
          </a:p>
          <a:p>
            <a:pPr marL="456377" indent="-456377">
              <a:buFont typeface="Wingdings" pitchFamily="2" charset="2"/>
              <a:buChar char="ü"/>
            </a:pPr>
            <a:r>
              <a:rPr lang="es-ES" sz="1797" dirty="0"/>
              <a:t>Método estadístico </a:t>
            </a:r>
          </a:p>
          <a:p>
            <a:pPr marL="456377" indent="-456377">
              <a:buFont typeface="Wingdings" pitchFamily="2" charset="2"/>
              <a:buChar char="ü"/>
            </a:pPr>
            <a:r>
              <a:rPr lang="es-ES" sz="1797" dirty="0"/>
              <a:t>Aspectos éticos particulares para el estudio.</a:t>
            </a:r>
          </a:p>
          <a:p>
            <a:pPr algn="ctr"/>
            <a:endParaRPr lang="es-ES" sz="1797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36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D25774B-025B-4D9C-912E-5A1EE97B4D3E}"/>
              </a:ext>
            </a:extLst>
          </p:cNvPr>
          <p:cNvSpPr/>
          <p:nvPr/>
        </p:nvSpPr>
        <p:spPr>
          <a:xfrm>
            <a:off x="2131710" y="663821"/>
            <a:ext cx="5499262" cy="745030"/>
          </a:xfrm>
          <a:prstGeom prst="rect">
            <a:avLst/>
          </a:prstGeom>
        </p:spPr>
        <p:txBody>
          <a:bodyPr wrap="square" lIns="129342" tIns="64671" rIns="129342" bIns="64671">
            <a:spAutoFit/>
          </a:bodyPr>
          <a:lstStyle/>
          <a:p>
            <a:pPr algn="ctr"/>
            <a:r>
              <a:rPr lang="en-CA" sz="3993" b="1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endParaRPr lang="en-CA" sz="1797" b="1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985812" y="3448066"/>
            <a:ext cx="7758146" cy="2300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797" b="1" dirty="0">
                <a:latin typeface="Arial" panose="020B0604020202020204" pitchFamily="34" charset="0"/>
                <a:cs typeface="Arial" panose="020B0604020202020204" pitchFamily="34" charset="0"/>
              </a:rPr>
              <a:t>Presentar los principales resultados del trabajo, de forma inequívoca</a:t>
            </a:r>
            <a:r>
              <a:rPr lang="es-ES" sz="179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VE" sz="1797" b="1" dirty="0">
                <a:latin typeface="Arial" panose="020B0604020202020204" pitchFamily="34" charset="0"/>
                <a:cs typeface="Arial" panose="020B0604020202020204" pitchFamily="34" charset="0"/>
              </a:rPr>
              <a:t>acorde con los objetivos </a:t>
            </a:r>
            <a:r>
              <a:rPr lang="es-VE" sz="1797" dirty="0"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es-VE" sz="1797" b="1" dirty="0">
                <a:latin typeface="Arial" panose="020B0604020202020204" pitchFamily="34" charset="0"/>
                <a:cs typeface="Arial" panose="020B0604020202020204" pitchFamily="34" charset="0"/>
              </a:rPr>
              <a:t> trabajo</a:t>
            </a:r>
            <a:r>
              <a:rPr lang="es-VE" sz="1797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s-US" sz="1797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es-US" sz="1797" b="1" dirty="0">
                <a:latin typeface="Arial" panose="020B0604020202020204" pitchFamily="34" charset="0"/>
                <a:cs typeface="Arial" panose="020B0604020202020204" pitchFamily="34" charset="0"/>
              </a:rPr>
              <a:t>En las presentaciones de casos </a:t>
            </a:r>
            <a:r>
              <a:rPr lang="es-VE" sz="1797" dirty="0">
                <a:latin typeface="Arial" panose="020B0604020202020204" pitchFamily="34" charset="0"/>
                <a:cs typeface="Arial" panose="020B0604020202020204" pitchFamily="34" charset="0"/>
              </a:rPr>
              <a:t>describir los elementos fundamentales. Resumir los principales hallazgos clínicos, de laboratorio e </a:t>
            </a:r>
            <a:r>
              <a:rPr lang="es-VE" sz="1797" dirty="0" err="1">
                <a:latin typeface="Arial" panose="020B0604020202020204" pitchFamily="34" charset="0"/>
                <a:cs typeface="Arial" panose="020B0604020202020204" pitchFamily="34" charset="0"/>
              </a:rPr>
              <a:t>imagenológicos</a:t>
            </a:r>
            <a:r>
              <a:rPr lang="es-VE" sz="1797" dirty="0">
                <a:latin typeface="Arial" panose="020B0604020202020204" pitchFamily="34" charset="0"/>
                <a:cs typeface="Arial" panose="020B0604020202020204" pitchFamily="34" charset="0"/>
              </a:rPr>
              <a:t>, resaltando aquellos que hacen del cuadro un caso peculiar. Indicar el tratamiento empleado. </a:t>
            </a:r>
          </a:p>
          <a:p>
            <a:pPr algn="ctr"/>
            <a:endParaRPr lang="es-ES" sz="179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910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15024" y="126007"/>
            <a:ext cx="261275" cy="406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9342" tIns="64671" rIns="129342" bIns="64671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BE" sz="1797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D25774B-025B-4D9C-912E-5A1EE97B4D3E}"/>
              </a:ext>
            </a:extLst>
          </p:cNvPr>
          <p:cNvSpPr/>
          <p:nvPr/>
        </p:nvSpPr>
        <p:spPr>
          <a:xfrm>
            <a:off x="2110501" y="1148955"/>
            <a:ext cx="5499262" cy="745030"/>
          </a:xfrm>
          <a:prstGeom prst="rect">
            <a:avLst/>
          </a:prstGeom>
        </p:spPr>
        <p:txBody>
          <a:bodyPr wrap="square" lIns="129342" tIns="64671" rIns="129342" bIns="64671">
            <a:spAutoFit/>
          </a:bodyPr>
          <a:lstStyle/>
          <a:p>
            <a:pPr algn="ctr"/>
            <a:r>
              <a:rPr lang="en-CA" sz="3993" b="1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r>
              <a:rPr lang="en-CA" sz="3993" b="1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762438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ción1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4614ED6C-4572-4D39-8F5A-F8D461C0C691}" vid="{040D7ECC-FB15-4D15-BCCE-738B07D9475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Presentación1</Template>
  <TotalTime>8</TotalTime>
  <Words>134</Words>
  <Application>Microsoft Office PowerPoint</Application>
  <PresentationFormat>Personalizado</PresentationFormat>
  <Paragraphs>22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Bookman Old Style</vt:lpstr>
      <vt:lpstr>Calibri</vt:lpstr>
      <vt:lpstr>Calibri Light</vt:lpstr>
      <vt:lpstr>Wingdings</vt:lpstr>
      <vt:lpstr>Presentación1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Meisy</dc:creator>
  <cp:lastModifiedBy>Iván Hernández López</cp:lastModifiedBy>
  <cp:revision>2</cp:revision>
  <dcterms:created xsi:type="dcterms:W3CDTF">2026-02-04T00:25:47Z</dcterms:created>
  <dcterms:modified xsi:type="dcterms:W3CDTF">2026-06-06T01:49:01Z</dcterms:modified>
</cp:coreProperties>
</file>