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15"/>
  </p:notesMasterIdLst>
  <p:handoutMasterIdLst>
    <p:handoutMasterId r:id="rId16"/>
  </p:handoutMasterIdLst>
  <p:sldIdLst>
    <p:sldId id="487" r:id="rId2"/>
    <p:sldId id="550" r:id="rId3"/>
    <p:sldId id="484" r:id="rId4"/>
    <p:sldId id="511" r:id="rId5"/>
    <p:sldId id="488" r:id="rId6"/>
    <p:sldId id="549" r:id="rId7"/>
    <p:sldId id="543" r:id="rId8"/>
    <p:sldId id="489" r:id="rId9"/>
    <p:sldId id="490" r:id="rId10"/>
    <p:sldId id="493" r:id="rId11"/>
    <p:sldId id="494" r:id="rId12"/>
    <p:sldId id="512" r:id="rId13"/>
    <p:sldId id="541" r:id="rId14"/>
  </p:sldIdLst>
  <p:sldSz cx="9144000" cy="6858000" type="screen4x3"/>
  <p:notesSz cx="6797675" cy="9874250"/>
  <p:defaultTextStyle>
    <a:defPPr>
      <a:defRPr lang="en-GB"/>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B2B2B2"/>
    <a:srgbClr val="B30F41"/>
    <a:srgbClr val="F583A6"/>
    <a:srgbClr val="5F5F5F"/>
    <a:srgbClr val="8859A5"/>
    <a:srgbClr val="7A5094"/>
    <a:srgbClr val="EAEA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707" autoAdjust="0"/>
  </p:normalViewPr>
  <p:slideViewPr>
    <p:cSldViewPr snapToGrid="0">
      <p:cViewPr varScale="1">
        <p:scale>
          <a:sx n="48" d="100"/>
          <a:sy n="48" d="100"/>
        </p:scale>
        <p:origin x="-582" y="-102"/>
      </p:cViewPr>
      <p:guideLst>
        <p:guide orient="horz" pos="260"/>
        <p:guide orient="horz" pos="710"/>
        <p:guide orient="horz" pos="1816"/>
        <p:guide orient="horz" pos="1080"/>
        <p:guide orient="horz" pos="3057"/>
        <p:guide pos="2880"/>
        <p:guide pos="4290"/>
        <p:guide pos="5753"/>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50" d="100"/>
        <a:sy n="50" d="100"/>
      </p:scale>
      <p:origin x="0" y="0"/>
    </p:cViewPr>
  </p:sorterViewPr>
  <p:notesViewPr>
    <p:cSldViewPr snapToGrid="0">
      <p:cViewPr>
        <p:scale>
          <a:sx n="100" d="100"/>
          <a:sy n="100" d="100"/>
        </p:scale>
        <p:origin x="-882" y="372"/>
      </p:cViewPr>
      <p:guideLst>
        <p:guide orient="horz" pos="3129"/>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3570" name="Rectangle 2"/>
          <p:cNvSpPr>
            <a:spLocks noGrp="1" noChangeArrowheads="1"/>
          </p:cNvSpPr>
          <p:nvPr>
            <p:ph type="hdr" sz="quarter"/>
          </p:nvPr>
        </p:nvSpPr>
        <p:spPr bwMode="auto">
          <a:xfrm>
            <a:off x="0" y="0"/>
            <a:ext cx="29448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endParaRPr lang="en-GB"/>
          </a:p>
        </p:txBody>
      </p:sp>
      <p:sp>
        <p:nvSpPr>
          <p:cNvPr id="493571" name="Rectangle 3"/>
          <p:cNvSpPr>
            <a:spLocks noGrp="1" noChangeArrowheads="1"/>
          </p:cNvSpPr>
          <p:nvPr>
            <p:ph type="dt" sz="quarter" idx="1"/>
          </p:nvPr>
        </p:nvSpPr>
        <p:spPr bwMode="auto">
          <a:xfrm>
            <a:off x="3852863" y="0"/>
            <a:ext cx="29448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endParaRPr lang="en-GB"/>
          </a:p>
        </p:txBody>
      </p:sp>
      <p:sp>
        <p:nvSpPr>
          <p:cNvPr id="493572" name="Rectangle 4"/>
          <p:cNvSpPr>
            <a:spLocks noGrp="1" noChangeArrowheads="1"/>
          </p:cNvSpPr>
          <p:nvPr>
            <p:ph type="ftr" sz="quarter" idx="2"/>
          </p:nvPr>
        </p:nvSpPr>
        <p:spPr bwMode="auto">
          <a:xfrm>
            <a:off x="0" y="9380538"/>
            <a:ext cx="29448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endParaRPr lang="en-GB"/>
          </a:p>
        </p:txBody>
      </p:sp>
      <p:sp>
        <p:nvSpPr>
          <p:cNvPr id="493573" name="Rectangle 5"/>
          <p:cNvSpPr>
            <a:spLocks noGrp="1" noChangeArrowheads="1"/>
          </p:cNvSpPr>
          <p:nvPr>
            <p:ph type="sldNum" sz="quarter" idx="3"/>
          </p:nvPr>
        </p:nvSpPr>
        <p:spPr bwMode="auto">
          <a:xfrm>
            <a:off x="3852863" y="9380538"/>
            <a:ext cx="29448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fld id="{AE019E4A-15FA-4FAA-ACD1-81D9E54ECF83}" type="slidenum">
              <a:rPr lang="en-GB"/>
              <a:pPr/>
              <a:t>‹Nº›</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xfrm>
            <a:off x="0" y="0"/>
            <a:ext cx="29448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endParaRPr lang="en-GB"/>
          </a:p>
        </p:txBody>
      </p:sp>
      <p:sp>
        <p:nvSpPr>
          <p:cNvPr id="134147" name="Rectangle 3"/>
          <p:cNvSpPr>
            <a:spLocks noGrp="1" noChangeArrowheads="1"/>
          </p:cNvSpPr>
          <p:nvPr>
            <p:ph type="dt" idx="1"/>
          </p:nvPr>
        </p:nvSpPr>
        <p:spPr bwMode="auto">
          <a:xfrm>
            <a:off x="3852863" y="0"/>
            <a:ext cx="29448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endParaRPr lang="en-GB"/>
          </a:p>
        </p:txBody>
      </p:sp>
      <p:sp>
        <p:nvSpPr>
          <p:cNvPr id="134148" name="Rectangle 4"/>
          <p:cNvSpPr>
            <a:spLocks noChangeArrowheads="1" noTextEdit="1"/>
          </p:cNvSpPr>
          <p:nvPr>
            <p:ph type="sldImg" idx="2"/>
          </p:nvPr>
        </p:nvSpPr>
        <p:spPr bwMode="auto">
          <a:xfrm>
            <a:off x="930275" y="739775"/>
            <a:ext cx="4938713" cy="3703638"/>
          </a:xfrm>
          <a:prstGeom prst="rect">
            <a:avLst/>
          </a:prstGeom>
          <a:noFill/>
          <a:ln w="9525">
            <a:solidFill>
              <a:srgbClr val="000000"/>
            </a:solidFill>
            <a:miter lim="800000"/>
            <a:headEnd/>
            <a:tailEnd/>
          </a:ln>
          <a:effectLst/>
        </p:spPr>
      </p:sp>
      <p:sp>
        <p:nvSpPr>
          <p:cNvPr id="134149" name="Rectangle 5"/>
          <p:cNvSpPr>
            <a:spLocks noGrp="1" noChangeArrowheads="1"/>
          </p:cNvSpPr>
          <p:nvPr>
            <p:ph type="body" sz="quarter" idx="3"/>
          </p:nvPr>
        </p:nvSpPr>
        <p:spPr bwMode="auto">
          <a:xfrm>
            <a:off x="904875" y="4691063"/>
            <a:ext cx="4987925" cy="4443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34150" name="Rectangle 6"/>
          <p:cNvSpPr>
            <a:spLocks noGrp="1" noChangeArrowheads="1"/>
          </p:cNvSpPr>
          <p:nvPr>
            <p:ph type="ftr" sz="quarter" idx="4"/>
          </p:nvPr>
        </p:nvSpPr>
        <p:spPr bwMode="auto">
          <a:xfrm>
            <a:off x="0" y="9380538"/>
            <a:ext cx="29448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endParaRPr lang="en-GB"/>
          </a:p>
        </p:txBody>
      </p:sp>
      <p:sp>
        <p:nvSpPr>
          <p:cNvPr id="134151" name="Rectangle 7"/>
          <p:cNvSpPr>
            <a:spLocks noGrp="1" noChangeArrowheads="1"/>
          </p:cNvSpPr>
          <p:nvPr>
            <p:ph type="sldNum" sz="quarter" idx="5"/>
          </p:nvPr>
        </p:nvSpPr>
        <p:spPr bwMode="auto">
          <a:xfrm>
            <a:off x="3852863" y="9380538"/>
            <a:ext cx="29448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fld id="{8D013F0E-74FB-4555-A36B-FB19A0D4FB7D}" type="slidenum">
              <a:rPr lang="en-GB"/>
              <a:pPr/>
              <a:t>‹Nº›</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000" kern="1200">
        <a:solidFill>
          <a:schemeClr val="tx1"/>
        </a:solidFill>
        <a:latin typeface="Arial" charset="0"/>
        <a:ea typeface="+mn-ea"/>
        <a:cs typeface="+mn-cs"/>
      </a:defRPr>
    </a:lvl1pPr>
    <a:lvl2pPr marL="457200" algn="l" rtl="0" fontAlgn="base">
      <a:spcBef>
        <a:spcPct val="30000"/>
      </a:spcBef>
      <a:spcAft>
        <a:spcPct val="0"/>
      </a:spcAft>
      <a:defRPr sz="1000" kern="1200">
        <a:solidFill>
          <a:schemeClr val="tx1"/>
        </a:solidFill>
        <a:latin typeface="Arial" charset="0"/>
        <a:ea typeface="+mn-ea"/>
        <a:cs typeface="+mn-cs"/>
      </a:defRPr>
    </a:lvl2pPr>
    <a:lvl3pPr marL="914400" algn="l" rtl="0" fontAlgn="base">
      <a:spcBef>
        <a:spcPct val="30000"/>
      </a:spcBef>
      <a:spcAft>
        <a:spcPct val="0"/>
      </a:spcAft>
      <a:defRPr sz="1000" kern="1200">
        <a:solidFill>
          <a:schemeClr val="tx1"/>
        </a:solidFill>
        <a:latin typeface="Arial" charset="0"/>
        <a:ea typeface="+mn-ea"/>
        <a:cs typeface="+mn-cs"/>
      </a:defRPr>
    </a:lvl3pPr>
    <a:lvl4pPr marL="1371600" algn="l" rtl="0" fontAlgn="base">
      <a:spcBef>
        <a:spcPct val="30000"/>
      </a:spcBef>
      <a:spcAft>
        <a:spcPct val="0"/>
      </a:spcAft>
      <a:defRPr sz="1000" kern="1200">
        <a:solidFill>
          <a:schemeClr val="tx1"/>
        </a:solidFill>
        <a:latin typeface="Arial" charset="0"/>
        <a:ea typeface="+mn-ea"/>
        <a:cs typeface="+mn-cs"/>
      </a:defRPr>
    </a:lvl4pPr>
    <a:lvl5pPr marL="1828800" algn="l" rtl="0" fontAlgn="base">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9B91D6-E497-48D5-861A-8A26122A7112}" type="slidenum">
              <a:rPr lang="en-GB"/>
              <a:pPr/>
              <a:t>1</a:t>
            </a:fld>
            <a:endParaRPr lang="en-GB"/>
          </a:p>
        </p:txBody>
      </p:sp>
      <p:sp>
        <p:nvSpPr>
          <p:cNvPr id="689154" name="Rectangle 2"/>
          <p:cNvSpPr>
            <a:spLocks noChangeArrowheads="1" noTextEdit="1"/>
          </p:cNvSpPr>
          <p:nvPr>
            <p:ph type="sldImg"/>
          </p:nvPr>
        </p:nvSpPr>
        <p:spPr>
          <a:ln/>
        </p:spPr>
      </p:sp>
      <p:sp>
        <p:nvSpPr>
          <p:cNvPr id="689155" name="Rectangle 3"/>
          <p:cNvSpPr>
            <a:spLocks noGrp="1" noChangeArrowheads="1"/>
          </p:cNvSpPr>
          <p:nvPr>
            <p:ph type="body" idx="1"/>
          </p:nvPr>
        </p:nvSpPr>
        <p:spPr/>
        <p:txBody>
          <a:bodyPr/>
          <a:lstStyle/>
          <a:p>
            <a:r>
              <a:rPr lang="en-GB" sz="1100" b="1"/>
              <a:t>Peptic ulcer bleeding – incidence and associated mortality rate</a:t>
            </a:r>
            <a:endParaRPr lang="en-US" sz="1100" b="1"/>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9324B8-1650-4319-945F-7C3FB3CA8472}" type="slidenum">
              <a:rPr lang="en-GB"/>
              <a:pPr/>
              <a:t>10</a:t>
            </a:fld>
            <a:endParaRPr lang="en-GB"/>
          </a:p>
        </p:txBody>
      </p:sp>
      <p:sp>
        <p:nvSpPr>
          <p:cNvPr id="694274" name="Rectangle 2"/>
          <p:cNvSpPr>
            <a:spLocks noChangeArrowheads="1" noTextEdit="1"/>
          </p:cNvSpPr>
          <p:nvPr>
            <p:ph type="sldImg"/>
          </p:nvPr>
        </p:nvSpPr>
        <p:spPr>
          <a:ln/>
        </p:spPr>
      </p:sp>
      <p:sp>
        <p:nvSpPr>
          <p:cNvPr id="694275" name="Rectangle 3"/>
          <p:cNvSpPr>
            <a:spLocks noGrp="1" noChangeArrowheads="1"/>
          </p:cNvSpPr>
          <p:nvPr>
            <p:ph type="body" idx="1"/>
          </p:nvPr>
        </p:nvSpPr>
        <p:spPr/>
        <p:txBody>
          <a:bodyPr/>
          <a:lstStyle/>
          <a:p>
            <a:r>
              <a:rPr lang="en-GB" sz="1100" b="1">
                <a:cs typeface="Times New Roman" charset="0"/>
              </a:rPr>
              <a:t>Forrest classification of bleeding peptic ulcers</a:t>
            </a:r>
          </a:p>
          <a:p>
            <a:r>
              <a:rPr lang="en-GB" sz="1100">
                <a:cs typeface="Times New Roman" charset="0"/>
              </a:rPr>
              <a:t>Based on the endoscopic findings, bleeding peptic ulcers can be categorized according to the Forrest classification.</a:t>
            </a:r>
            <a:r>
              <a:rPr lang="en-GB" sz="1100" baseline="30000">
                <a:cs typeface="Times New Roman" charset="0"/>
              </a:rPr>
              <a:t>1</a:t>
            </a:r>
          </a:p>
          <a:p>
            <a:endParaRPr lang="en-GB" sz="1100">
              <a:cs typeface="Times New Roman" charset="0"/>
            </a:endParaRPr>
          </a:p>
          <a:p>
            <a:r>
              <a:rPr lang="en-GB" sz="1100">
                <a:cs typeface="Times New Roman" charset="0"/>
              </a:rPr>
              <a:t>1. Forrest JA, et al. Lancet 1974:17:394–7.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2623D-AA96-4C93-B9C1-92BFB9739C86}" type="slidenum">
              <a:rPr lang="en-GB"/>
              <a:pPr/>
              <a:t>11</a:t>
            </a:fld>
            <a:endParaRPr lang="en-GB"/>
          </a:p>
        </p:txBody>
      </p:sp>
      <p:sp>
        <p:nvSpPr>
          <p:cNvPr id="670722" name="Rectangle 2"/>
          <p:cNvSpPr>
            <a:spLocks noChangeArrowheads="1" noTextEdit="1"/>
          </p:cNvSpPr>
          <p:nvPr>
            <p:ph type="sldImg"/>
          </p:nvPr>
        </p:nvSpPr>
        <p:spPr bwMode="auto">
          <a:xfrm>
            <a:off x="930275" y="739775"/>
            <a:ext cx="4938713" cy="3703638"/>
          </a:xfrm>
          <a:prstGeom prst="rect">
            <a:avLst/>
          </a:prstGeom>
          <a:solidFill>
            <a:srgbClr val="FFFFFF"/>
          </a:solidFill>
          <a:ln>
            <a:solidFill>
              <a:srgbClr val="000000"/>
            </a:solidFill>
            <a:miter lim="800000"/>
            <a:headEnd/>
            <a:tailEnd/>
          </a:ln>
        </p:spPr>
      </p:sp>
      <p:sp>
        <p:nvSpPr>
          <p:cNvPr id="670723" name="Rectangle 3"/>
          <p:cNvSpPr>
            <a:spLocks noChangeArrowheads="1"/>
          </p:cNvSpPr>
          <p:nvPr>
            <p:ph type="body" idx="1"/>
          </p:nvPr>
        </p:nvSpPr>
        <p:spPr bwMode="auto">
          <a:xfrm>
            <a:off x="822325" y="4681538"/>
            <a:ext cx="5095875" cy="4452937"/>
          </a:xfrm>
          <a:prstGeom prst="rect">
            <a:avLst/>
          </a:prstGeom>
          <a:solidFill>
            <a:srgbClr val="FFFFFF"/>
          </a:solidFill>
          <a:ln>
            <a:miter lim="800000"/>
            <a:headEnd/>
            <a:tailEnd/>
          </a:ln>
        </p:spPr>
        <p:txBody>
          <a:bodyPr/>
          <a:lstStyle/>
          <a:p>
            <a:r>
              <a:rPr lang="en-GB" sz="1100" b="1"/>
              <a:t>Prevalence of Forrest grades among patients with peptic ulcer bleeding</a:t>
            </a:r>
          </a:p>
          <a:p>
            <a:r>
              <a:rPr lang="en-GB" sz="1100"/>
              <a:t>A prospective study of 778 consecutive patients presenting with bleeding from peptic ulcers who underwent endoscopy within 24 hours of admission to hospital found that:</a:t>
            </a:r>
          </a:p>
          <a:p>
            <a:pPr>
              <a:buFontTx/>
              <a:buChar char="•"/>
            </a:pPr>
            <a:r>
              <a:rPr lang="en-GB" sz="1100"/>
              <a:t> 7% had active bleeding (Forrest grade 1)</a:t>
            </a:r>
          </a:p>
          <a:p>
            <a:pPr>
              <a:buFontTx/>
              <a:buChar char="•"/>
            </a:pPr>
            <a:r>
              <a:rPr lang="en-GB" sz="1100"/>
              <a:t> 8% had non-bleeding visible vessels (Forrest grade IIa)</a:t>
            </a:r>
          </a:p>
          <a:p>
            <a:pPr>
              <a:buFontTx/>
              <a:buChar char="•"/>
            </a:pPr>
            <a:r>
              <a:rPr lang="en-GB" sz="1100"/>
              <a:t> 13% had adherent clots (Forrest grade IIb)</a:t>
            </a:r>
          </a:p>
          <a:p>
            <a:pPr>
              <a:buFontTx/>
              <a:buChar char="•"/>
            </a:pPr>
            <a:r>
              <a:rPr lang="en-GB" sz="1100"/>
              <a:t> 23% had haematin spots (Forrest grade IIc)</a:t>
            </a:r>
          </a:p>
          <a:p>
            <a:pPr>
              <a:buFontTx/>
              <a:buChar char="•"/>
            </a:pPr>
            <a:r>
              <a:rPr lang="en-GB" sz="1100"/>
              <a:t> 49% had a clean ulcer base (Forrest Grade III).</a:t>
            </a:r>
            <a:r>
              <a:rPr lang="en-GB" sz="1100" baseline="30000"/>
              <a:t>1</a:t>
            </a:r>
            <a:endParaRPr lang="en-GB" sz="1100"/>
          </a:p>
          <a:p>
            <a:r>
              <a:rPr lang="en-GB" sz="1100">
                <a:cs typeface="Times New Roman" charset="0"/>
              </a:rPr>
              <a:t>In this study, patients presenting with active bleeding (Forrest grade l) received endoscopic haemostasis (epinephrine injection therapy), whereas those with other grades did not.</a:t>
            </a:r>
          </a:p>
          <a:p>
            <a:endParaRPr lang="en-GB" sz="1100">
              <a:cs typeface="Times New Roman" charset="0"/>
            </a:endParaRPr>
          </a:p>
          <a:p>
            <a:r>
              <a:rPr lang="en-GB" sz="1100">
                <a:cs typeface="Times New Roman" charset="0"/>
              </a:rPr>
              <a:t>1. Lau JY, et al. Endoscopy 1998;30:513–18.</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AAA4CE-2BEC-4F33-BD54-7D06BB11C0DD}" type="slidenum">
              <a:rPr lang="en-GB"/>
              <a:pPr/>
              <a:t>12</a:t>
            </a:fld>
            <a:endParaRPr lang="en-GB"/>
          </a:p>
        </p:txBody>
      </p:sp>
      <p:sp>
        <p:nvSpPr>
          <p:cNvPr id="771074" name="Rectangle 2"/>
          <p:cNvSpPr>
            <a:spLocks noChangeArrowheads="1" noTextEdit="1"/>
          </p:cNvSpPr>
          <p:nvPr>
            <p:ph type="sldImg"/>
          </p:nvPr>
        </p:nvSpPr>
        <p:spPr bwMode="auto">
          <a:xfrm>
            <a:off x="930275" y="739775"/>
            <a:ext cx="4938713" cy="3703638"/>
          </a:xfrm>
          <a:prstGeom prst="rect">
            <a:avLst/>
          </a:prstGeom>
          <a:solidFill>
            <a:srgbClr val="FFFFFF"/>
          </a:solidFill>
          <a:ln>
            <a:solidFill>
              <a:srgbClr val="000000"/>
            </a:solidFill>
            <a:miter lim="800000"/>
            <a:headEnd/>
            <a:tailEnd/>
          </a:ln>
        </p:spPr>
      </p:sp>
      <p:sp>
        <p:nvSpPr>
          <p:cNvPr id="771075" name="Rectangle 3"/>
          <p:cNvSpPr>
            <a:spLocks noChangeArrowheads="1"/>
          </p:cNvSpPr>
          <p:nvPr>
            <p:ph type="body" idx="1"/>
          </p:nvPr>
        </p:nvSpPr>
        <p:spPr bwMode="auto">
          <a:xfrm>
            <a:off x="904875" y="4691063"/>
            <a:ext cx="4987925" cy="4443412"/>
          </a:xfrm>
          <a:prstGeom prst="rect">
            <a:avLst/>
          </a:prstGeom>
          <a:solidFill>
            <a:srgbClr val="FFFFFF"/>
          </a:solidFill>
          <a:ln>
            <a:miter lim="800000"/>
            <a:headEnd/>
            <a:tailEnd/>
          </a:ln>
        </p:spPr>
        <p:txBody>
          <a:bodyPr/>
          <a:lstStyle/>
          <a:p>
            <a:r>
              <a:rPr lang="en-GB" sz="1100" b="1">
                <a:cs typeface="Times New Roman" charset="0"/>
              </a:rPr>
              <a:t>Risk of re-bleeding by Forrest grade</a:t>
            </a:r>
          </a:p>
          <a:p>
            <a:r>
              <a:rPr lang="en-GB" sz="1100">
                <a:cs typeface="Times New Roman" charset="0"/>
              </a:rPr>
              <a:t>The prevalence of ulcer re-bleeding is highest in patients with Forrest grade I (55% among those not receiving endoscopic therapy), compared with 43% with grade IIa, 22% with grade IIb, 10% with grade IIc and 5% with grade III. Thus, the Forrest grading of a bleeding peptic ulcer is predictive of the risk of re-bleeding.</a:t>
            </a:r>
            <a:r>
              <a:rPr lang="en-GB" sz="1100" baseline="30000">
                <a:cs typeface="Times New Roman" charset="0"/>
              </a:rPr>
              <a:t>1</a:t>
            </a:r>
            <a:r>
              <a:rPr lang="en-GB" sz="1100">
                <a:cs typeface="Times New Roman" charset="0"/>
              </a:rPr>
              <a:t>  Furthermore, despite having received endoscopic haemostasis, 19.6% of those with Forrest grade l in the study by Lau et al. (shown on the previous slide) also experienced re-bleeding within 72 hours.</a:t>
            </a:r>
            <a:r>
              <a:rPr lang="en-GB" sz="1100" baseline="30000">
                <a:cs typeface="Times New Roman" charset="0"/>
              </a:rPr>
              <a:t>2</a:t>
            </a:r>
            <a:r>
              <a:rPr lang="en-GB" sz="1100">
                <a:cs typeface="Times New Roman" charset="0"/>
              </a:rPr>
              <a:t> </a:t>
            </a:r>
          </a:p>
          <a:p>
            <a:r>
              <a:rPr lang="en-GB" sz="1100">
                <a:cs typeface="Times New Roman" charset="0"/>
              </a:rPr>
              <a:t>There is therefore a large unmet medical need in this area, as there is no approved drug to treat these patients and prevent re-bleeding. </a:t>
            </a:r>
          </a:p>
          <a:p>
            <a:endParaRPr lang="en-GB" sz="1100">
              <a:cs typeface="Times New Roman" charset="0"/>
            </a:endParaRPr>
          </a:p>
          <a:p>
            <a:r>
              <a:rPr lang="en-GB" sz="1100">
                <a:cs typeface="Times New Roman" charset="0"/>
              </a:rPr>
              <a:t>1. Laine L &amp; Peterson WL. N Engl J Med 1994;331:717–27 </a:t>
            </a:r>
          </a:p>
          <a:p>
            <a:r>
              <a:rPr lang="en-GB" sz="1100">
                <a:cs typeface="Times New Roman" charset="0"/>
              </a:rPr>
              <a:t>2. Lau JY, et al. Endoscopy 1998;30:513–18.</a:t>
            </a:r>
          </a:p>
          <a:p>
            <a:endParaRPr lang="en-GB" sz="1100">
              <a:cs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51C767-E0C6-4285-AE37-DE921D241575}" type="slidenum">
              <a:rPr lang="en-GB"/>
              <a:pPr/>
              <a:t>13</a:t>
            </a:fld>
            <a:endParaRPr lang="en-GB"/>
          </a:p>
        </p:txBody>
      </p:sp>
      <p:sp>
        <p:nvSpPr>
          <p:cNvPr id="913410" name="Rectangle 2"/>
          <p:cNvSpPr>
            <a:spLocks noChangeArrowheads="1" noTextEdit="1"/>
          </p:cNvSpPr>
          <p:nvPr>
            <p:ph type="sldImg"/>
          </p:nvPr>
        </p:nvSpPr>
        <p:spPr bwMode="auto">
          <a:xfrm>
            <a:off x="931863" y="741363"/>
            <a:ext cx="4935537" cy="3702050"/>
          </a:xfrm>
          <a:prstGeom prst="rect">
            <a:avLst/>
          </a:prstGeom>
          <a:solidFill>
            <a:srgbClr val="FFFFFF"/>
          </a:solidFill>
          <a:ln>
            <a:solidFill>
              <a:srgbClr val="000000"/>
            </a:solidFill>
            <a:miter lim="800000"/>
            <a:headEnd/>
            <a:tailEnd/>
          </a:ln>
        </p:spPr>
      </p:sp>
      <p:sp>
        <p:nvSpPr>
          <p:cNvPr id="913411" name="Rectangle 3"/>
          <p:cNvSpPr>
            <a:spLocks noChangeArrowheads="1"/>
          </p:cNvSpPr>
          <p:nvPr>
            <p:ph type="body" idx="1"/>
          </p:nvPr>
        </p:nvSpPr>
        <p:spPr bwMode="auto">
          <a:xfrm>
            <a:off x="933450" y="4692650"/>
            <a:ext cx="4960938" cy="4443413"/>
          </a:xfrm>
          <a:prstGeom prst="rect">
            <a:avLst/>
          </a:prstGeom>
          <a:solidFill>
            <a:srgbClr val="FFFFFF"/>
          </a:solidFill>
          <a:ln>
            <a:miter lim="800000"/>
            <a:headEnd/>
            <a:tailEnd/>
          </a:ln>
        </p:spPr>
        <p:txBody>
          <a:bodyPr/>
          <a:lstStyle/>
          <a:p>
            <a:r>
              <a:rPr lang="en-GB" sz="1100" b="1">
                <a:cs typeface="Arial" charset="0"/>
              </a:rPr>
              <a:t>Endoscopic haemostasis</a:t>
            </a:r>
          </a:p>
          <a:p>
            <a:r>
              <a:rPr lang="en-GB" sz="1100">
                <a:cs typeface="Arial" charset="0"/>
              </a:rPr>
              <a:t>Since the late 1980s, endoscopic haemostasis has been widely accepted as the first-line therapy for upper GI bleeding. Contemporary endoscopic treatments include injection therapy (e.g. saline, vasoconstrictors, sclerosing agents, tissue adhesives), thermal therapy (with the use of contact methods, such as multipolar electrocoagulation and heater probe, or non-contact methods, such as argon plasma coagulation) and mechanical therapy (principally endoscopic clips). In practice it usually consists of an epinephrine injection, which has a vasoconstrictive effect and has been shown to help to stop the bleeding, combined with either heater-probe coagulation or the use of mechanical devices such as haemoclips.</a:t>
            </a:r>
            <a:r>
              <a:rPr lang="en-GB" sz="1100" baseline="30000">
                <a:cs typeface="Arial" charset="0"/>
              </a:rPr>
              <a:t>1</a:t>
            </a:r>
            <a:endParaRPr lang="en-GB" sz="1100">
              <a:cs typeface="Arial" charset="0"/>
            </a:endParaRPr>
          </a:p>
          <a:p>
            <a:r>
              <a:rPr lang="en-GB" sz="1100">
                <a:cs typeface="Arial" charset="0"/>
              </a:rPr>
              <a:t>While endoscopic therapy is effective in achieving initial haemostasis in more than 90% of cases,</a:t>
            </a:r>
            <a:r>
              <a:rPr lang="en-GB" sz="1100" baseline="30000">
                <a:cs typeface="Arial" charset="0"/>
              </a:rPr>
              <a:t>2</a:t>
            </a:r>
            <a:r>
              <a:rPr lang="en-GB" sz="1100">
                <a:cs typeface="Arial" charset="0"/>
              </a:rPr>
              <a:t> the focus then has to turn to preventing re-bleeding, which is experienced by up to 20% of patients and is associated with a high risk of mortality.</a:t>
            </a:r>
            <a:r>
              <a:rPr lang="en-GB" sz="1100" baseline="30000">
                <a:cs typeface="Arial" charset="0"/>
              </a:rPr>
              <a:t>3</a:t>
            </a:r>
            <a:endParaRPr lang="en-GB" sz="1100">
              <a:cs typeface="Arial" charset="0"/>
            </a:endParaRPr>
          </a:p>
          <a:p>
            <a:endParaRPr lang="zh-TW" altLang="en-GB" sz="1100"/>
          </a:p>
          <a:p>
            <a:pPr>
              <a:spcBef>
                <a:spcPct val="0"/>
              </a:spcBef>
              <a:buFontTx/>
              <a:buAutoNum type="arabicPeriod"/>
            </a:pPr>
            <a:r>
              <a:rPr lang="en-GB" altLang="zh-TW" sz="1100"/>
              <a:t> Sung J. Nat Clin Pract Gastroenterol Hepatol 2006;3:24–32.</a:t>
            </a:r>
          </a:p>
          <a:p>
            <a:pPr>
              <a:spcBef>
                <a:spcPct val="0"/>
              </a:spcBef>
            </a:pPr>
            <a:r>
              <a:rPr lang="en-GB" altLang="zh-TW" sz="1100"/>
              <a:t>2. Netzer P, et al. </a:t>
            </a:r>
            <a:r>
              <a:rPr lang="sv-SE" altLang="zh-TW" sz="1100"/>
              <a:t>Am J Gastroenterol 1999;94:351–7.</a:t>
            </a:r>
            <a:endParaRPr lang="en-GB" altLang="zh-TW" sz="1100"/>
          </a:p>
          <a:p>
            <a:pPr>
              <a:spcBef>
                <a:spcPct val="0"/>
              </a:spcBef>
            </a:pPr>
            <a:r>
              <a:rPr lang="en-GB" altLang="zh-TW" sz="1100"/>
              <a:t>3. Lau J, et al. </a:t>
            </a:r>
            <a:r>
              <a:rPr lang="sv-SE" altLang="zh-TW" sz="1100"/>
              <a:t>N Engl J Med 2000;343:310–16.</a:t>
            </a:r>
            <a:endParaRPr lang="en-GB" altLang="zh-TW" sz="1100"/>
          </a:p>
          <a:p>
            <a:pPr>
              <a:buFontTx/>
              <a:buAutoNum type="arabicPeriod"/>
            </a:pPr>
            <a:endParaRPr lang="en-US" altLang="zh-TW" sz="11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2CB3905-14B3-4716-8BED-7F6F5AC4507B}" type="slidenum">
              <a:rPr lang="en-GB"/>
              <a:pPr/>
              <a:t>2</a:t>
            </a:fld>
            <a:endParaRPr lang="en-GB"/>
          </a:p>
        </p:txBody>
      </p:sp>
      <p:sp>
        <p:nvSpPr>
          <p:cNvPr id="947202" name="Rectangle 7"/>
          <p:cNvSpPr txBox="1">
            <a:spLocks noGrp="1" noChangeArrowheads="1"/>
          </p:cNvSpPr>
          <p:nvPr/>
        </p:nvSpPr>
        <p:spPr bwMode="auto">
          <a:xfrm>
            <a:off x="3851275" y="9380538"/>
            <a:ext cx="2946400" cy="493712"/>
          </a:xfrm>
          <a:prstGeom prst="rect">
            <a:avLst/>
          </a:prstGeom>
          <a:noFill/>
          <a:ln w="9525">
            <a:noFill/>
            <a:miter lim="800000"/>
            <a:headEnd/>
            <a:tailEnd/>
          </a:ln>
        </p:spPr>
        <p:txBody>
          <a:bodyPr anchor="b"/>
          <a:lstStyle/>
          <a:p>
            <a:pPr algn="r"/>
            <a:fld id="{EF3742A6-D2AB-4E3B-ADF1-4042FA7EECAE}" type="slidenum">
              <a:rPr lang="sv-SE" sz="1200">
                <a:ea typeface="ＭＳ Ｐゴシック" pitchFamily="-112" charset="-128"/>
              </a:rPr>
              <a:pPr algn="r"/>
              <a:t>2</a:t>
            </a:fld>
            <a:endParaRPr lang="sv-SE" sz="1200">
              <a:ea typeface="ＭＳ Ｐゴシック" pitchFamily="-112" charset="-128"/>
            </a:endParaRPr>
          </a:p>
        </p:txBody>
      </p:sp>
      <p:sp>
        <p:nvSpPr>
          <p:cNvPr id="947203" name="Rectangle 2"/>
          <p:cNvSpPr>
            <a:spLocks noChangeArrowheads="1" noTextEdit="1"/>
          </p:cNvSpPr>
          <p:nvPr>
            <p:ph type="sldImg"/>
          </p:nvPr>
        </p:nvSpPr>
        <p:spPr bwMode="auto">
          <a:xfrm>
            <a:off x="931863" y="741363"/>
            <a:ext cx="4935537" cy="3702050"/>
          </a:xfrm>
          <a:prstGeom prst="rect">
            <a:avLst/>
          </a:prstGeom>
          <a:solidFill>
            <a:srgbClr val="FFFFFF"/>
          </a:solidFill>
          <a:ln>
            <a:solidFill>
              <a:srgbClr val="000000"/>
            </a:solidFill>
            <a:miter lim="800000"/>
            <a:headEnd/>
            <a:tailEnd/>
          </a:ln>
        </p:spPr>
      </p:sp>
      <p:sp>
        <p:nvSpPr>
          <p:cNvPr id="947204" name="Rectangle 3"/>
          <p:cNvSpPr>
            <a:spLocks noGrp="1" noChangeArrowheads="1"/>
          </p:cNvSpPr>
          <p:nvPr>
            <p:ph type="body" idx="1"/>
          </p:nvPr>
        </p:nvSpPr>
        <p:spPr bwMode="auto">
          <a:xfrm>
            <a:off x="868363" y="4691063"/>
            <a:ext cx="5118100" cy="4443412"/>
          </a:xfrm>
          <a:prstGeom prst="rect">
            <a:avLst/>
          </a:prstGeom>
          <a:noFill/>
          <a:ln>
            <a:solidFill>
              <a:srgbClr val="000000"/>
            </a:solidFill>
            <a:miter lim="800000"/>
            <a:headEnd/>
            <a:tailEnd/>
          </a:ln>
        </p:spPr>
        <p:txBody>
          <a:bodyPr/>
          <a:lstStyle/>
          <a:p>
            <a:pPr marL="179388" lvl="1"/>
            <a:r>
              <a:rPr lang="en-US" sz="1100" b="1"/>
              <a:t>Peptic ulcer bleeding is a substantial health issue</a:t>
            </a:r>
          </a:p>
          <a:p>
            <a:pPr marL="179388" lvl="1"/>
            <a:r>
              <a:rPr lang="en-GB" sz="1100">
                <a:cs typeface="Times New Roman" charset="0"/>
              </a:rPr>
              <a:t>A systematic review of the epidemiology of complicated peptic ulcer revealed that peptic ulcer bleeding occurs with an incidence of 19.4–79.0 cases per 100,000 adults per year in Europe.</a:t>
            </a:r>
            <a:r>
              <a:rPr lang="en-GB" sz="1100" baseline="30000">
                <a:cs typeface="Times New Roman" charset="0"/>
              </a:rPr>
              <a:t>1</a:t>
            </a:r>
            <a:r>
              <a:rPr lang="en-GB" sz="1100">
                <a:cs typeface="Times New Roman" charset="0"/>
              </a:rPr>
              <a:t> Bleeding recurs in up to 31% of patients</a:t>
            </a:r>
            <a:r>
              <a:rPr lang="en-GB" sz="1100" baseline="30000">
                <a:cs typeface="Times New Roman" charset="0"/>
              </a:rPr>
              <a:t>1</a:t>
            </a:r>
            <a:r>
              <a:rPr lang="en-GB" sz="1100">
                <a:cs typeface="Times New Roman" charset="0"/>
              </a:rPr>
              <a:t> and perforation in up to 25%. Approximately 90% of re-bleeds occur in the first 7 days.</a:t>
            </a:r>
            <a:r>
              <a:rPr lang="en-GB" sz="1100" baseline="30000">
                <a:cs typeface="Times New Roman" charset="0"/>
              </a:rPr>
              <a:t>2,3</a:t>
            </a:r>
            <a:r>
              <a:rPr lang="en-GB" sz="1100">
                <a:cs typeface="Times New Roman" charset="0"/>
              </a:rPr>
              <a:t> Furthermore, peptic ulcer bleeding is life-threatening: the weighted average mortality rate within the first 30 days after a peptic ulcer bleed is 8.7%</a:t>
            </a:r>
            <a:r>
              <a:rPr lang="en-GB" altLang="ja-JP" sz="1100"/>
              <a:t>.</a:t>
            </a:r>
            <a:r>
              <a:rPr lang="en-GB" altLang="ja-JP" sz="1100" baseline="30000"/>
              <a:t>1</a:t>
            </a:r>
            <a:endParaRPr lang="en-GB" altLang="ja-JP" sz="1100"/>
          </a:p>
          <a:p>
            <a:pPr marL="179388" lvl="1"/>
            <a:r>
              <a:rPr lang="en-GB" altLang="ja-JP" sz="1100"/>
              <a:t>Peptic ulcer bleeding therefore incurs significant costs to healthcare providers and employers, which have been estimated to be approximately $5.7 billion per year in the USA.</a:t>
            </a:r>
            <a:r>
              <a:rPr lang="en-GB" altLang="ja-JP" sz="1100" baseline="30000"/>
              <a:t>4</a:t>
            </a:r>
          </a:p>
          <a:p>
            <a:pPr marL="179388" lvl="1"/>
            <a:endParaRPr lang="en-GB" altLang="ja-JP" sz="1100" baseline="30000"/>
          </a:p>
          <a:p>
            <a:pPr marL="179388" lvl="1">
              <a:spcBef>
                <a:spcPct val="0"/>
              </a:spcBef>
            </a:pPr>
            <a:r>
              <a:rPr lang="en-GB" altLang="ja-JP" sz="1100"/>
              <a:t>1. </a:t>
            </a:r>
            <a:r>
              <a:rPr lang="en-GB" sz="1100">
                <a:ea typeface="ＭＳ Ｐゴシック" pitchFamily="-112" charset="-128"/>
              </a:rPr>
              <a:t>Lau JY, et al. Gastroenterology 2008:134(4 Suppl 1):A32.</a:t>
            </a:r>
          </a:p>
          <a:p>
            <a:pPr marL="179388" lvl="1">
              <a:spcBef>
                <a:spcPct val="0"/>
              </a:spcBef>
            </a:pPr>
            <a:r>
              <a:rPr lang="en-GB" altLang="ja-JP" sz="1100"/>
              <a:t>2. Bini EJ &amp; Cohen J. Gastrointest Endosc 2003;58:707–1.</a:t>
            </a:r>
          </a:p>
          <a:p>
            <a:pPr marL="179388" lvl="1">
              <a:spcBef>
                <a:spcPct val="0"/>
              </a:spcBef>
            </a:pPr>
            <a:r>
              <a:rPr lang="en-GB" altLang="ja-JP" sz="1100"/>
              <a:t>3. Chiu PW, et al. Gut 2003;52:1403–7.</a:t>
            </a:r>
          </a:p>
          <a:p>
            <a:pPr marL="179388" lvl="1">
              <a:spcBef>
                <a:spcPct val="0"/>
              </a:spcBef>
            </a:pPr>
            <a:r>
              <a:rPr lang="en-GB" altLang="ja-JP" sz="1100"/>
              <a:t>4. </a:t>
            </a:r>
            <a:r>
              <a:rPr lang="nl-NL" altLang="ja-JP" sz="1100"/>
              <a:t>Sonnenberg A &amp; Everhart JE. Am J Gastroenterol 1997;92:614–20.</a:t>
            </a:r>
            <a:endParaRPr lang="en-GB" altLang="ja-JP" sz="1100"/>
          </a:p>
          <a:p>
            <a:pPr marL="179388" lvl="1"/>
            <a:endParaRPr lang="en-GB" altLang="ja-JP" sz="1100" baseline="30000"/>
          </a:p>
          <a:p>
            <a:pPr eaLnBrk="0" hangingPunct="0">
              <a:spcBef>
                <a:spcPct val="0"/>
              </a:spcBef>
            </a:pPr>
            <a:r>
              <a:rPr lang="en-GB" baseline="30000">
                <a:ea typeface="ＭＳ Ｐゴシック" pitchFamily="-112" charset="-128"/>
              </a:rPr>
              <a:t>	</a:t>
            </a:r>
            <a:endParaRPr lang="en-GB">
              <a:ea typeface="ＭＳ Ｐゴシック" pitchFamily="-112" charset="-128"/>
            </a:endParaRPr>
          </a:p>
          <a:p>
            <a:pPr eaLnBrk="0" hangingPunct="0">
              <a:spcBef>
                <a:spcPct val="0"/>
              </a:spcBef>
            </a:pPr>
            <a:r>
              <a:rPr lang="en-GB">
                <a:ea typeface="ＭＳ Ｐゴシック" pitchFamily="-112" charset="-128"/>
              </a:rPr>
              <a:t> </a:t>
            </a:r>
            <a:endParaRPr lang="en-US" sz="110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7C815D-1707-4BD6-80FB-C049CCB0472E}" type="slidenum">
              <a:rPr lang="en-GB"/>
              <a:pPr/>
              <a:t>3</a:t>
            </a:fld>
            <a:endParaRPr lang="en-GB"/>
          </a:p>
        </p:txBody>
      </p:sp>
      <p:sp>
        <p:nvSpPr>
          <p:cNvPr id="654338" name="Rectangle 2"/>
          <p:cNvSpPr>
            <a:spLocks noChangeArrowheads="1" noTextEdit="1"/>
          </p:cNvSpPr>
          <p:nvPr>
            <p:ph type="sldImg"/>
          </p:nvPr>
        </p:nvSpPr>
        <p:spPr bwMode="auto">
          <a:xfrm>
            <a:off x="930275" y="739775"/>
            <a:ext cx="4938713" cy="3703638"/>
          </a:xfrm>
          <a:prstGeom prst="rect">
            <a:avLst/>
          </a:prstGeom>
          <a:solidFill>
            <a:srgbClr val="FFFFFF"/>
          </a:solidFill>
          <a:ln>
            <a:solidFill>
              <a:srgbClr val="000000"/>
            </a:solidFill>
            <a:miter lim="800000"/>
            <a:headEnd/>
            <a:tailEnd/>
          </a:ln>
        </p:spPr>
      </p:sp>
      <p:sp>
        <p:nvSpPr>
          <p:cNvPr id="654339" name="Rectangle 3"/>
          <p:cNvSpPr>
            <a:spLocks noChangeArrowheads="1"/>
          </p:cNvSpPr>
          <p:nvPr>
            <p:ph type="body" idx="1"/>
          </p:nvPr>
        </p:nvSpPr>
        <p:spPr bwMode="auto">
          <a:xfrm>
            <a:off x="898525" y="4691063"/>
            <a:ext cx="5048250" cy="4443412"/>
          </a:xfrm>
          <a:prstGeom prst="rect">
            <a:avLst/>
          </a:prstGeom>
          <a:solidFill>
            <a:srgbClr val="FFFFFF"/>
          </a:solidFill>
          <a:ln>
            <a:miter lim="800000"/>
            <a:headEnd/>
            <a:tailEnd/>
          </a:ln>
        </p:spPr>
        <p:txBody>
          <a:bodyPr lIns="91915" tIns="45958" rIns="91915" bIns="45958"/>
          <a:lstStyle/>
          <a:p>
            <a:r>
              <a:rPr lang="sv-SE" sz="1100" b="1"/>
              <a:t>Peptic ulcer disease is declining...</a:t>
            </a:r>
          </a:p>
          <a:p>
            <a:r>
              <a:rPr lang="sv-SE" sz="1100"/>
              <a:t>Over the last decades, the incidence of peptic ulcer disease, particularly duodenal ulcer disease, has declined (at least in Caucasian populations).</a:t>
            </a:r>
            <a:r>
              <a:rPr lang="sv-SE" sz="1100" baseline="30000"/>
              <a:t>1</a:t>
            </a:r>
            <a:r>
              <a:rPr lang="sv-SE" sz="1100"/>
              <a:t> This is probably due to the </a:t>
            </a:r>
            <a:r>
              <a:rPr lang="en-GB" sz="1100">
                <a:cs typeface="Times New Roman" charset="0"/>
              </a:rPr>
              <a:t>eradication of </a:t>
            </a:r>
            <a:r>
              <a:rPr lang="en-GB" sz="1100" i="1">
                <a:cs typeface="Times New Roman" charset="0"/>
              </a:rPr>
              <a:t>Helicobacter pylori</a:t>
            </a:r>
            <a:r>
              <a:rPr lang="en-GB" sz="1100">
                <a:cs typeface="Times New Roman" charset="0"/>
              </a:rPr>
              <a:t>.</a:t>
            </a:r>
          </a:p>
          <a:p>
            <a:pPr>
              <a:spcBef>
                <a:spcPct val="0"/>
              </a:spcBef>
            </a:pPr>
            <a:endParaRPr lang="en-GB" sz="1100">
              <a:cs typeface="Times New Roman" charset="0"/>
            </a:endParaRPr>
          </a:p>
          <a:p>
            <a:pPr>
              <a:spcBef>
                <a:spcPct val="0"/>
              </a:spcBef>
            </a:pPr>
            <a:r>
              <a:rPr lang="en-GB" sz="1100">
                <a:cs typeface="Times New Roman" charset="0"/>
              </a:rPr>
              <a:t>1. El-Serag HB &amp; Sonnenberg A. Gut 1998;43:327–33. </a:t>
            </a:r>
          </a:p>
          <a:p>
            <a:endParaRPr lang="en-GB" sz="1100">
              <a:cs typeface="Times New Roman" charset="0"/>
            </a:endParaRPr>
          </a:p>
          <a:p>
            <a:endParaRPr lang="en-GB" sz="1100">
              <a:cs typeface="Times New Roman" charset="0"/>
            </a:endParaRPr>
          </a:p>
          <a:p>
            <a:endParaRPr lang="en-GB" sz="1100">
              <a:cs typeface="Times New Roman" charset="0"/>
            </a:endParaRPr>
          </a:p>
          <a:p>
            <a:endParaRPr lang="en-GB" sz="1100">
              <a:cs typeface="Times New Roman" charset="0"/>
            </a:endParaRPr>
          </a:p>
          <a:p>
            <a:endParaRPr lang="en-GB" sz="1100">
              <a:cs typeface="Times New Roman" charset="0"/>
            </a:endParaRPr>
          </a:p>
          <a:p>
            <a:endParaRPr lang="en-GB" sz="1100">
              <a:cs typeface="Times New Roman" charset="0"/>
            </a:endParaRPr>
          </a:p>
          <a:p>
            <a:endParaRPr lang="en-GB" sz="1100">
              <a:cs typeface="Times New Roman" charset="0"/>
            </a:endParaRPr>
          </a:p>
          <a:p>
            <a:endParaRPr lang="en-GB" sz="1100">
              <a:cs typeface="Times New Roman" charset="0"/>
            </a:endParaRPr>
          </a:p>
          <a:p>
            <a:endParaRPr lang="en-GB" sz="1100">
              <a:cs typeface="Times New Roman" charset="0"/>
            </a:endParaRPr>
          </a:p>
          <a:p>
            <a:endParaRPr lang="en-GB" sz="1100">
              <a:cs typeface="Times New Roman" charset="0"/>
            </a:endParaRPr>
          </a:p>
          <a:p>
            <a:endParaRPr lang="en-GB" sz="1100">
              <a:cs typeface="Times New Roman" charset="0"/>
            </a:endParaRPr>
          </a:p>
          <a:p>
            <a:endParaRPr lang="en-GB" sz="1100">
              <a:cs typeface="Times New Roman" charset="0"/>
            </a:endParaRPr>
          </a:p>
          <a:p>
            <a:endParaRPr lang="en-GB" sz="1100">
              <a:cs typeface="Times New Roman" charset="0"/>
            </a:endParaRPr>
          </a:p>
          <a:p>
            <a:r>
              <a:rPr lang="en-GB" sz="900"/>
              <a:t>Slide reprinted from El-Serag HB &amp; Sonnenberg A. Gut 1998;43:327–33, with permission from BMJ Publishing Group.</a:t>
            </a:r>
            <a:endParaRPr lang="en-GB" sz="900">
              <a:sym typeface="Symbol" pitchFamily="18" charset="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0E1C9C-6CEC-4439-8884-A4C54BB2FB08}" type="slidenum">
              <a:rPr lang="en-GB"/>
              <a:pPr/>
              <a:t>4</a:t>
            </a:fld>
            <a:endParaRPr lang="en-GB"/>
          </a:p>
        </p:txBody>
      </p:sp>
      <p:sp>
        <p:nvSpPr>
          <p:cNvPr id="769026" name="Rectangle 2"/>
          <p:cNvSpPr>
            <a:spLocks noChangeArrowheads="1" noTextEdit="1"/>
          </p:cNvSpPr>
          <p:nvPr>
            <p:ph type="sldImg"/>
          </p:nvPr>
        </p:nvSpPr>
        <p:spPr bwMode="auto">
          <a:xfrm>
            <a:off x="930275" y="739775"/>
            <a:ext cx="4938713" cy="3703638"/>
          </a:xfrm>
          <a:prstGeom prst="rect">
            <a:avLst/>
          </a:prstGeom>
          <a:solidFill>
            <a:srgbClr val="FFFFFF"/>
          </a:solidFill>
          <a:ln>
            <a:solidFill>
              <a:srgbClr val="000000"/>
            </a:solidFill>
            <a:miter lim="800000"/>
            <a:headEnd/>
            <a:tailEnd/>
          </a:ln>
        </p:spPr>
      </p:sp>
      <p:sp>
        <p:nvSpPr>
          <p:cNvPr id="769027" name="Rectangle 3"/>
          <p:cNvSpPr>
            <a:spLocks noChangeArrowheads="1"/>
          </p:cNvSpPr>
          <p:nvPr>
            <p:ph type="body" idx="1"/>
          </p:nvPr>
        </p:nvSpPr>
        <p:spPr bwMode="auto">
          <a:xfrm>
            <a:off x="819150" y="4691063"/>
            <a:ext cx="5111750" cy="4443412"/>
          </a:xfrm>
          <a:prstGeom prst="rect">
            <a:avLst/>
          </a:prstGeom>
          <a:solidFill>
            <a:srgbClr val="FFFFFF"/>
          </a:solidFill>
          <a:ln>
            <a:miter lim="800000"/>
            <a:headEnd/>
            <a:tailEnd/>
          </a:ln>
        </p:spPr>
        <p:txBody>
          <a:bodyPr/>
          <a:lstStyle/>
          <a:p>
            <a:r>
              <a:rPr lang="en-GB" sz="1100" b="1">
                <a:cs typeface="Times New Roman" charset="0"/>
              </a:rPr>
              <a:t>…but there is no significant decline in the incidence of peptic ulcer bleeding</a:t>
            </a:r>
          </a:p>
          <a:p>
            <a:r>
              <a:rPr lang="en-GB" sz="1100">
                <a:cs typeface="Times New Roman" charset="0"/>
              </a:rPr>
              <a:t>Despite the overall decline in the incidence of peptic ulcer disease, the age-adjusted incidence of bleeding peptic ulcer has not changed significantly during the past decade.</a:t>
            </a:r>
            <a:r>
              <a:rPr lang="en-GB" sz="1100" baseline="30000">
                <a:cs typeface="Times New Roman" charset="0"/>
              </a:rPr>
              <a:t>1</a:t>
            </a:r>
          </a:p>
          <a:p>
            <a:r>
              <a:rPr lang="en-GB" sz="1100">
                <a:cs typeface="Times New Roman" charset="0"/>
              </a:rPr>
              <a:t>This possibly reflects the increased use of non-steroidal anti-inflammatory drugs and low dose ASA, and the increasing age of the population during the same time period (patients who develop bleeding peptic ulcers have a high mean age and often have a significant co-morbidity). </a:t>
            </a:r>
          </a:p>
          <a:p>
            <a:r>
              <a:rPr lang="en-GB" sz="1100">
                <a:cs typeface="Times New Roman" charset="0"/>
              </a:rPr>
              <a:t>Peptic ulcer bleeding therefore remains an important medical emergency.</a:t>
            </a:r>
          </a:p>
          <a:p>
            <a:endParaRPr lang="en-GB" sz="1100">
              <a:cs typeface="Times New Roman" charset="0"/>
            </a:endParaRPr>
          </a:p>
          <a:p>
            <a:r>
              <a:rPr lang="en-GB" sz="1100">
                <a:cs typeface="Times New Roman" charset="0"/>
              </a:rPr>
              <a:t>1. Van Leerdam ME, et al. Am J Gastroenterol 2003;98:1494–9.</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F89DF5-D552-4779-AD6A-E0066DC3998D}" type="slidenum">
              <a:rPr lang="en-GB"/>
              <a:pPr/>
              <a:t>5</a:t>
            </a:fld>
            <a:endParaRPr lang="en-GB"/>
          </a:p>
        </p:txBody>
      </p:sp>
      <p:sp>
        <p:nvSpPr>
          <p:cNvPr id="691202" name="Rectangle 1026"/>
          <p:cNvSpPr>
            <a:spLocks noChangeArrowheads="1" noTextEdit="1"/>
          </p:cNvSpPr>
          <p:nvPr>
            <p:ph type="sldImg"/>
          </p:nvPr>
        </p:nvSpPr>
        <p:spPr>
          <a:ln/>
        </p:spPr>
      </p:sp>
      <p:sp>
        <p:nvSpPr>
          <p:cNvPr id="691203" name="Rectangle 1027"/>
          <p:cNvSpPr>
            <a:spLocks noGrp="1" noChangeArrowheads="1"/>
          </p:cNvSpPr>
          <p:nvPr>
            <p:ph type="body" idx="1"/>
          </p:nvPr>
        </p:nvSpPr>
        <p:spPr/>
        <p:txBody>
          <a:bodyPr/>
          <a:lstStyle/>
          <a:p>
            <a:r>
              <a:rPr lang="en-GB" sz="1100" b="1">
                <a:cs typeface="Times New Roman" charset="0"/>
              </a:rPr>
              <a:t>Gastric acid inhibits haemostasis in bleeding peptic ulcers</a:t>
            </a:r>
          </a:p>
          <a:p>
            <a:r>
              <a:rPr lang="en-GB" sz="1100">
                <a:cs typeface="Times New Roman" charset="0"/>
              </a:rPr>
              <a:t>The cessation of bleeding from a peptic ulcer is inhibited by gastric acid, which interferes with clot formation, promotes clot lysis and causes on-going tissue damage.</a:t>
            </a:r>
            <a:r>
              <a:rPr lang="en-GB" sz="1100" baseline="30000">
                <a:cs typeface="Times New Roman" charset="0"/>
              </a:rPr>
              <a:t>1</a:t>
            </a:r>
            <a:r>
              <a:rPr lang="en-GB" sz="1100">
                <a:cs typeface="Times New Roman" charset="0"/>
              </a:rPr>
              <a:t> </a:t>
            </a:r>
          </a:p>
          <a:p>
            <a:endParaRPr lang="en-GB" sz="1100">
              <a:cs typeface="Times New Roman" charset="0"/>
            </a:endParaRPr>
          </a:p>
          <a:p>
            <a:r>
              <a:rPr lang="en-GB" sz="1100">
                <a:cs typeface="Times New Roman" charset="0"/>
              </a:rPr>
              <a:t>1. Leontiadis GI, et al. Cochrane Database Syst Rev 2006 Jan 25;(1):CD002094. </a:t>
            </a:r>
          </a:p>
          <a:p>
            <a:endParaRPr lang="en-GB" sz="11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61B02B-A6B3-4D1A-80F1-688478E57875}" type="slidenum">
              <a:rPr lang="en-GB"/>
              <a:pPr/>
              <a:t>6</a:t>
            </a:fld>
            <a:endParaRPr lang="en-GB"/>
          </a:p>
        </p:txBody>
      </p:sp>
      <p:sp>
        <p:nvSpPr>
          <p:cNvPr id="945154" name="Rectangle 2"/>
          <p:cNvSpPr>
            <a:spLocks noChangeArrowheads="1" noTextEdit="1"/>
          </p:cNvSpPr>
          <p:nvPr>
            <p:ph type="sldImg"/>
          </p:nvPr>
        </p:nvSpPr>
        <p:spPr>
          <a:xfrm>
            <a:off x="941388" y="744538"/>
            <a:ext cx="4919662" cy="3689350"/>
          </a:xfrm>
          <a:ln w="12700" cap="flat">
            <a:solidFill>
              <a:schemeClr val="tx1"/>
            </a:solidFill>
          </a:ln>
        </p:spPr>
      </p:sp>
      <p:sp>
        <p:nvSpPr>
          <p:cNvPr id="945155" name="Rectangle 3"/>
          <p:cNvSpPr>
            <a:spLocks noGrp="1" noChangeArrowheads="1"/>
          </p:cNvSpPr>
          <p:nvPr>
            <p:ph type="body" idx="1"/>
          </p:nvPr>
        </p:nvSpPr>
        <p:spPr>
          <a:xfrm>
            <a:off x="904875" y="4689475"/>
            <a:ext cx="4987925" cy="4445000"/>
          </a:xfrm>
          <a:noFill/>
          <a:ln/>
        </p:spPr>
        <p:txBody>
          <a:bodyPr lIns="95250" tIns="47625" rIns="95250" bIns="47625"/>
          <a:lstStyle/>
          <a:p>
            <a:pPr defTabSz="774700"/>
            <a:r>
              <a:rPr lang="en-GB" sz="1100" b="1"/>
              <a:t>A pH&gt;6 is needed to maintain platelet aggregation</a:t>
            </a:r>
            <a:endParaRPr lang="en-GB" sz="1100">
              <a:cs typeface="Times New Roman" charset="0"/>
            </a:endParaRPr>
          </a:p>
          <a:p>
            <a:pPr defTabSz="774700"/>
            <a:r>
              <a:rPr lang="en-GB" sz="1100"/>
              <a:t>The first step in repairing the breach of a blood vessel in the upper GI tract is the development of a platelet plug. These early platelet plugs can achieve initial haemostasis for several hours but will then disintegrate unless they are reinforced by a fibrin clot.</a:t>
            </a:r>
            <a:r>
              <a:rPr lang="en-GB" sz="1100" baseline="30000"/>
              <a:t>1</a:t>
            </a:r>
            <a:r>
              <a:rPr lang="en-GB" sz="1100"/>
              <a:t> </a:t>
            </a:r>
            <a:r>
              <a:rPr lang="en-GB" sz="1100" i="1"/>
              <a:t>In vitro </a:t>
            </a:r>
            <a:r>
              <a:rPr lang="en-GB" sz="1100"/>
              <a:t>data indicate that acid plays an important role in impairing haemostasis and causing clot digestion.</a:t>
            </a:r>
          </a:p>
          <a:p>
            <a:pPr defTabSz="774700"/>
            <a:r>
              <a:rPr lang="en-GB" sz="1100"/>
              <a:t>In the </a:t>
            </a:r>
            <a:r>
              <a:rPr lang="en-GB" sz="1100" i="1"/>
              <a:t>in vitro </a:t>
            </a:r>
            <a:r>
              <a:rPr lang="en-GB" sz="1100"/>
              <a:t>experiment shown in this slide, platelet aggregation was promoted by the addition of adenosine diphosphate, followed by the subsequent application of a buffer solution or dilutions of hydrochloric acid. It shows that, at pH 6, there was disaggregation of 77% of previously aggregated platelets. This effect could be overcome by elevating the pH above 6.</a:t>
            </a:r>
            <a:r>
              <a:rPr lang="en-GB" sz="1100" baseline="30000"/>
              <a:t>2</a:t>
            </a:r>
            <a:r>
              <a:rPr lang="en-GB" sz="1100"/>
              <a:t> Highly effective acid suppression to elevate the intragastric pH should therefore aid clot formation in upper GI bleeding.</a:t>
            </a:r>
          </a:p>
          <a:p>
            <a:pPr defTabSz="774700">
              <a:spcBef>
                <a:spcPct val="0"/>
              </a:spcBef>
            </a:pPr>
            <a:endParaRPr lang="en-GB" sz="1100">
              <a:cs typeface="Times New Roman" charset="0"/>
            </a:endParaRPr>
          </a:p>
          <a:p>
            <a:pPr defTabSz="774700">
              <a:spcBef>
                <a:spcPct val="0"/>
              </a:spcBef>
            </a:pPr>
            <a:r>
              <a:rPr lang="en-GB" sz="1100">
                <a:cs typeface="Times New Roman" charset="0"/>
              </a:rPr>
              <a:t>1. Berger S. Can Med Assoc J 1970;102:1271–4.</a:t>
            </a:r>
          </a:p>
          <a:p>
            <a:pPr defTabSz="774700">
              <a:spcBef>
                <a:spcPct val="0"/>
              </a:spcBef>
            </a:pPr>
            <a:r>
              <a:rPr lang="en-GB" sz="1100">
                <a:cs typeface="Times New Roman" charset="0"/>
              </a:rPr>
              <a:t>2. Green FW, et al. Gastroenterology 1978;74:38–43.</a:t>
            </a:r>
          </a:p>
          <a:p>
            <a:pPr defTabSz="774700">
              <a:spcBef>
                <a:spcPct val="0"/>
              </a:spcBef>
            </a:pPr>
            <a:endParaRPr lang="en-GB" sz="1100"/>
          </a:p>
          <a:p>
            <a:pPr defTabSz="774700">
              <a:spcBef>
                <a:spcPct val="0"/>
              </a:spcBef>
            </a:pPr>
            <a:endParaRPr lang="en-GB" sz="1100"/>
          </a:p>
          <a:p>
            <a:pPr defTabSz="774700">
              <a:spcBef>
                <a:spcPct val="0"/>
              </a:spcBef>
            </a:pPr>
            <a:endParaRPr lang="en-GB" sz="1100"/>
          </a:p>
          <a:p>
            <a:pPr defTabSz="774700">
              <a:spcBef>
                <a:spcPct val="0"/>
              </a:spcBef>
            </a:pPr>
            <a:endParaRPr lang="en-GB" sz="1100"/>
          </a:p>
          <a:p>
            <a:pPr defTabSz="774700">
              <a:spcBef>
                <a:spcPct val="0"/>
              </a:spcBef>
            </a:pPr>
            <a:endParaRPr lang="en-GB" sz="1100"/>
          </a:p>
          <a:p>
            <a:pPr defTabSz="774700">
              <a:spcBef>
                <a:spcPct val="0"/>
              </a:spcBef>
            </a:pPr>
            <a:endParaRPr lang="en-GB" sz="1100"/>
          </a:p>
          <a:p>
            <a:pPr defTabSz="774700">
              <a:spcBef>
                <a:spcPct val="0"/>
              </a:spcBef>
            </a:pPr>
            <a:endParaRPr lang="en-GB" sz="1100"/>
          </a:p>
          <a:p>
            <a:pPr defTabSz="774700"/>
            <a:r>
              <a:rPr lang="en-GB" sz="900"/>
              <a:t>Slide reprinted from Green FW, et al. Gastroenterology 1978;74:38–43, with permission from Elsevier, Inc.</a:t>
            </a:r>
            <a:endParaRPr lang="en-GB" sz="900">
              <a:sym typeface="Symbol" pitchFamily="18" charset="2"/>
            </a:endParaRPr>
          </a:p>
          <a:p>
            <a:pPr defTabSz="774700">
              <a:spcBef>
                <a:spcPct val="0"/>
              </a:spcBef>
            </a:pPr>
            <a:endParaRPr lang="en-GB" sz="11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BE5D52-EE43-4D45-B2C7-6CF13ED7566C}" type="slidenum">
              <a:rPr lang="en-GB"/>
              <a:pPr/>
              <a:t>7</a:t>
            </a:fld>
            <a:endParaRPr lang="en-GB"/>
          </a:p>
        </p:txBody>
      </p:sp>
      <p:sp>
        <p:nvSpPr>
          <p:cNvPr id="921602" name="Rectangle 2"/>
          <p:cNvSpPr>
            <a:spLocks noChangeArrowheads="1" noTextEdit="1"/>
          </p:cNvSpPr>
          <p:nvPr>
            <p:ph type="sldImg"/>
          </p:nvPr>
        </p:nvSpPr>
        <p:spPr>
          <a:ln/>
        </p:spPr>
      </p:sp>
      <p:sp>
        <p:nvSpPr>
          <p:cNvPr id="921603" name="Rectangle 3"/>
          <p:cNvSpPr>
            <a:spLocks noGrp="1" noChangeArrowheads="1"/>
          </p:cNvSpPr>
          <p:nvPr>
            <p:ph type="body" idx="1"/>
          </p:nvPr>
        </p:nvSpPr>
        <p:spPr/>
        <p:txBody>
          <a:bodyPr/>
          <a:lstStyle/>
          <a:p>
            <a:r>
              <a:rPr lang="en-GB" sz="1100" b="1"/>
              <a:t>Rationale for acid inhibition</a:t>
            </a:r>
          </a:p>
          <a:p>
            <a:r>
              <a:rPr lang="en-GB" sz="1100" b="1">
                <a:cs typeface="Times New Roman" charset="0"/>
              </a:rPr>
              <a:t>An intragastric pH above 4 helps to maintain clotting</a:t>
            </a:r>
            <a:endParaRPr lang="en-GB" b="1">
              <a:cs typeface="Times New Roman" charset="0"/>
            </a:endParaRPr>
          </a:p>
          <a:p>
            <a:r>
              <a:rPr lang="en-GB" sz="1100">
                <a:cs typeface="Times New Roman" charset="0"/>
              </a:rPr>
              <a:t>The proteolytic enzyme pepsin in the gastric juice, which can cause the breakdown of clots as well as disrupting the mucus/bicarbonate barrier that forms a vital part of the gastroduodenal mucosal defence barrier, is inactivated at pH&gt;4 and irreversibly inactivated at pH&gt;6.</a:t>
            </a:r>
            <a:r>
              <a:rPr lang="en-GB" sz="1100" baseline="30000">
                <a:cs typeface="Times New Roman" charset="0"/>
              </a:rPr>
              <a:t>1 </a:t>
            </a:r>
            <a:r>
              <a:rPr lang="en-GB" sz="1100">
                <a:cs typeface="Times New Roman" charset="0"/>
              </a:rPr>
              <a:t>Elevation of the intragastric pH above 4 is therefore necessary to reduce the damaging activity of this enzyme and hence maintain clotting. </a:t>
            </a:r>
          </a:p>
          <a:p>
            <a:r>
              <a:rPr lang="en-GB" sz="1100">
                <a:cs typeface="Times New Roman" charset="0"/>
              </a:rPr>
              <a:t>Patients with bleeding peptic ulcer are likely to need highly effective acid control, in order to elevate the pH above 6 and thus aid platelet aggregation and clot formation followed by continued elevation of the intragastric pH above 4 to help to maintain clotting and prevent re-bleeding.</a:t>
            </a:r>
            <a:r>
              <a:rPr lang="en-GB" sz="1100" baseline="30000">
                <a:cs typeface="Times New Roman" charset="0"/>
              </a:rPr>
              <a:t>2,3</a:t>
            </a:r>
            <a:r>
              <a:rPr lang="en-GB" sz="1100">
                <a:cs typeface="Times New Roman" charset="0"/>
              </a:rPr>
              <a:t> </a:t>
            </a:r>
          </a:p>
          <a:p>
            <a:endParaRPr lang="en-GB" sz="1100">
              <a:cs typeface="Times New Roman" charset="0"/>
            </a:endParaRPr>
          </a:p>
          <a:p>
            <a:r>
              <a:rPr lang="en-GB" sz="1100">
                <a:cs typeface="Times New Roman" charset="0"/>
              </a:rPr>
              <a:t>1. Berstad A. Scand J Gastroenterol 1970;5:343–8.</a:t>
            </a:r>
            <a:r>
              <a:rPr lang="en-GB" sz="1100"/>
              <a:t> </a:t>
            </a:r>
            <a:r>
              <a:rPr lang="en-GB" sz="1100">
                <a:cs typeface="Times New Roman" charset="0"/>
              </a:rPr>
              <a:t> </a:t>
            </a:r>
          </a:p>
          <a:p>
            <a:pPr>
              <a:spcBef>
                <a:spcPct val="0"/>
              </a:spcBef>
            </a:pPr>
            <a:r>
              <a:rPr lang="en-GB" sz="1100">
                <a:cs typeface="Times New Roman" charset="0"/>
              </a:rPr>
              <a:t>2. Patchett S, et al. Gut</a:t>
            </a:r>
            <a:r>
              <a:rPr lang="en-GB" sz="1100" i="1">
                <a:cs typeface="Times New Roman" charset="0"/>
              </a:rPr>
              <a:t> </a:t>
            </a:r>
            <a:r>
              <a:rPr lang="en-GB" sz="1100">
                <a:cs typeface="Times New Roman" charset="0"/>
              </a:rPr>
              <a:t>1989;30</a:t>
            </a:r>
            <a:r>
              <a:rPr lang="en-GB" sz="1100" b="1">
                <a:cs typeface="Times New Roman" charset="0"/>
              </a:rPr>
              <a:t>:</a:t>
            </a:r>
            <a:r>
              <a:rPr lang="en-GB" sz="1100">
                <a:cs typeface="Times New Roman" charset="0"/>
              </a:rPr>
              <a:t>1704–7.</a:t>
            </a:r>
            <a:r>
              <a:rPr lang="en-GB" sz="1100"/>
              <a:t> </a:t>
            </a:r>
          </a:p>
          <a:p>
            <a:pPr>
              <a:spcBef>
                <a:spcPct val="0"/>
              </a:spcBef>
            </a:pPr>
            <a:r>
              <a:rPr lang="en-GB" sz="1100"/>
              <a:t>3. Low J, et al. Thromb Res 1980;17:819–30.</a:t>
            </a:r>
          </a:p>
          <a:p>
            <a:endParaRPr lang="en-GB" sz="1100" b="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23B27C-170E-4C00-96A7-CF15EA5461BC}" type="slidenum">
              <a:rPr lang="en-GB"/>
              <a:pPr/>
              <a:t>8</a:t>
            </a:fld>
            <a:endParaRPr lang="en-GB"/>
          </a:p>
        </p:txBody>
      </p:sp>
      <p:sp>
        <p:nvSpPr>
          <p:cNvPr id="692226" name="Rectangle 2"/>
          <p:cNvSpPr>
            <a:spLocks noChangeArrowheads="1" noTextEdit="1"/>
          </p:cNvSpPr>
          <p:nvPr>
            <p:ph type="sldImg"/>
          </p:nvPr>
        </p:nvSpPr>
        <p:spPr>
          <a:ln/>
        </p:spPr>
      </p:sp>
      <p:sp>
        <p:nvSpPr>
          <p:cNvPr id="692227" name="Rectangle 3"/>
          <p:cNvSpPr>
            <a:spLocks noGrp="1" noChangeArrowheads="1"/>
          </p:cNvSpPr>
          <p:nvPr>
            <p:ph type="body" idx="1"/>
          </p:nvPr>
        </p:nvSpPr>
        <p:spPr/>
        <p:txBody>
          <a:bodyPr/>
          <a:lstStyle/>
          <a:p>
            <a:r>
              <a:rPr lang="en-GB" sz="1100" b="1"/>
              <a:t>Management of peptic ulcer bleeding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14922F-C7BD-46E6-AF12-7AA7305EE090}" type="slidenum">
              <a:rPr lang="en-GB"/>
              <a:pPr/>
              <a:t>9</a:t>
            </a:fld>
            <a:endParaRPr lang="en-GB"/>
          </a:p>
        </p:txBody>
      </p:sp>
      <p:sp>
        <p:nvSpPr>
          <p:cNvPr id="693250" name="Rectangle 2"/>
          <p:cNvSpPr>
            <a:spLocks noChangeArrowheads="1" noTextEdit="1"/>
          </p:cNvSpPr>
          <p:nvPr>
            <p:ph type="sldImg"/>
          </p:nvPr>
        </p:nvSpPr>
        <p:spPr>
          <a:ln/>
        </p:spPr>
      </p:sp>
      <p:sp>
        <p:nvSpPr>
          <p:cNvPr id="693251" name="Rectangle 3"/>
          <p:cNvSpPr>
            <a:spLocks noGrp="1" noChangeArrowheads="1"/>
          </p:cNvSpPr>
          <p:nvPr>
            <p:ph type="body" idx="1"/>
          </p:nvPr>
        </p:nvSpPr>
        <p:spPr/>
        <p:txBody>
          <a:bodyPr/>
          <a:lstStyle/>
          <a:p>
            <a:r>
              <a:rPr lang="en-GB" sz="1100" b="1">
                <a:cs typeface="Times New Roman" charset="0"/>
              </a:rPr>
              <a:t>Initial management of peptic ulcer bleeding</a:t>
            </a:r>
          </a:p>
          <a:p>
            <a:r>
              <a:rPr lang="en-GB" sz="1100">
                <a:cs typeface="Arial" charset="0"/>
              </a:rPr>
              <a:t>In the initial management of peptic ulcer bleeding, the aims are to stabilize the circulation, stop ongoing bleeding and prevent re-bleeding. Treatment therefore includes:</a:t>
            </a:r>
          </a:p>
          <a:p>
            <a:pPr>
              <a:buFontTx/>
              <a:buChar char="•"/>
            </a:pPr>
            <a:r>
              <a:rPr lang="en-GB" sz="1100">
                <a:cs typeface="Arial" charset="0"/>
              </a:rPr>
              <a:t> fluid replacement (with blood transfusion if needed) </a:t>
            </a:r>
          </a:p>
          <a:p>
            <a:pPr>
              <a:buFontTx/>
              <a:buChar char="•"/>
            </a:pPr>
            <a:r>
              <a:rPr lang="en-GB" sz="1100">
                <a:cs typeface="Arial" charset="0"/>
              </a:rPr>
              <a:t> prompt endoscopy, with endoscopic haemostasis treatment if necessary </a:t>
            </a:r>
          </a:p>
          <a:p>
            <a:pPr>
              <a:buFontTx/>
              <a:buChar char="•"/>
            </a:pPr>
            <a:r>
              <a:rPr lang="en-GB" sz="1100">
                <a:cs typeface="Arial" charset="0"/>
              </a:rPr>
              <a:t> surgery, if bleeding cannot be controlled by the above measures.</a:t>
            </a:r>
            <a:r>
              <a:rPr lang="en-GB" sz="1100" baseline="30000">
                <a:cs typeface="Arial" charset="0"/>
              </a:rPr>
              <a:t>1</a:t>
            </a:r>
          </a:p>
          <a:p>
            <a:pPr>
              <a:buFontTx/>
              <a:buChar char="•"/>
            </a:pPr>
            <a:endParaRPr lang="en-GB" sz="1100" baseline="30000">
              <a:cs typeface="Arial" charset="0"/>
            </a:endParaRPr>
          </a:p>
          <a:p>
            <a:r>
              <a:rPr lang="en-GB" sz="1100">
                <a:cs typeface="Times New Roman" charset="0"/>
              </a:rPr>
              <a:t>1. Leontiadis GI, et al. Health Technol Assess 2007;11:1–164.</a:t>
            </a:r>
          </a:p>
          <a:p>
            <a:endParaRPr lang="en-GB" sz="1100">
              <a:cs typeface="Arial" charset="0"/>
            </a:endParaRPr>
          </a:p>
          <a:p>
            <a:endParaRPr lang="en-GB" sz="1100">
              <a:cs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tx2"/>
        </a:solidFill>
        <a:effectLst/>
      </p:bgPr>
    </p:bg>
    <p:spTree>
      <p:nvGrpSpPr>
        <p:cNvPr id="1" name=""/>
        <p:cNvGrpSpPr/>
        <p:nvPr/>
      </p:nvGrpSpPr>
      <p:grpSpPr>
        <a:xfrm>
          <a:off x="0" y="0"/>
          <a:ext cx="0" cy="0"/>
          <a:chOff x="0" y="0"/>
          <a:chExt cx="0" cy="0"/>
        </a:xfrm>
      </p:grpSpPr>
      <p:pic>
        <p:nvPicPr>
          <p:cNvPr id="878594" name="Picture 2" descr="Oval_backgr"/>
          <p:cNvPicPr>
            <a:picLocks noChangeAspect="1" noChangeArrowheads="1"/>
          </p:cNvPicPr>
          <p:nvPr/>
        </p:nvPicPr>
        <p:blipFill>
          <a:blip r:embed="rId2"/>
          <a:srcRect l="7619" t="3680" b="11314"/>
          <a:stretch>
            <a:fillRect/>
          </a:stretch>
        </p:blipFill>
        <p:spPr bwMode="auto">
          <a:xfrm>
            <a:off x="0" y="0"/>
            <a:ext cx="9144000" cy="6858000"/>
          </a:xfrm>
          <a:prstGeom prst="rect">
            <a:avLst/>
          </a:prstGeom>
          <a:noFill/>
        </p:spPr>
      </p:pic>
      <p:pic>
        <p:nvPicPr>
          <p:cNvPr id="878595" name="Picture 3" descr="Oval_grey"/>
          <p:cNvPicPr>
            <a:picLocks noChangeAspect="1" noChangeArrowheads="1"/>
          </p:cNvPicPr>
          <p:nvPr/>
        </p:nvPicPr>
        <p:blipFill>
          <a:blip r:embed="rId3"/>
          <a:srcRect r="32297"/>
          <a:stretch>
            <a:fillRect/>
          </a:stretch>
        </p:blipFill>
        <p:spPr bwMode="auto">
          <a:xfrm>
            <a:off x="-14288" y="2214563"/>
            <a:ext cx="9158288" cy="1335087"/>
          </a:xfrm>
          <a:prstGeom prst="rect">
            <a:avLst/>
          </a:prstGeom>
          <a:noFill/>
        </p:spPr>
      </p:pic>
      <p:sp>
        <p:nvSpPr>
          <p:cNvPr id="878596" name="Rectangle 4"/>
          <p:cNvSpPr>
            <a:spLocks noGrp="1" noChangeArrowheads="1"/>
          </p:cNvSpPr>
          <p:nvPr>
            <p:ph type="ctrTitle"/>
          </p:nvPr>
        </p:nvSpPr>
        <p:spPr>
          <a:xfrm>
            <a:off x="425450" y="2324100"/>
            <a:ext cx="8169275" cy="1143000"/>
          </a:xfrm>
          <a:effectLst>
            <a:outerShdw dist="17961" dir="2700000" algn="ctr" rotWithShape="0">
              <a:schemeClr val="tx1"/>
            </a:outerShdw>
          </a:effectLst>
        </p:spPr>
        <p:txBody>
          <a:bodyPr anchor="ctr"/>
          <a:lstStyle>
            <a:lvl1pPr algn="ctr">
              <a:lnSpc>
                <a:spcPct val="85000"/>
              </a:lnSpc>
              <a:defRPr sz="3600">
                <a:solidFill>
                  <a:schemeClr val="bg1"/>
                </a:solidFill>
              </a:defRPr>
            </a:lvl1pPr>
          </a:lstStyle>
          <a:p>
            <a:r>
              <a:rPr lang="en-GB"/>
              <a:t>Klicka här för att ändra format på bakgrundsrubriken</a:t>
            </a:r>
          </a:p>
        </p:txBody>
      </p:sp>
      <p:pic>
        <p:nvPicPr>
          <p:cNvPr id="878597" name="Picture 5" descr="AZ poss png"/>
          <p:cNvPicPr>
            <a:picLocks noChangeAspect="1" noChangeArrowheads="1"/>
          </p:cNvPicPr>
          <p:nvPr/>
        </p:nvPicPr>
        <p:blipFill>
          <a:blip r:embed="rId4"/>
          <a:srcRect/>
          <a:stretch>
            <a:fillRect/>
          </a:stretch>
        </p:blipFill>
        <p:spPr bwMode="auto">
          <a:xfrm>
            <a:off x="7640638" y="6318250"/>
            <a:ext cx="1289050" cy="328613"/>
          </a:xfrm>
          <a:prstGeom prst="rect">
            <a:avLst/>
          </a:prstGeom>
          <a:noFill/>
        </p:spPr>
      </p:pic>
      <p:sp>
        <p:nvSpPr>
          <p:cNvPr id="878598" name="Rectangle 6"/>
          <p:cNvSpPr>
            <a:spLocks noGrp="1" noChangeArrowheads="1"/>
          </p:cNvSpPr>
          <p:nvPr>
            <p:ph type="subTitle" idx="1"/>
          </p:nvPr>
        </p:nvSpPr>
        <p:spPr>
          <a:xfrm>
            <a:off x="619125" y="3789363"/>
            <a:ext cx="7781925" cy="1398587"/>
          </a:xfrm>
        </p:spPr>
        <p:txBody>
          <a:bodyPr/>
          <a:lstStyle>
            <a:lvl1pPr marL="0" indent="0" algn="ctr">
              <a:spcBef>
                <a:spcPct val="0"/>
              </a:spcBef>
              <a:buFontTx/>
              <a:buNone/>
              <a:defRPr sz="2800">
                <a:solidFill>
                  <a:srgbClr val="000000"/>
                </a:solidFill>
              </a:defRPr>
            </a:lvl1pPr>
          </a:lstStyle>
          <a:p>
            <a:r>
              <a:rPr lang="en-GB"/>
              <a:t>Klicka här för att ändra format på underrubrik i bakgrunden</a:t>
            </a:r>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pie de página"/>
          <p:cNvSpPr>
            <a:spLocks noGrp="1"/>
          </p:cNvSpPr>
          <p:nvPr>
            <p:ph type="ftr" sz="quarter" idx="10"/>
          </p:nvPr>
        </p:nvSpPr>
        <p:spPr/>
        <p:txBody>
          <a:bodyPr/>
          <a:lstStyle>
            <a:lvl1pPr>
              <a:defRPr/>
            </a:lvl1pPr>
          </a:lstStyle>
          <a:p>
            <a:endParaRPr lang="sv-SE"/>
          </a:p>
        </p:txBody>
      </p:sp>
      <p:sp>
        <p:nvSpPr>
          <p:cNvPr id="5" name="4 Marcador de número de diapositiva"/>
          <p:cNvSpPr>
            <a:spLocks noGrp="1"/>
          </p:cNvSpPr>
          <p:nvPr>
            <p:ph type="sldNum" sz="quarter" idx="11"/>
          </p:nvPr>
        </p:nvSpPr>
        <p:spPr/>
        <p:txBody>
          <a:bodyPr/>
          <a:lstStyle>
            <a:lvl1pPr>
              <a:defRPr/>
            </a:lvl1pPr>
          </a:lstStyle>
          <a:p>
            <a:fld id="{C2922751-41D5-4B7C-8477-F223DA3EB243}" type="slidenum">
              <a:rPr lang="sv-SE"/>
              <a:pPr/>
              <a:t>‹Nº›</a:t>
            </a:fld>
            <a:endParaRPr lang="sv-SE"/>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010400" y="304800"/>
            <a:ext cx="2133600" cy="494665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304800"/>
            <a:ext cx="6248400" cy="49466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pie de página"/>
          <p:cNvSpPr>
            <a:spLocks noGrp="1"/>
          </p:cNvSpPr>
          <p:nvPr>
            <p:ph type="ftr" sz="quarter" idx="10"/>
          </p:nvPr>
        </p:nvSpPr>
        <p:spPr/>
        <p:txBody>
          <a:bodyPr/>
          <a:lstStyle>
            <a:lvl1pPr>
              <a:defRPr/>
            </a:lvl1pPr>
          </a:lstStyle>
          <a:p>
            <a:endParaRPr lang="sv-SE"/>
          </a:p>
        </p:txBody>
      </p:sp>
      <p:sp>
        <p:nvSpPr>
          <p:cNvPr id="5" name="4 Marcador de número de diapositiva"/>
          <p:cNvSpPr>
            <a:spLocks noGrp="1"/>
          </p:cNvSpPr>
          <p:nvPr>
            <p:ph type="sldNum" sz="quarter" idx="11"/>
          </p:nvPr>
        </p:nvSpPr>
        <p:spPr/>
        <p:txBody>
          <a:bodyPr/>
          <a:lstStyle>
            <a:lvl1pPr>
              <a:defRPr/>
            </a:lvl1pPr>
          </a:lstStyle>
          <a:p>
            <a:fld id="{07642512-8126-4412-B8B5-9B1DDBEABFD8}" type="slidenum">
              <a:rPr lang="sv-SE"/>
              <a:pPr/>
              <a:t>‹Nº›</a:t>
            </a:fld>
            <a:endParaRPr lang="sv-SE"/>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pie de página"/>
          <p:cNvSpPr>
            <a:spLocks noGrp="1"/>
          </p:cNvSpPr>
          <p:nvPr>
            <p:ph type="ftr" sz="quarter" idx="10"/>
          </p:nvPr>
        </p:nvSpPr>
        <p:spPr/>
        <p:txBody>
          <a:bodyPr/>
          <a:lstStyle>
            <a:lvl1pPr>
              <a:defRPr/>
            </a:lvl1pPr>
          </a:lstStyle>
          <a:p>
            <a:endParaRPr lang="sv-SE"/>
          </a:p>
        </p:txBody>
      </p:sp>
      <p:sp>
        <p:nvSpPr>
          <p:cNvPr id="5" name="4 Marcador de número de diapositiva"/>
          <p:cNvSpPr>
            <a:spLocks noGrp="1"/>
          </p:cNvSpPr>
          <p:nvPr>
            <p:ph type="sldNum" sz="quarter" idx="11"/>
          </p:nvPr>
        </p:nvSpPr>
        <p:spPr/>
        <p:txBody>
          <a:bodyPr/>
          <a:lstStyle>
            <a:lvl1pPr>
              <a:defRPr/>
            </a:lvl1pPr>
          </a:lstStyle>
          <a:p>
            <a:fld id="{F619C5E5-B20B-4357-830A-7E1BD0633102}" type="slidenum">
              <a:rPr lang="sv-SE"/>
              <a:pPr/>
              <a:t>‹Nº›</a:t>
            </a:fld>
            <a:endParaRPr lang="sv-SE"/>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pie de página"/>
          <p:cNvSpPr>
            <a:spLocks noGrp="1"/>
          </p:cNvSpPr>
          <p:nvPr>
            <p:ph type="ftr" sz="quarter" idx="10"/>
          </p:nvPr>
        </p:nvSpPr>
        <p:spPr/>
        <p:txBody>
          <a:bodyPr/>
          <a:lstStyle>
            <a:lvl1pPr>
              <a:defRPr/>
            </a:lvl1pPr>
          </a:lstStyle>
          <a:p>
            <a:endParaRPr lang="sv-SE"/>
          </a:p>
        </p:txBody>
      </p:sp>
      <p:sp>
        <p:nvSpPr>
          <p:cNvPr id="5" name="4 Marcador de número de diapositiva"/>
          <p:cNvSpPr>
            <a:spLocks noGrp="1"/>
          </p:cNvSpPr>
          <p:nvPr>
            <p:ph type="sldNum" sz="quarter" idx="11"/>
          </p:nvPr>
        </p:nvSpPr>
        <p:spPr/>
        <p:txBody>
          <a:bodyPr/>
          <a:lstStyle>
            <a:lvl1pPr>
              <a:defRPr/>
            </a:lvl1pPr>
          </a:lstStyle>
          <a:p>
            <a:fld id="{7C266438-02FB-42CE-BB51-7D3FD1374EEB}" type="slidenum">
              <a:rPr lang="sv-SE"/>
              <a:pPr/>
              <a:t>‹Nº›</a:t>
            </a:fld>
            <a:endParaRPr lang="sv-SE"/>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22300" y="1476375"/>
            <a:ext cx="3810000" cy="377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584700" y="1476375"/>
            <a:ext cx="3810000" cy="377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pie de página"/>
          <p:cNvSpPr>
            <a:spLocks noGrp="1"/>
          </p:cNvSpPr>
          <p:nvPr>
            <p:ph type="ftr" sz="quarter" idx="10"/>
          </p:nvPr>
        </p:nvSpPr>
        <p:spPr/>
        <p:txBody>
          <a:bodyPr/>
          <a:lstStyle>
            <a:lvl1pPr>
              <a:defRPr/>
            </a:lvl1pPr>
          </a:lstStyle>
          <a:p>
            <a:endParaRPr lang="sv-SE"/>
          </a:p>
        </p:txBody>
      </p:sp>
      <p:sp>
        <p:nvSpPr>
          <p:cNvPr id="6" name="5 Marcador de número de diapositiva"/>
          <p:cNvSpPr>
            <a:spLocks noGrp="1"/>
          </p:cNvSpPr>
          <p:nvPr>
            <p:ph type="sldNum" sz="quarter" idx="11"/>
          </p:nvPr>
        </p:nvSpPr>
        <p:spPr/>
        <p:txBody>
          <a:bodyPr/>
          <a:lstStyle>
            <a:lvl1pPr>
              <a:defRPr/>
            </a:lvl1pPr>
          </a:lstStyle>
          <a:p>
            <a:fld id="{64ADD72A-4F01-4453-81C7-62DFBDC4FBB7}" type="slidenum">
              <a:rPr lang="sv-SE"/>
              <a:pPr/>
              <a:t>‹Nº›</a:t>
            </a:fld>
            <a:endParaRPr lang="sv-SE"/>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pie de página"/>
          <p:cNvSpPr>
            <a:spLocks noGrp="1"/>
          </p:cNvSpPr>
          <p:nvPr>
            <p:ph type="ftr" sz="quarter" idx="10"/>
          </p:nvPr>
        </p:nvSpPr>
        <p:spPr/>
        <p:txBody>
          <a:bodyPr/>
          <a:lstStyle>
            <a:lvl1pPr>
              <a:defRPr/>
            </a:lvl1pPr>
          </a:lstStyle>
          <a:p>
            <a:endParaRPr lang="sv-SE"/>
          </a:p>
        </p:txBody>
      </p:sp>
      <p:sp>
        <p:nvSpPr>
          <p:cNvPr id="8" name="7 Marcador de número de diapositiva"/>
          <p:cNvSpPr>
            <a:spLocks noGrp="1"/>
          </p:cNvSpPr>
          <p:nvPr>
            <p:ph type="sldNum" sz="quarter" idx="11"/>
          </p:nvPr>
        </p:nvSpPr>
        <p:spPr/>
        <p:txBody>
          <a:bodyPr/>
          <a:lstStyle>
            <a:lvl1pPr>
              <a:defRPr/>
            </a:lvl1pPr>
          </a:lstStyle>
          <a:p>
            <a:fld id="{001066C8-43AC-40DC-ABDD-1F26F6696603}" type="slidenum">
              <a:rPr lang="sv-SE"/>
              <a:pPr/>
              <a:t>‹Nº›</a:t>
            </a:fld>
            <a:endParaRPr lang="sv-SE"/>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pie de página"/>
          <p:cNvSpPr>
            <a:spLocks noGrp="1"/>
          </p:cNvSpPr>
          <p:nvPr>
            <p:ph type="ftr" sz="quarter" idx="10"/>
          </p:nvPr>
        </p:nvSpPr>
        <p:spPr/>
        <p:txBody>
          <a:bodyPr/>
          <a:lstStyle>
            <a:lvl1pPr>
              <a:defRPr/>
            </a:lvl1pPr>
          </a:lstStyle>
          <a:p>
            <a:endParaRPr lang="sv-SE"/>
          </a:p>
        </p:txBody>
      </p:sp>
      <p:sp>
        <p:nvSpPr>
          <p:cNvPr id="4" name="3 Marcador de número de diapositiva"/>
          <p:cNvSpPr>
            <a:spLocks noGrp="1"/>
          </p:cNvSpPr>
          <p:nvPr>
            <p:ph type="sldNum" sz="quarter" idx="11"/>
          </p:nvPr>
        </p:nvSpPr>
        <p:spPr/>
        <p:txBody>
          <a:bodyPr/>
          <a:lstStyle>
            <a:lvl1pPr>
              <a:defRPr/>
            </a:lvl1pPr>
          </a:lstStyle>
          <a:p>
            <a:fld id="{454A12BB-DB58-4E44-8645-C8D5C21E7557}" type="slidenum">
              <a:rPr lang="sv-SE"/>
              <a:pPr/>
              <a:t>‹Nº›</a:t>
            </a:fld>
            <a:endParaRPr lang="sv-SE"/>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pie de página"/>
          <p:cNvSpPr>
            <a:spLocks noGrp="1"/>
          </p:cNvSpPr>
          <p:nvPr>
            <p:ph type="ftr" sz="quarter" idx="10"/>
          </p:nvPr>
        </p:nvSpPr>
        <p:spPr/>
        <p:txBody>
          <a:bodyPr/>
          <a:lstStyle>
            <a:lvl1pPr>
              <a:defRPr/>
            </a:lvl1pPr>
          </a:lstStyle>
          <a:p>
            <a:endParaRPr lang="sv-SE"/>
          </a:p>
        </p:txBody>
      </p:sp>
      <p:sp>
        <p:nvSpPr>
          <p:cNvPr id="3" name="2 Marcador de número de diapositiva"/>
          <p:cNvSpPr>
            <a:spLocks noGrp="1"/>
          </p:cNvSpPr>
          <p:nvPr>
            <p:ph type="sldNum" sz="quarter" idx="11"/>
          </p:nvPr>
        </p:nvSpPr>
        <p:spPr/>
        <p:txBody>
          <a:bodyPr/>
          <a:lstStyle>
            <a:lvl1pPr>
              <a:defRPr/>
            </a:lvl1pPr>
          </a:lstStyle>
          <a:p>
            <a:fld id="{57C29CD8-E7AC-42BF-ACB7-8A0A738F0C5C}" type="slidenum">
              <a:rPr lang="sv-SE"/>
              <a:pPr/>
              <a:t>‹Nº›</a:t>
            </a:fld>
            <a:endParaRPr lang="sv-SE"/>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pie de página"/>
          <p:cNvSpPr>
            <a:spLocks noGrp="1"/>
          </p:cNvSpPr>
          <p:nvPr>
            <p:ph type="ftr" sz="quarter" idx="10"/>
          </p:nvPr>
        </p:nvSpPr>
        <p:spPr/>
        <p:txBody>
          <a:bodyPr/>
          <a:lstStyle>
            <a:lvl1pPr>
              <a:defRPr/>
            </a:lvl1pPr>
          </a:lstStyle>
          <a:p>
            <a:endParaRPr lang="sv-SE"/>
          </a:p>
        </p:txBody>
      </p:sp>
      <p:sp>
        <p:nvSpPr>
          <p:cNvPr id="6" name="5 Marcador de número de diapositiva"/>
          <p:cNvSpPr>
            <a:spLocks noGrp="1"/>
          </p:cNvSpPr>
          <p:nvPr>
            <p:ph type="sldNum" sz="quarter" idx="11"/>
          </p:nvPr>
        </p:nvSpPr>
        <p:spPr/>
        <p:txBody>
          <a:bodyPr/>
          <a:lstStyle>
            <a:lvl1pPr>
              <a:defRPr/>
            </a:lvl1pPr>
          </a:lstStyle>
          <a:p>
            <a:fld id="{647BED9C-F783-4550-A7C0-7BF5F2809B3C}" type="slidenum">
              <a:rPr lang="sv-SE"/>
              <a:pPr/>
              <a:t>‹Nº›</a:t>
            </a:fld>
            <a:endParaRPr lang="sv-SE"/>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pie de página"/>
          <p:cNvSpPr>
            <a:spLocks noGrp="1"/>
          </p:cNvSpPr>
          <p:nvPr>
            <p:ph type="ftr" sz="quarter" idx="10"/>
          </p:nvPr>
        </p:nvSpPr>
        <p:spPr/>
        <p:txBody>
          <a:bodyPr/>
          <a:lstStyle>
            <a:lvl1pPr>
              <a:defRPr/>
            </a:lvl1pPr>
          </a:lstStyle>
          <a:p>
            <a:endParaRPr lang="sv-SE"/>
          </a:p>
        </p:txBody>
      </p:sp>
      <p:sp>
        <p:nvSpPr>
          <p:cNvPr id="6" name="5 Marcador de número de diapositiva"/>
          <p:cNvSpPr>
            <a:spLocks noGrp="1"/>
          </p:cNvSpPr>
          <p:nvPr>
            <p:ph type="sldNum" sz="quarter" idx="11"/>
          </p:nvPr>
        </p:nvSpPr>
        <p:spPr/>
        <p:txBody>
          <a:bodyPr/>
          <a:lstStyle>
            <a:lvl1pPr>
              <a:defRPr/>
            </a:lvl1pPr>
          </a:lstStyle>
          <a:p>
            <a:fld id="{C1E75B7C-CC4B-4BB8-8C5E-666D2342EE3A}" type="slidenum">
              <a:rPr lang="sv-SE"/>
              <a:pPr/>
              <a:t>‹Nº›</a:t>
            </a:fld>
            <a:endParaRPr lang="sv-SE"/>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77570" name="Picture 2" descr="Oval_backgr"/>
          <p:cNvPicPr>
            <a:picLocks noChangeAspect="1" noChangeArrowheads="1"/>
          </p:cNvPicPr>
          <p:nvPr/>
        </p:nvPicPr>
        <p:blipFill>
          <a:blip r:embed="rId13"/>
          <a:srcRect l="7619" t="3680" b="11314"/>
          <a:stretch>
            <a:fillRect/>
          </a:stretch>
        </p:blipFill>
        <p:spPr bwMode="auto">
          <a:xfrm>
            <a:off x="0" y="0"/>
            <a:ext cx="9144000" cy="6858000"/>
          </a:xfrm>
          <a:prstGeom prst="rect">
            <a:avLst/>
          </a:prstGeom>
          <a:noFill/>
        </p:spPr>
      </p:pic>
      <p:pic>
        <p:nvPicPr>
          <p:cNvPr id="877571" name="Picture 3" descr="Oval_grey_large"/>
          <p:cNvPicPr>
            <a:picLocks noChangeAspect="1" noChangeArrowheads="1"/>
          </p:cNvPicPr>
          <p:nvPr/>
        </p:nvPicPr>
        <p:blipFill>
          <a:blip r:embed="rId14"/>
          <a:srcRect r="8586"/>
          <a:stretch>
            <a:fillRect/>
          </a:stretch>
        </p:blipFill>
        <p:spPr bwMode="auto">
          <a:xfrm>
            <a:off x="0" y="6034088"/>
            <a:ext cx="9144000" cy="549275"/>
          </a:xfrm>
          <a:prstGeom prst="rect">
            <a:avLst/>
          </a:prstGeom>
          <a:noFill/>
        </p:spPr>
      </p:pic>
      <p:sp>
        <p:nvSpPr>
          <p:cNvPr id="877572" name="Rectangle 4"/>
          <p:cNvSpPr>
            <a:spLocks noGrp="1" noChangeArrowheads="1"/>
          </p:cNvSpPr>
          <p:nvPr>
            <p:ph type="title"/>
          </p:nvPr>
        </p:nvSpPr>
        <p:spPr bwMode="auto">
          <a:xfrm>
            <a:off x="609600" y="304800"/>
            <a:ext cx="85344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add title</a:t>
            </a:r>
            <a:br>
              <a:rPr lang="en-GB" smtClean="0"/>
            </a:br>
            <a:endParaRPr lang="en-GB" smtClean="0"/>
          </a:p>
        </p:txBody>
      </p:sp>
      <p:sp>
        <p:nvSpPr>
          <p:cNvPr id="877573" name="Rectangle 5"/>
          <p:cNvSpPr>
            <a:spLocks noGrp="1" noChangeArrowheads="1"/>
          </p:cNvSpPr>
          <p:nvPr>
            <p:ph type="body" idx="1"/>
          </p:nvPr>
        </p:nvSpPr>
        <p:spPr bwMode="auto">
          <a:xfrm>
            <a:off x="622300" y="1476375"/>
            <a:ext cx="7772400" cy="3775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Klicka här för att ändra format på bakgrundstexten</a:t>
            </a:r>
          </a:p>
          <a:p>
            <a:pPr lvl="1"/>
            <a:r>
              <a:rPr lang="en-GB" smtClean="0"/>
              <a:t>Nivå två</a:t>
            </a:r>
          </a:p>
          <a:p>
            <a:pPr lvl="2"/>
            <a:r>
              <a:rPr lang="en-GB" smtClean="0"/>
              <a:t>Nivå tre</a:t>
            </a:r>
          </a:p>
        </p:txBody>
      </p:sp>
      <p:sp>
        <p:nvSpPr>
          <p:cNvPr id="877574" name="Rectangle 6"/>
          <p:cNvSpPr>
            <a:spLocks noGrp="1" noChangeArrowheads="1"/>
          </p:cNvSpPr>
          <p:nvPr>
            <p:ph type="ftr" sz="quarter" idx="3"/>
          </p:nvPr>
        </p:nvSpPr>
        <p:spPr bwMode="auto">
          <a:xfrm>
            <a:off x="412750" y="6056313"/>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bg1"/>
                </a:solidFill>
              </a:defRPr>
            </a:lvl1pPr>
          </a:lstStyle>
          <a:p>
            <a:endParaRPr lang="sv-SE"/>
          </a:p>
        </p:txBody>
      </p:sp>
      <p:sp>
        <p:nvSpPr>
          <p:cNvPr id="877575" name="Rectangle 7"/>
          <p:cNvSpPr>
            <a:spLocks noGrp="1" noChangeArrowheads="1"/>
          </p:cNvSpPr>
          <p:nvPr>
            <p:ph type="sldNum" sz="quarter" idx="4"/>
          </p:nvPr>
        </p:nvSpPr>
        <p:spPr bwMode="auto">
          <a:xfrm>
            <a:off x="42863" y="6056313"/>
            <a:ext cx="108267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bg1"/>
                </a:solidFill>
              </a:defRPr>
            </a:lvl1pPr>
          </a:lstStyle>
          <a:p>
            <a:fld id="{B2E642E5-4D39-43AD-96CE-725B77E8B257}" type="slidenum">
              <a:rPr lang="sv-SE"/>
              <a:pPr/>
              <a:t>‹Nº›</a:t>
            </a:fld>
            <a:endParaRPr lang="sv-SE"/>
          </a:p>
        </p:txBody>
      </p:sp>
      <p:pic>
        <p:nvPicPr>
          <p:cNvPr id="877576" name="Picture 8" descr="TMN4C"/>
          <p:cNvPicPr>
            <a:picLocks noChangeAspect="1" noChangeArrowheads="1"/>
          </p:cNvPicPr>
          <p:nvPr/>
        </p:nvPicPr>
        <p:blipFill>
          <a:blip r:embed="rId15"/>
          <a:srcRect/>
          <a:stretch>
            <a:fillRect/>
          </a:stretch>
        </p:blipFill>
        <p:spPr bwMode="auto">
          <a:xfrm>
            <a:off x="7561263" y="6122988"/>
            <a:ext cx="1360487" cy="336550"/>
          </a:xfrm>
          <a:prstGeom prst="rect">
            <a:avLst/>
          </a:prstGeom>
          <a:noFill/>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ransition>
    <p:wipe dir="r"/>
  </p:transition>
  <p:timing>
    <p:tnLst>
      <p:par>
        <p:cTn id="1" dur="indefinite" restart="never" nodeType="tmRoot"/>
      </p:par>
    </p:tnLst>
  </p:timing>
  <p:txStyles>
    <p:titleStyle>
      <a:lvl1pPr algn="l" rtl="0" fontAlgn="base">
        <a:lnSpc>
          <a:spcPct val="90000"/>
        </a:lnSpc>
        <a:spcBef>
          <a:spcPct val="0"/>
        </a:spcBef>
        <a:spcAft>
          <a:spcPct val="0"/>
        </a:spcAft>
        <a:defRPr sz="3200">
          <a:solidFill>
            <a:schemeClr val="tx2"/>
          </a:solidFill>
          <a:latin typeface="+mj-lt"/>
          <a:ea typeface="+mj-ea"/>
          <a:cs typeface="+mj-cs"/>
        </a:defRPr>
      </a:lvl1pPr>
      <a:lvl2pPr algn="l" rtl="0" fontAlgn="base">
        <a:lnSpc>
          <a:spcPct val="90000"/>
        </a:lnSpc>
        <a:spcBef>
          <a:spcPct val="0"/>
        </a:spcBef>
        <a:spcAft>
          <a:spcPct val="0"/>
        </a:spcAft>
        <a:defRPr sz="3200">
          <a:solidFill>
            <a:schemeClr val="tx2"/>
          </a:solidFill>
          <a:latin typeface="Arial" charset="0"/>
        </a:defRPr>
      </a:lvl2pPr>
      <a:lvl3pPr algn="l" rtl="0" fontAlgn="base">
        <a:lnSpc>
          <a:spcPct val="90000"/>
        </a:lnSpc>
        <a:spcBef>
          <a:spcPct val="0"/>
        </a:spcBef>
        <a:spcAft>
          <a:spcPct val="0"/>
        </a:spcAft>
        <a:defRPr sz="3200">
          <a:solidFill>
            <a:schemeClr val="tx2"/>
          </a:solidFill>
          <a:latin typeface="Arial" charset="0"/>
        </a:defRPr>
      </a:lvl3pPr>
      <a:lvl4pPr algn="l" rtl="0" fontAlgn="base">
        <a:lnSpc>
          <a:spcPct val="90000"/>
        </a:lnSpc>
        <a:spcBef>
          <a:spcPct val="0"/>
        </a:spcBef>
        <a:spcAft>
          <a:spcPct val="0"/>
        </a:spcAft>
        <a:defRPr sz="3200">
          <a:solidFill>
            <a:schemeClr val="tx2"/>
          </a:solidFill>
          <a:latin typeface="Arial" charset="0"/>
        </a:defRPr>
      </a:lvl4pPr>
      <a:lvl5pPr algn="l" rtl="0" fontAlgn="base">
        <a:lnSpc>
          <a:spcPct val="90000"/>
        </a:lnSpc>
        <a:spcBef>
          <a:spcPct val="0"/>
        </a:spcBef>
        <a:spcAft>
          <a:spcPct val="0"/>
        </a:spcAft>
        <a:defRPr sz="3200">
          <a:solidFill>
            <a:schemeClr val="tx2"/>
          </a:solidFill>
          <a:latin typeface="Arial" charset="0"/>
        </a:defRPr>
      </a:lvl5pPr>
      <a:lvl6pPr marL="457200" algn="l" rtl="0" fontAlgn="base">
        <a:lnSpc>
          <a:spcPct val="90000"/>
        </a:lnSpc>
        <a:spcBef>
          <a:spcPct val="0"/>
        </a:spcBef>
        <a:spcAft>
          <a:spcPct val="0"/>
        </a:spcAft>
        <a:defRPr sz="3200">
          <a:solidFill>
            <a:schemeClr val="tx2"/>
          </a:solidFill>
          <a:latin typeface="Arial" charset="0"/>
        </a:defRPr>
      </a:lvl6pPr>
      <a:lvl7pPr marL="914400" algn="l" rtl="0" fontAlgn="base">
        <a:lnSpc>
          <a:spcPct val="90000"/>
        </a:lnSpc>
        <a:spcBef>
          <a:spcPct val="0"/>
        </a:spcBef>
        <a:spcAft>
          <a:spcPct val="0"/>
        </a:spcAft>
        <a:defRPr sz="3200">
          <a:solidFill>
            <a:schemeClr val="tx2"/>
          </a:solidFill>
          <a:latin typeface="Arial" charset="0"/>
        </a:defRPr>
      </a:lvl7pPr>
      <a:lvl8pPr marL="1371600" algn="l" rtl="0" fontAlgn="base">
        <a:lnSpc>
          <a:spcPct val="90000"/>
        </a:lnSpc>
        <a:spcBef>
          <a:spcPct val="0"/>
        </a:spcBef>
        <a:spcAft>
          <a:spcPct val="0"/>
        </a:spcAft>
        <a:defRPr sz="3200">
          <a:solidFill>
            <a:schemeClr val="tx2"/>
          </a:solidFill>
          <a:latin typeface="Arial" charset="0"/>
        </a:defRPr>
      </a:lvl8pPr>
      <a:lvl9pPr marL="1828800" algn="l" rtl="0" fontAlgn="base">
        <a:lnSpc>
          <a:spcPct val="90000"/>
        </a:lnSpc>
        <a:spcBef>
          <a:spcPct val="0"/>
        </a:spcBef>
        <a:spcAft>
          <a:spcPct val="0"/>
        </a:spcAft>
        <a:defRPr sz="3200">
          <a:solidFill>
            <a:schemeClr val="tx2"/>
          </a:solidFill>
          <a:latin typeface="Arial" charset="0"/>
        </a:defRPr>
      </a:lvl9pPr>
    </p:titleStyle>
    <p:bodyStyle>
      <a:lvl1pPr marL="352425" indent="-352425" algn="l" rtl="0" fontAlgn="base">
        <a:lnSpc>
          <a:spcPct val="90000"/>
        </a:lnSpc>
        <a:spcBef>
          <a:spcPct val="50000"/>
        </a:spcBef>
        <a:spcAft>
          <a:spcPct val="0"/>
        </a:spcAft>
        <a:buSzPct val="85000"/>
        <a:buBlip>
          <a:blip r:embed="rId16"/>
        </a:buBlip>
        <a:defRPr sz="2400">
          <a:solidFill>
            <a:schemeClr val="tx1"/>
          </a:solidFill>
          <a:latin typeface="+mn-lt"/>
          <a:ea typeface="+mn-ea"/>
          <a:cs typeface="+mn-cs"/>
        </a:defRPr>
      </a:lvl1pPr>
      <a:lvl2pPr marL="665163" indent="-273050" algn="l" rtl="0" fontAlgn="base">
        <a:lnSpc>
          <a:spcPct val="90000"/>
        </a:lnSpc>
        <a:spcBef>
          <a:spcPct val="50000"/>
        </a:spcBef>
        <a:spcAft>
          <a:spcPct val="0"/>
        </a:spcAft>
        <a:buClr>
          <a:schemeClr val="tx2"/>
        </a:buClr>
        <a:buChar char="–"/>
        <a:defRPr>
          <a:solidFill>
            <a:schemeClr val="tx1"/>
          </a:solidFill>
          <a:latin typeface="+mn-lt"/>
        </a:defRPr>
      </a:lvl2pPr>
      <a:lvl3pPr marL="977900" indent="-300038" algn="l" rtl="0" fontAlgn="base">
        <a:lnSpc>
          <a:spcPct val="90000"/>
        </a:lnSpc>
        <a:spcBef>
          <a:spcPct val="50000"/>
        </a:spcBef>
        <a:spcAft>
          <a:spcPct val="0"/>
        </a:spcAft>
        <a:buClr>
          <a:schemeClr val="bg2"/>
        </a:buClr>
        <a:buChar char="–"/>
        <a:defRPr sz="2000">
          <a:solidFill>
            <a:schemeClr val="tx1"/>
          </a:solidFill>
          <a:latin typeface="+mn-lt"/>
        </a:defRPr>
      </a:lvl3pPr>
      <a:lvl4pPr marL="1277938" indent="-273050" algn="l" rtl="0" fontAlgn="base">
        <a:spcBef>
          <a:spcPct val="40000"/>
        </a:spcBef>
        <a:spcAft>
          <a:spcPct val="0"/>
        </a:spcAft>
        <a:buClr>
          <a:schemeClr val="accent2"/>
        </a:buClr>
        <a:buSzPct val="110000"/>
        <a:buChar char="–"/>
        <a:defRPr sz="1400">
          <a:solidFill>
            <a:schemeClr val="tx1"/>
          </a:solidFill>
          <a:latin typeface="+mn-lt"/>
        </a:defRPr>
      </a:lvl4pPr>
      <a:lvl5pPr marL="1579563" indent="-274638" algn="l" rtl="0" fontAlgn="base">
        <a:spcBef>
          <a:spcPct val="40000"/>
        </a:spcBef>
        <a:spcAft>
          <a:spcPct val="0"/>
        </a:spcAft>
        <a:buSzPct val="60000"/>
        <a:buBlip>
          <a:blip r:embed="rId17"/>
        </a:buBlip>
        <a:defRPr sz="1400">
          <a:solidFill>
            <a:schemeClr val="tx1"/>
          </a:solidFill>
          <a:latin typeface="+mn-lt"/>
        </a:defRPr>
      </a:lvl5pPr>
      <a:lvl6pPr marL="2036763" indent="-274638" algn="l" rtl="0" fontAlgn="base">
        <a:spcBef>
          <a:spcPct val="40000"/>
        </a:spcBef>
        <a:spcAft>
          <a:spcPct val="0"/>
        </a:spcAft>
        <a:buSzPct val="60000"/>
        <a:buBlip>
          <a:blip r:embed="rId17"/>
        </a:buBlip>
        <a:defRPr sz="1400">
          <a:solidFill>
            <a:schemeClr val="tx1"/>
          </a:solidFill>
          <a:latin typeface="+mn-lt"/>
        </a:defRPr>
      </a:lvl6pPr>
      <a:lvl7pPr marL="2493963" indent="-274638" algn="l" rtl="0" fontAlgn="base">
        <a:spcBef>
          <a:spcPct val="40000"/>
        </a:spcBef>
        <a:spcAft>
          <a:spcPct val="0"/>
        </a:spcAft>
        <a:buSzPct val="60000"/>
        <a:buBlip>
          <a:blip r:embed="rId17"/>
        </a:buBlip>
        <a:defRPr sz="1400">
          <a:solidFill>
            <a:schemeClr val="tx1"/>
          </a:solidFill>
          <a:latin typeface="+mn-lt"/>
        </a:defRPr>
      </a:lvl7pPr>
      <a:lvl8pPr marL="2951163" indent="-274638" algn="l" rtl="0" fontAlgn="base">
        <a:spcBef>
          <a:spcPct val="40000"/>
        </a:spcBef>
        <a:spcAft>
          <a:spcPct val="0"/>
        </a:spcAft>
        <a:buSzPct val="60000"/>
        <a:buBlip>
          <a:blip r:embed="rId17"/>
        </a:buBlip>
        <a:defRPr sz="1400">
          <a:solidFill>
            <a:schemeClr val="tx1"/>
          </a:solidFill>
          <a:latin typeface="+mn-lt"/>
        </a:defRPr>
      </a:lvl8pPr>
      <a:lvl9pPr marL="3408363" indent="-274638" algn="l" rtl="0" fontAlgn="base">
        <a:spcBef>
          <a:spcPct val="40000"/>
        </a:spcBef>
        <a:spcAft>
          <a:spcPct val="0"/>
        </a:spcAft>
        <a:buSzPct val="60000"/>
        <a:buBlip>
          <a:blip r:embed="rId17"/>
        </a:buBlip>
        <a:defRPr sz="14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16.jpe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8" name="Rectangle 1032"/>
          <p:cNvSpPr>
            <a:spLocks noGrp="1" noChangeArrowheads="1"/>
          </p:cNvSpPr>
          <p:nvPr>
            <p:ph type="ctrTitle"/>
          </p:nvPr>
        </p:nvSpPr>
        <p:spPr/>
        <p:txBody>
          <a:bodyPr/>
          <a:lstStyle/>
          <a:p>
            <a:r>
              <a:rPr lang="en-GB"/>
              <a:t>Peptic ulcer bleeding</a:t>
            </a:r>
          </a:p>
        </p:txBody>
      </p:sp>
      <p:sp>
        <p:nvSpPr>
          <p:cNvPr id="660489" name="Rectangle 1033"/>
          <p:cNvSpPr>
            <a:spLocks noGrp="1" noChangeArrowheads="1"/>
          </p:cNvSpPr>
          <p:nvPr>
            <p:ph type="subTitle" idx="1"/>
          </p:nvPr>
        </p:nvSpPr>
        <p:spPr/>
        <p:txBody>
          <a:bodyPr/>
          <a:lstStyle/>
          <a:p>
            <a:r>
              <a:rPr lang="en-GB">
                <a:solidFill>
                  <a:schemeClr val="tx1"/>
                </a:solidFill>
              </a:rPr>
              <a:t>Incidence and associated</a:t>
            </a:r>
            <a:br>
              <a:rPr lang="en-GB">
                <a:solidFill>
                  <a:schemeClr val="tx1"/>
                </a:solidFill>
              </a:rPr>
            </a:br>
            <a:r>
              <a:rPr lang="en-GB">
                <a:solidFill>
                  <a:schemeClr val="tx1"/>
                </a:solidFill>
              </a:rPr>
              <a:t>mortality rate</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713" name="Rectangle 1065"/>
          <p:cNvSpPr>
            <a:spLocks noGrp="1" noChangeArrowheads="1"/>
          </p:cNvSpPr>
          <p:nvPr>
            <p:ph type="title"/>
          </p:nvPr>
        </p:nvSpPr>
        <p:spPr/>
        <p:txBody>
          <a:bodyPr/>
          <a:lstStyle/>
          <a:p>
            <a:r>
              <a:rPr lang="en-GB"/>
              <a:t>Forrest classification of bleeding</a:t>
            </a:r>
            <a:br>
              <a:rPr lang="en-GB"/>
            </a:br>
            <a:r>
              <a:rPr lang="en-GB"/>
              <a:t>peptic ulcers</a:t>
            </a:r>
          </a:p>
        </p:txBody>
      </p:sp>
      <p:sp>
        <p:nvSpPr>
          <p:cNvPr id="668703" name="Text Box 1055"/>
          <p:cNvSpPr txBox="1">
            <a:spLocks noChangeArrowheads="1"/>
          </p:cNvSpPr>
          <p:nvPr/>
        </p:nvSpPr>
        <p:spPr bwMode="auto">
          <a:xfrm>
            <a:off x="1725613" y="1787525"/>
            <a:ext cx="4251325" cy="420688"/>
          </a:xfrm>
          <a:prstGeom prst="rect">
            <a:avLst/>
          </a:prstGeom>
          <a:noFill/>
          <a:ln w="9525">
            <a:noFill/>
            <a:miter lim="800000"/>
            <a:headEnd/>
            <a:tailEnd/>
          </a:ln>
          <a:effectLst/>
        </p:spPr>
        <p:txBody>
          <a:bodyPr wrap="none">
            <a:spAutoFit/>
          </a:bodyPr>
          <a:lstStyle/>
          <a:p>
            <a:pPr>
              <a:lnSpc>
                <a:spcPct val="90000"/>
              </a:lnSpc>
              <a:spcAft>
                <a:spcPct val="60000"/>
              </a:spcAft>
              <a:tabLst>
                <a:tab pos="363538" algn="ctr"/>
                <a:tab pos="1524000" algn="l"/>
              </a:tabLst>
            </a:pPr>
            <a:r>
              <a:rPr lang="en-GB" sz="2400" b="1"/>
              <a:t>	</a:t>
            </a:r>
            <a:r>
              <a:rPr lang="en-GB" sz="2400" b="1">
                <a:solidFill>
                  <a:schemeClr val="accent1"/>
                </a:solidFill>
              </a:rPr>
              <a:t>Grade	Ulcer appearance</a:t>
            </a:r>
            <a:endParaRPr lang="en-GB" sz="2400"/>
          </a:p>
        </p:txBody>
      </p:sp>
      <p:sp>
        <p:nvSpPr>
          <p:cNvPr id="668704" name="Line 1056"/>
          <p:cNvSpPr>
            <a:spLocks noChangeShapeType="1"/>
          </p:cNvSpPr>
          <p:nvPr/>
        </p:nvSpPr>
        <p:spPr bwMode="auto">
          <a:xfrm>
            <a:off x="1782763" y="1700213"/>
            <a:ext cx="5591175" cy="0"/>
          </a:xfrm>
          <a:prstGeom prst="line">
            <a:avLst/>
          </a:prstGeom>
          <a:noFill/>
          <a:ln w="28575">
            <a:solidFill>
              <a:schemeClr val="tx1"/>
            </a:solidFill>
            <a:round/>
            <a:headEnd/>
            <a:tailEnd/>
          </a:ln>
          <a:effectLst/>
        </p:spPr>
        <p:txBody>
          <a:bodyPr/>
          <a:lstStyle/>
          <a:p>
            <a:endParaRPr lang="es-ES"/>
          </a:p>
        </p:txBody>
      </p:sp>
      <p:sp>
        <p:nvSpPr>
          <p:cNvPr id="668705" name="Line 1057"/>
          <p:cNvSpPr>
            <a:spLocks noChangeShapeType="1"/>
          </p:cNvSpPr>
          <p:nvPr/>
        </p:nvSpPr>
        <p:spPr bwMode="auto">
          <a:xfrm>
            <a:off x="1782763" y="2309813"/>
            <a:ext cx="5591175" cy="0"/>
          </a:xfrm>
          <a:prstGeom prst="line">
            <a:avLst/>
          </a:prstGeom>
          <a:noFill/>
          <a:ln w="28575">
            <a:solidFill>
              <a:schemeClr val="tx1"/>
            </a:solidFill>
            <a:round/>
            <a:headEnd/>
            <a:tailEnd/>
          </a:ln>
          <a:effectLst/>
        </p:spPr>
        <p:txBody>
          <a:bodyPr/>
          <a:lstStyle/>
          <a:p>
            <a:endParaRPr lang="es-ES"/>
          </a:p>
        </p:txBody>
      </p:sp>
      <p:sp>
        <p:nvSpPr>
          <p:cNvPr id="668706" name="Line 1058"/>
          <p:cNvSpPr>
            <a:spLocks noChangeShapeType="1"/>
          </p:cNvSpPr>
          <p:nvPr/>
        </p:nvSpPr>
        <p:spPr bwMode="auto">
          <a:xfrm>
            <a:off x="1782763" y="5630863"/>
            <a:ext cx="5591175" cy="0"/>
          </a:xfrm>
          <a:prstGeom prst="line">
            <a:avLst/>
          </a:prstGeom>
          <a:noFill/>
          <a:ln w="28575">
            <a:solidFill>
              <a:schemeClr val="tx1"/>
            </a:solidFill>
            <a:round/>
            <a:headEnd/>
            <a:tailEnd/>
          </a:ln>
          <a:effectLst/>
        </p:spPr>
        <p:txBody>
          <a:bodyPr/>
          <a:lstStyle/>
          <a:p>
            <a:endParaRPr lang="es-ES"/>
          </a:p>
        </p:txBody>
      </p:sp>
      <p:sp>
        <p:nvSpPr>
          <p:cNvPr id="668707" name="Text Box 1059"/>
          <p:cNvSpPr txBox="1">
            <a:spLocks noChangeArrowheads="1"/>
          </p:cNvSpPr>
          <p:nvPr/>
        </p:nvSpPr>
        <p:spPr bwMode="auto">
          <a:xfrm>
            <a:off x="1725613" y="2381250"/>
            <a:ext cx="5408612" cy="3159125"/>
          </a:xfrm>
          <a:prstGeom prst="rect">
            <a:avLst/>
          </a:prstGeom>
          <a:noFill/>
          <a:ln w="9525">
            <a:noFill/>
            <a:miter lim="800000"/>
            <a:headEnd/>
            <a:tailEnd/>
          </a:ln>
          <a:effectLst/>
        </p:spPr>
        <p:txBody>
          <a:bodyPr wrap="none">
            <a:spAutoFit/>
          </a:bodyPr>
          <a:lstStyle/>
          <a:p>
            <a:pPr>
              <a:lnSpc>
                <a:spcPct val="90000"/>
              </a:lnSpc>
              <a:spcAft>
                <a:spcPct val="60000"/>
              </a:spcAft>
              <a:tabLst>
                <a:tab pos="363538" algn="ctr"/>
                <a:tab pos="1524000" algn="l"/>
              </a:tabLst>
            </a:pPr>
            <a:r>
              <a:rPr lang="en-GB" sz="2400" b="1"/>
              <a:t>	Ia</a:t>
            </a:r>
            <a:r>
              <a:rPr lang="en-GB" sz="2400"/>
              <a:t>	Spurting haemorrhage</a:t>
            </a:r>
          </a:p>
          <a:p>
            <a:pPr>
              <a:lnSpc>
                <a:spcPct val="90000"/>
              </a:lnSpc>
              <a:spcAft>
                <a:spcPct val="60000"/>
              </a:spcAft>
              <a:tabLst>
                <a:tab pos="363538" algn="ctr"/>
                <a:tab pos="1524000" algn="l"/>
              </a:tabLst>
            </a:pPr>
            <a:r>
              <a:rPr lang="en-GB" sz="2400"/>
              <a:t>	</a:t>
            </a:r>
            <a:r>
              <a:rPr lang="en-GB" sz="2400" b="1"/>
              <a:t>Ib</a:t>
            </a:r>
            <a:r>
              <a:rPr lang="en-GB" sz="2400"/>
              <a:t>	Oozing haemorrhage</a:t>
            </a:r>
          </a:p>
          <a:p>
            <a:pPr>
              <a:lnSpc>
                <a:spcPct val="90000"/>
              </a:lnSpc>
              <a:spcAft>
                <a:spcPct val="60000"/>
              </a:spcAft>
              <a:tabLst>
                <a:tab pos="363538" algn="ctr"/>
                <a:tab pos="1524000" algn="l"/>
              </a:tabLst>
            </a:pPr>
            <a:r>
              <a:rPr lang="en-GB" sz="2400"/>
              <a:t>	</a:t>
            </a:r>
            <a:r>
              <a:rPr lang="en-GB" sz="2400" b="1"/>
              <a:t>IIa</a:t>
            </a:r>
            <a:r>
              <a:rPr lang="en-GB" sz="2400"/>
              <a:t>	Non-bleeding visible vessel</a:t>
            </a:r>
          </a:p>
          <a:p>
            <a:pPr>
              <a:lnSpc>
                <a:spcPct val="90000"/>
              </a:lnSpc>
              <a:spcAft>
                <a:spcPct val="60000"/>
              </a:spcAft>
              <a:tabLst>
                <a:tab pos="363538" algn="ctr"/>
                <a:tab pos="1524000" algn="l"/>
              </a:tabLst>
            </a:pPr>
            <a:r>
              <a:rPr lang="en-GB" sz="2400"/>
              <a:t>	</a:t>
            </a:r>
            <a:r>
              <a:rPr lang="en-GB" sz="2400" b="1"/>
              <a:t>IIb</a:t>
            </a:r>
            <a:r>
              <a:rPr lang="en-GB" sz="2400"/>
              <a:t>	Adherent clot</a:t>
            </a:r>
          </a:p>
          <a:p>
            <a:pPr>
              <a:lnSpc>
                <a:spcPct val="90000"/>
              </a:lnSpc>
              <a:spcAft>
                <a:spcPct val="60000"/>
              </a:spcAft>
              <a:tabLst>
                <a:tab pos="363538" algn="ctr"/>
                <a:tab pos="1524000" algn="l"/>
              </a:tabLst>
            </a:pPr>
            <a:r>
              <a:rPr lang="en-GB" sz="2400"/>
              <a:t>	</a:t>
            </a:r>
            <a:r>
              <a:rPr lang="en-GB" sz="2400" b="1"/>
              <a:t>IIc</a:t>
            </a:r>
            <a:r>
              <a:rPr lang="en-GB" sz="2400"/>
              <a:t>	Flat pigmented spot</a:t>
            </a:r>
          </a:p>
          <a:p>
            <a:pPr>
              <a:lnSpc>
                <a:spcPct val="90000"/>
              </a:lnSpc>
              <a:spcAft>
                <a:spcPct val="60000"/>
              </a:spcAft>
              <a:tabLst>
                <a:tab pos="363538" algn="ctr"/>
                <a:tab pos="1524000" algn="l"/>
              </a:tabLst>
            </a:pPr>
            <a:r>
              <a:rPr lang="en-GB" sz="2400"/>
              <a:t>	</a:t>
            </a:r>
            <a:r>
              <a:rPr lang="en-GB" sz="2400" b="1"/>
              <a:t>III</a:t>
            </a:r>
            <a:r>
              <a:rPr lang="en-GB" sz="2400"/>
              <a:t>	Clean ulcer base</a:t>
            </a:r>
          </a:p>
        </p:txBody>
      </p:sp>
      <p:sp>
        <p:nvSpPr>
          <p:cNvPr id="668709" name="Text Box 1061"/>
          <p:cNvSpPr txBox="1">
            <a:spLocks noChangeArrowheads="1"/>
          </p:cNvSpPr>
          <p:nvPr/>
        </p:nvSpPr>
        <p:spPr bwMode="auto">
          <a:xfrm>
            <a:off x="314325" y="6575425"/>
            <a:ext cx="8674100" cy="284163"/>
          </a:xfrm>
          <a:prstGeom prst="rect">
            <a:avLst/>
          </a:prstGeom>
          <a:noFill/>
          <a:ln w="9525" algn="ctr">
            <a:noFill/>
            <a:miter lim="800000"/>
            <a:headEnd/>
            <a:tailEnd/>
          </a:ln>
          <a:effectLst/>
        </p:spPr>
        <p:txBody>
          <a:bodyPr anchor="b">
            <a:spAutoFit/>
          </a:bodyPr>
          <a:lstStyle/>
          <a:p>
            <a:pPr algn="r">
              <a:lnSpc>
                <a:spcPct val="90000"/>
              </a:lnSpc>
            </a:pPr>
            <a:r>
              <a:rPr lang="en-GB" sz="1400"/>
              <a:t>Forrest JA, et al. Lancet 1974;17:394–7</a:t>
            </a: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703" name="Freeform 7"/>
          <p:cNvSpPr>
            <a:spLocks/>
          </p:cNvSpPr>
          <p:nvPr/>
        </p:nvSpPr>
        <p:spPr bwMode="auto">
          <a:xfrm>
            <a:off x="1358900" y="3201988"/>
            <a:ext cx="342900" cy="1082675"/>
          </a:xfrm>
          <a:custGeom>
            <a:avLst/>
            <a:gdLst/>
            <a:ahLst/>
            <a:cxnLst>
              <a:cxn ang="0">
                <a:pos x="179" y="315"/>
              </a:cxn>
              <a:cxn ang="0">
                <a:pos x="173" y="308"/>
              </a:cxn>
              <a:cxn ang="0">
                <a:pos x="156" y="295"/>
              </a:cxn>
              <a:cxn ang="0">
                <a:pos x="145" y="288"/>
              </a:cxn>
              <a:cxn ang="0">
                <a:pos x="140" y="275"/>
              </a:cxn>
              <a:cxn ang="0">
                <a:pos x="128" y="269"/>
              </a:cxn>
              <a:cxn ang="0">
                <a:pos x="112" y="256"/>
              </a:cxn>
              <a:cxn ang="0">
                <a:pos x="106" y="249"/>
              </a:cxn>
              <a:cxn ang="0">
                <a:pos x="100" y="242"/>
              </a:cxn>
              <a:cxn ang="0">
                <a:pos x="95" y="229"/>
              </a:cxn>
              <a:cxn ang="0">
                <a:pos x="78" y="216"/>
              </a:cxn>
              <a:cxn ang="0">
                <a:pos x="72" y="210"/>
              </a:cxn>
              <a:cxn ang="0">
                <a:pos x="67" y="203"/>
              </a:cxn>
              <a:cxn ang="0">
                <a:pos x="61" y="190"/>
              </a:cxn>
              <a:cxn ang="0">
                <a:pos x="50" y="177"/>
              </a:cxn>
              <a:cxn ang="0">
                <a:pos x="44" y="164"/>
              </a:cxn>
              <a:cxn ang="0">
                <a:pos x="39" y="157"/>
              </a:cxn>
              <a:cxn ang="0">
                <a:pos x="33" y="144"/>
              </a:cxn>
              <a:cxn ang="0">
                <a:pos x="28" y="131"/>
              </a:cxn>
              <a:cxn ang="0">
                <a:pos x="22" y="124"/>
              </a:cxn>
              <a:cxn ang="0">
                <a:pos x="22" y="118"/>
              </a:cxn>
              <a:cxn ang="0">
                <a:pos x="16" y="98"/>
              </a:cxn>
              <a:cxn ang="0">
                <a:pos x="11" y="92"/>
              </a:cxn>
              <a:cxn ang="0">
                <a:pos x="11" y="79"/>
              </a:cxn>
              <a:cxn ang="0">
                <a:pos x="5" y="72"/>
              </a:cxn>
              <a:cxn ang="0">
                <a:pos x="5" y="52"/>
              </a:cxn>
              <a:cxn ang="0">
                <a:pos x="0" y="46"/>
              </a:cxn>
              <a:cxn ang="0">
                <a:pos x="0" y="39"/>
              </a:cxn>
              <a:cxn ang="0">
                <a:pos x="0" y="26"/>
              </a:cxn>
              <a:cxn ang="0">
                <a:pos x="0" y="13"/>
              </a:cxn>
              <a:cxn ang="0">
                <a:pos x="0" y="0"/>
              </a:cxn>
              <a:cxn ang="0">
                <a:pos x="0" y="249"/>
              </a:cxn>
              <a:cxn ang="0">
                <a:pos x="0" y="262"/>
              </a:cxn>
              <a:cxn ang="0">
                <a:pos x="0" y="275"/>
              </a:cxn>
              <a:cxn ang="0">
                <a:pos x="0" y="288"/>
              </a:cxn>
              <a:cxn ang="0">
                <a:pos x="0" y="295"/>
              </a:cxn>
              <a:cxn ang="0">
                <a:pos x="5" y="301"/>
              </a:cxn>
              <a:cxn ang="0">
                <a:pos x="5" y="321"/>
              </a:cxn>
              <a:cxn ang="0">
                <a:pos x="11" y="328"/>
              </a:cxn>
              <a:cxn ang="0">
                <a:pos x="11" y="341"/>
              </a:cxn>
              <a:cxn ang="0">
                <a:pos x="16" y="347"/>
              </a:cxn>
              <a:cxn ang="0">
                <a:pos x="22" y="367"/>
              </a:cxn>
              <a:cxn ang="0">
                <a:pos x="22" y="374"/>
              </a:cxn>
              <a:cxn ang="0">
                <a:pos x="28" y="380"/>
              </a:cxn>
              <a:cxn ang="0">
                <a:pos x="33" y="393"/>
              </a:cxn>
              <a:cxn ang="0">
                <a:pos x="39" y="406"/>
              </a:cxn>
              <a:cxn ang="0">
                <a:pos x="44" y="413"/>
              </a:cxn>
              <a:cxn ang="0">
                <a:pos x="50" y="426"/>
              </a:cxn>
              <a:cxn ang="0">
                <a:pos x="61" y="439"/>
              </a:cxn>
              <a:cxn ang="0">
                <a:pos x="67" y="452"/>
              </a:cxn>
              <a:cxn ang="0">
                <a:pos x="72" y="459"/>
              </a:cxn>
              <a:cxn ang="0">
                <a:pos x="78" y="465"/>
              </a:cxn>
              <a:cxn ang="0">
                <a:pos x="95" y="478"/>
              </a:cxn>
              <a:cxn ang="0">
                <a:pos x="100" y="492"/>
              </a:cxn>
              <a:cxn ang="0">
                <a:pos x="106" y="498"/>
              </a:cxn>
              <a:cxn ang="0">
                <a:pos x="112" y="505"/>
              </a:cxn>
              <a:cxn ang="0">
                <a:pos x="128" y="518"/>
              </a:cxn>
              <a:cxn ang="0">
                <a:pos x="140" y="524"/>
              </a:cxn>
              <a:cxn ang="0">
                <a:pos x="145" y="537"/>
              </a:cxn>
              <a:cxn ang="0">
                <a:pos x="156" y="544"/>
              </a:cxn>
              <a:cxn ang="0">
                <a:pos x="173" y="557"/>
              </a:cxn>
              <a:cxn ang="0">
                <a:pos x="179" y="564"/>
              </a:cxn>
              <a:cxn ang="0">
                <a:pos x="179" y="315"/>
              </a:cxn>
            </a:cxnLst>
            <a:rect l="0" t="0" r="r" b="b"/>
            <a:pathLst>
              <a:path w="179" h="564">
                <a:moveTo>
                  <a:pt x="179" y="315"/>
                </a:moveTo>
                <a:lnTo>
                  <a:pt x="173" y="308"/>
                </a:lnTo>
                <a:lnTo>
                  <a:pt x="156" y="295"/>
                </a:lnTo>
                <a:lnTo>
                  <a:pt x="145" y="288"/>
                </a:lnTo>
                <a:lnTo>
                  <a:pt x="140" y="275"/>
                </a:lnTo>
                <a:lnTo>
                  <a:pt x="128" y="269"/>
                </a:lnTo>
                <a:lnTo>
                  <a:pt x="112" y="256"/>
                </a:lnTo>
                <a:lnTo>
                  <a:pt x="106" y="249"/>
                </a:lnTo>
                <a:lnTo>
                  <a:pt x="100" y="242"/>
                </a:lnTo>
                <a:lnTo>
                  <a:pt x="95" y="229"/>
                </a:lnTo>
                <a:lnTo>
                  <a:pt x="78" y="216"/>
                </a:lnTo>
                <a:lnTo>
                  <a:pt x="72" y="210"/>
                </a:lnTo>
                <a:lnTo>
                  <a:pt x="67" y="203"/>
                </a:lnTo>
                <a:lnTo>
                  <a:pt x="61" y="190"/>
                </a:lnTo>
                <a:lnTo>
                  <a:pt x="50" y="177"/>
                </a:lnTo>
                <a:lnTo>
                  <a:pt x="44" y="164"/>
                </a:lnTo>
                <a:lnTo>
                  <a:pt x="39" y="157"/>
                </a:lnTo>
                <a:lnTo>
                  <a:pt x="33" y="144"/>
                </a:lnTo>
                <a:lnTo>
                  <a:pt x="28" y="131"/>
                </a:lnTo>
                <a:lnTo>
                  <a:pt x="22" y="124"/>
                </a:lnTo>
                <a:lnTo>
                  <a:pt x="22" y="118"/>
                </a:lnTo>
                <a:lnTo>
                  <a:pt x="16" y="98"/>
                </a:lnTo>
                <a:lnTo>
                  <a:pt x="11" y="92"/>
                </a:lnTo>
                <a:lnTo>
                  <a:pt x="11" y="79"/>
                </a:lnTo>
                <a:lnTo>
                  <a:pt x="5" y="72"/>
                </a:lnTo>
                <a:lnTo>
                  <a:pt x="5" y="52"/>
                </a:lnTo>
                <a:lnTo>
                  <a:pt x="0" y="46"/>
                </a:lnTo>
                <a:lnTo>
                  <a:pt x="0" y="39"/>
                </a:lnTo>
                <a:lnTo>
                  <a:pt x="0" y="26"/>
                </a:lnTo>
                <a:lnTo>
                  <a:pt x="0" y="13"/>
                </a:lnTo>
                <a:lnTo>
                  <a:pt x="0" y="0"/>
                </a:lnTo>
                <a:lnTo>
                  <a:pt x="0" y="249"/>
                </a:lnTo>
                <a:lnTo>
                  <a:pt x="0" y="262"/>
                </a:lnTo>
                <a:lnTo>
                  <a:pt x="0" y="275"/>
                </a:lnTo>
                <a:lnTo>
                  <a:pt x="0" y="288"/>
                </a:lnTo>
                <a:lnTo>
                  <a:pt x="0" y="295"/>
                </a:lnTo>
                <a:lnTo>
                  <a:pt x="5" y="301"/>
                </a:lnTo>
                <a:lnTo>
                  <a:pt x="5" y="321"/>
                </a:lnTo>
                <a:lnTo>
                  <a:pt x="11" y="328"/>
                </a:lnTo>
                <a:lnTo>
                  <a:pt x="11" y="341"/>
                </a:lnTo>
                <a:lnTo>
                  <a:pt x="16" y="347"/>
                </a:lnTo>
                <a:lnTo>
                  <a:pt x="22" y="367"/>
                </a:lnTo>
                <a:lnTo>
                  <a:pt x="22" y="374"/>
                </a:lnTo>
                <a:lnTo>
                  <a:pt x="28" y="380"/>
                </a:lnTo>
                <a:lnTo>
                  <a:pt x="33" y="393"/>
                </a:lnTo>
                <a:lnTo>
                  <a:pt x="39" y="406"/>
                </a:lnTo>
                <a:lnTo>
                  <a:pt x="44" y="413"/>
                </a:lnTo>
                <a:lnTo>
                  <a:pt x="50" y="426"/>
                </a:lnTo>
                <a:lnTo>
                  <a:pt x="61" y="439"/>
                </a:lnTo>
                <a:lnTo>
                  <a:pt x="67" y="452"/>
                </a:lnTo>
                <a:lnTo>
                  <a:pt x="72" y="459"/>
                </a:lnTo>
                <a:lnTo>
                  <a:pt x="78" y="465"/>
                </a:lnTo>
                <a:lnTo>
                  <a:pt x="95" y="478"/>
                </a:lnTo>
                <a:lnTo>
                  <a:pt x="100" y="492"/>
                </a:lnTo>
                <a:lnTo>
                  <a:pt x="106" y="498"/>
                </a:lnTo>
                <a:lnTo>
                  <a:pt x="112" y="505"/>
                </a:lnTo>
                <a:lnTo>
                  <a:pt x="128" y="518"/>
                </a:lnTo>
                <a:lnTo>
                  <a:pt x="140" y="524"/>
                </a:lnTo>
                <a:lnTo>
                  <a:pt x="145" y="537"/>
                </a:lnTo>
                <a:lnTo>
                  <a:pt x="156" y="544"/>
                </a:lnTo>
                <a:lnTo>
                  <a:pt x="173" y="557"/>
                </a:lnTo>
                <a:lnTo>
                  <a:pt x="179" y="564"/>
                </a:lnTo>
                <a:lnTo>
                  <a:pt x="179" y="315"/>
                </a:lnTo>
                <a:close/>
              </a:path>
            </a:pathLst>
          </a:custGeom>
          <a:solidFill>
            <a:srgbClr val="4D4D4D"/>
          </a:solidFill>
          <a:ln w="9525">
            <a:solidFill>
              <a:srgbClr val="000000"/>
            </a:solidFill>
            <a:prstDash val="solid"/>
            <a:round/>
            <a:headEnd/>
            <a:tailEnd/>
          </a:ln>
        </p:spPr>
        <p:txBody>
          <a:bodyPr/>
          <a:lstStyle/>
          <a:p>
            <a:endParaRPr lang="es-ES"/>
          </a:p>
        </p:txBody>
      </p:sp>
      <p:sp>
        <p:nvSpPr>
          <p:cNvPr id="669704" name="Freeform 8"/>
          <p:cNvSpPr>
            <a:spLocks/>
          </p:cNvSpPr>
          <p:nvPr/>
        </p:nvSpPr>
        <p:spPr bwMode="auto">
          <a:xfrm>
            <a:off x="1712913" y="3201988"/>
            <a:ext cx="1298575" cy="1069975"/>
          </a:xfrm>
          <a:custGeom>
            <a:avLst/>
            <a:gdLst/>
            <a:ahLst/>
            <a:cxnLst>
              <a:cxn ang="0">
                <a:pos x="677" y="0"/>
              </a:cxn>
              <a:cxn ang="0">
                <a:pos x="0" y="308"/>
              </a:cxn>
              <a:cxn ang="0">
                <a:pos x="0" y="557"/>
              </a:cxn>
              <a:cxn ang="0">
                <a:pos x="677" y="249"/>
              </a:cxn>
              <a:cxn ang="0">
                <a:pos x="677" y="0"/>
              </a:cxn>
            </a:cxnLst>
            <a:rect l="0" t="0" r="r" b="b"/>
            <a:pathLst>
              <a:path w="677" h="557">
                <a:moveTo>
                  <a:pt x="677" y="0"/>
                </a:moveTo>
                <a:lnTo>
                  <a:pt x="0" y="308"/>
                </a:lnTo>
                <a:lnTo>
                  <a:pt x="0" y="557"/>
                </a:lnTo>
                <a:lnTo>
                  <a:pt x="677" y="249"/>
                </a:lnTo>
                <a:lnTo>
                  <a:pt x="677" y="0"/>
                </a:lnTo>
                <a:close/>
              </a:path>
            </a:pathLst>
          </a:custGeom>
          <a:solidFill>
            <a:srgbClr val="808080"/>
          </a:solidFill>
          <a:ln w="9525">
            <a:solidFill>
              <a:srgbClr val="000000"/>
            </a:solidFill>
            <a:prstDash val="solid"/>
            <a:round/>
            <a:headEnd/>
            <a:tailEnd/>
          </a:ln>
        </p:spPr>
        <p:txBody>
          <a:bodyPr/>
          <a:lstStyle/>
          <a:p>
            <a:endParaRPr lang="es-ES"/>
          </a:p>
        </p:txBody>
      </p:sp>
      <p:sp>
        <p:nvSpPr>
          <p:cNvPr id="669705" name="Freeform 9"/>
          <p:cNvSpPr>
            <a:spLocks/>
          </p:cNvSpPr>
          <p:nvPr/>
        </p:nvSpPr>
        <p:spPr bwMode="auto">
          <a:xfrm>
            <a:off x="3011488" y="2509838"/>
            <a:ext cx="1171575" cy="1169987"/>
          </a:xfrm>
          <a:custGeom>
            <a:avLst/>
            <a:gdLst/>
            <a:ahLst/>
            <a:cxnLst>
              <a:cxn ang="0">
                <a:pos x="0" y="361"/>
              </a:cxn>
              <a:cxn ang="0">
                <a:pos x="610" y="0"/>
              </a:cxn>
              <a:cxn ang="0">
                <a:pos x="610" y="249"/>
              </a:cxn>
              <a:cxn ang="0">
                <a:pos x="0" y="610"/>
              </a:cxn>
              <a:cxn ang="0">
                <a:pos x="0" y="361"/>
              </a:cxn>
            </a:cxnLst>
            <a:rect l="0" t="0" r="r" b="b"/>
            <a:pathLst>
              <a:path w="610" h="610">
                <a:moveTo>
                  <a:pt x="0" y="361"/>
                </a:moveTo>
                <a:lnTo>
                  <a:pt x="610" y="0"/>
                </a:lnTo>
                <a:lnTo>
                  <a:pt x="610" y="249"/>
                </a:lnTo>
                <a:lnTo>
                  <a:pt x="0" y="610"/>
                </a:lnTo>
                <a:lnTo>
                  <a:pt x="0" y="361"/>
                </a:lnTo>
                <a:close/>
              </a:path>
            </a:pathLst>
          </a:custGeom>
          <a:solidFill>
            <a:srgbClr val="808080"/>
          </a:solidFill>
          <a:ln w="9525">
            <a:solidFill>
              <a:srgbClr val="000000"/>
            </a:solidFill>
            <a:prstDash val="solid"/>
            <a:round/>
            <a:headEnd/>
            <a:tailEnd/>
          </a:ln>
        </p:spPr>
        <p:txBody>
          <a:bodyPr/>
          <a:lstStyle/>
          <a:p>
            <a:endParaRPr lang="es-ES"/>
          </a:p>
        </p:txBody>
      </p:sp>
      <p:sp>
        <p:nvSpPr>
          <p:cNvPr id="669706" name="Freeform 10"/>
          <p:cNvSpPr>
            <a:spLocks/>
          </p:cNvSpPr>
          <p:nvPr/>
        </p:nvSpPr>
        <p:spPr bwMode="auto">
          <a:xfrm>
            <a:off x="1358900" y="2233613"/>
            <a:ext cx="2824163" cy="1573212"/>
          </a:xfrm>
          <a:custGeom>
            <a:avLst/>
            <a:gdLst/>
            <a:ahLst/>
            <a:cxnLst>
              <a:cxn ang="0">
                <a:pos x="156" y="800"/>
              </a:cxn>
              <a:cxn ang="0">
                <a:pos x="123" y="767"/>
              </a:cxn>
              <a:cxn ang="0">
                <a:pos x="100" y="747"/>
              </a:cxn>
              <a:cxn ang="0">
                <a:pos x="72" y="715"/>
              </a:cxn>
              <a:cxn ang="0">
                <a:pos x="50" y="682"/>
              </a:cxn>
              <a:cxn ang="0">
                <a:pos x="33" y="649"/>
              </a:cxn>
              <a:cxn ang="0">
                <a:pos x="16" y="610"/>
              </a:cxn>
              <a:cxn ang="0">
                <a:pos x="5" y="577"/>
              </a:cxn>
              <a:cxn ang="0">
                <a:pos x="0" y="544"/>
              </a:cxn>
              <a:cxn ang="0">
                <a:pos x="0" y="505"/>
              </a:cxn>
              <a:cxn ang="0">
                <a:pos x="0" y="472"/>
              </a:cxn>
              <a:cxn ang="0">
                <a:pos x="5" y="433"/>
              </a:cxn>
              <a:cxn ang="0">
                <a:pos x="16" y="400"/>
              </a:cxn>
              <a:cxn ang="0">
                <a:pos x="33" y="367"/>
              </a:cxn>
              <a:cxn ang="0">
                <a:pos x="50" y="334"/>
              </a:cxn>
              <a:cxn ang="0">
                <a:pos x="72" y="302"/>
              </a:cxn>
              <a:cxn ang="0">
                <a:pos x="100" y="269"/>
              </a:cxn>
              <a:cxn ang="0">
                <a:pos x="123" y="243"/>
              </a:cxn>
              <a:cxn ang="0">
                <a:pos x="156" y="216"/>
              </a:cxn>
              <a:cxn ang="0">
                <a:pos x="190" y="184"/>
              </a:cxn>
              <a:cxn ang="0">
                <a:pos x="229" y="157"/>
              </a:cxn>
              <a:cxn ang="0">
                <a:pos x="274" y="138"/>
              </a:cxn>
              <a:cxn ang="0">
                <a:pos x="319" y="112"/>
              </a:cxn>
              <a:cxn ang="0">
                <a:pos x="363" y="92"/>
              </a:cxn>
              <a:cxn ang="0">
                <a:pos x="414" y="72"/>
              </a:cxn>
              <a:cxn ang="0">
                <a:pos x="470" y="53"/>
              </a:cxn>
              <a:cxn ang="0">
                <a:pos x="526" y="39"/>
              </a:cxn>
              <a:cxn ang="0">
                <a:pos x="581" y="26"/>
              </a:cxn>
              <a:cxn ang="0">
                <a:pos x="637" y="13"/>
              </a:cxn>
              <a:cxn ang="0">
                <a:pos x="693" y="7"/>
              </a:cxn>
              <a:cxn ang="0">
                <a:pos x="755" y="0"/>
              </a:cxn>
              <a:cxn ang="0">
                <a:pos x="816" y="0"/>
              </a:cxn>
              <a:cxn ang="0">
                <a:pos x="861" y="0"/>
              </a:cxn>
              <a:cxn ang="0">
                <a:pos x="917" y="0"/>
              </a:cxn>
              <a:cxn ang="0">
                <a:pos x="979" y="7"/>
              </a:cxn>
              <a:cxn ang="0">
                <a:pos x="1040" y="7"/>
              </a:cxn>
              <a:cxn ang="0">
                <a:pos x="1096" y="20"/>
              </a:cxn>
              <a:cxn ang="0">
                <a:pos x="1152" y="26"/>
              </a:cxn>
              <a:cxn ang="0">
                <a:pos x="1208" y="39"/>
              </a:cxn>
              <a:cxn ang="0">
                <a:pos x="1264" y="59"/>
              </a:cxn>
              <a:cxn ang="0">
                <a:pos x="1314" y="79"/>
              </a:cxn>
              <a:cxn ang="0">
                <a:pos x="1365" y="98"/>
              </a:cxn>
              <a:cxn ang="0">
                <a:pos x="1415" y="118"/>
              </a:cxn>
              <a:cxn ang="0">
                <a:pos x="1460" y="144"/>
              </a:cxn>
              <a:cxn ang="0">
                <a:pos x="179" y="820"/>
              </a:cxn>
            </a:cxnLst>
            <a:rect l="0" t="0" r="r" b="b"/>
            <a:pathLst>
              <a:path w="1471" h="820">
                <a:moveTo>
                  <a:pt x="179" y="820"/>
                </a:moveTo>
                <a:lnTo>
                  <a:pt x="173" y="813"/>
                </a:lnTo>
                <a:lnTo>
                  <a:pt x="156" y="800"/>
                </a:lnTo>
                <a:lnTo>
                  <a:pt x="145" y="793"/>
                </a:lnTo>
                <a:lnTo>
                  <a:pt x="140" y="780"/>
                </a:lnTo>
                <a:lnTo>
                  <a:pt x="123" y="767"/>
                </a:lnTo>
                <a:lnTo>
                  <a:pt x="112" y="761"/>
                </a:lnTo>
                <a:lnTo>
                  <a:pt x="106" y="754"/>
                </a:lnTo>
                <a:lnTo>
                  <a:pt x="100" y="747"/>
                </a:lnTo>
                <a:lnTo>
                  <a:pt x="84" y="728"/>
                </a:lnTo>
                <a:lnTo>
                  <a:pt x="78" y="721"/>
                </a:lnTo>
                <a:lnTo>
                  <a:pt x="72" y="715"/>
                </a:lnTo>
                <a:lnTo>
                  <a:pt x="61" y="695"/>
                </a:lnTo>
                <a:lnTo>
                  <a:pt x="56" y="688"/>
                </a:lnTo>
                <a:lnTo>
                  <a:pt x="50" y="682"/>
                </a:lnTo>
                <a:lnTo>
                  <a:pt x="39" y="662"/>
                </a:lnTo>
                <a:lnTo>
                  <a:pt x="33" y="656"/>
                </a:lnTo>
                <a:lnTo>
                  <a:pt x="33" y="649"/>
                </a:lnTo>
                <a:lnTo>
                  <a:pt x="22" y="629"/>
                </a:lnTo>
                <a:lnTo>
                  <a:pt x="22" y="623"/>
                </a:lnTo>
                <a:lnTo>
                  <a:pt x="16" y="610"/>
                </a:lnTo>
                <a:lnTo>
                  <a:pt x="11" y="597"/>
                </a:lnTo>
                <a:lnTo>
                  <a:pt x="11" y="584"/>
                </a:lnTo>
                <a:lnTo>
                  <a:pt x="5" y="577"/>
                </a:lnTo>
                <a:lnTo>
                  <a:pt x="5" y="570"/>
                </a:lnTo>
                <a:lnTo>
                  <a:pt x="0" y="551"/>
                </a:lnTo>
                <a:lnTo>
                  <a:pt x="0" y="544"/>
                </a:lnTo>
                <a:lnTo>
                  <a:pt x="0" y="531"/>
                </a:lnTo>
                <a:lnTo>
                  <a:pt x="0" y="518"/>
                </a:lnTo>
                <a:lnTo>
                  <a:pt x="0" y="505"/>
                </a:lnTo>
                <a:lnTo>
                  <a:pt x="0" y="498"/>
                </a:lnTo>
                <a:lnTo>
                  <a:pt x="0" y="479"/>
                </a:lnTo>
                <a:lnTo>
                  <a:pt x="0" y="472"/>
                </a:lnTo>
                <a:lnTo>
                  <a:pt x="0" y="459"/>
                </a:lnTo>
                <a:lnTo>
                  <a:pt x="5" y="446"/>
                </a:lnTo>
                <a:lnTo>
                  <a:pt x="5" y="433"/>
                </a:lnTo>
                <a:lnTo>
                  <a:pt x="11" y="426"/>
                </a:lnTo>
                <a:lnTo>
                  <a:pt x="11" y="420"/>
                </a:lnTo>
                <a:lnTo>
                  <a:pt x="16" y="400"/>
                </a:lnTo>
                <a:lnTo>
                  <a:pt x="22" y="393"/>
                </a:lnTo>
                <a:lnTo>
                  <a:pt x="22" y="387"/>
                </a:lnTo>
                <a:lnTo>
                  <a:pt x="33" y="367"/>
                </a:lnTo>
                <a:lnTo>
                  <a:pt x="33" y="361"/>
                </a:lnTo>
                <a:lnTo>
                  <a:pt x="39" y="348"/>
                </a:lnTo>
                <a:lnTo>
                  <a:pt x="50" y="334"/>
                </a:lnTo>
                <a:lnTo>
                  <a:pt x="56" y="321"/>
                </a:lnTo>
                <a:lnTo>
                  <a:pt x="61" y="315"/>
                </a:lnTo>
                <a:lnTo>
                  <a:pt x="72" y="302"/>
                </a:lnTo>
                <a:lnTo>
                  <a:pt x="78" y="289"/>
                </a:lnTo>
                <a:lnTo>
                  <a:pt x="84" y="282"/>
                </a:lnTo>
                <a:lnTo>
                  <a:pt x="100" y="269"/>
                </a:lnTo>
                <a:lnTo>
                  <a:pt x="106" y="262"/>
                </a:lnTo>
                <a:lnTo>
                  <a:pt x="112" y="249"/>
                </a:lnTo>
                <a:lnTo>
                  <a:pt x="123" y="243"/>
                </a:lnTo>
                <a:lnTo>
                  <a:pt x="140" y="230"/>
                </a:lnTo>
                <a:lnTo>
                  <a:pt x="145" y="223"/>
                </a:lnTo>
                <a:lnTo>
                  <a:pt x="156" y="216"/>
                </a:lnTo>
                <a:lnTo>
                  <a:pt x="173" y="203"/>
                </a:lnTo>
                <a:lnTo>
                  <a:pt x="179" y="197"/>
                </a:lnTo>
                <a:lnTo>
                  <a:pt x="190" y="184"/>
                </a:lnTo>
                <a:lnTo>
                  <a:pt x="212" y="171"/>
                </a:lnTo>
                <a:lnTo>
                  <a:pt x="218" y="164"/>
                </a:lnTo>
                <a:lnTo>
                  <a:pt x="229" y="157"/>
                </a:lnTo>
                <a:lnTo>
                  <a:pt x="251" y="144"/>
                </a:lnTo>
                <a:lnTo>
                  <a:pt x="263" y="144"/>
                </a:lnTo>
                <a:lnTo>
                  <a:pt x="274" y="138"/>
                </a:lnTo>
                <a:lnTo>
                  <a:pt x="296" y="125"/>
                </a:lnTo>
                <a:lnTo>
                  <a:pt x="307" y="118"/>
                </a:lnTo>
                <a:lnTo>
                  <a:pt x="319" y="112"/>
                </a:lnTo>
                <a:lnTo>
                  <a:pt x="330" y="105"/>
                </a:lnTo>
                <a:lnTo>
                  <a:pt x="352" y="98"/>
                </a:lnTo>
                <a:lnTo>
                  <a:pt x="363" y="92"/>
                </a:lnTo>
                <a:lnTo>
                  <a:pt x="380" y="85"/>
                </a:lnTo>
                <a:lnTo>
                  <a:pt x="402" y="79"/>
                </a:lnTo>
                <a:lnTo>
                  <a:pt x="414" y="72"/>
                </a:lnTo>
                <a:lnTo>
                  <a:pt x="430" y="66"/>
                </a:lnTo>
                <a:lnTo>
                  <a:pt x="453" y="59"/>
                </a:lnTo>
                <a:lnTo>
                  <a:pt x="470" y="53"/>
                </a:lnTo>
                <a:lnTo>
                  <a:pt x="481" y="53"/>
                </a:lnTo>
                <a:lnTo>
                  <a:pt x="509" y="39"/>
                </a:lnTo>
                <a:lnTo>
                  <a:pt x="526" y="39"/>
                </a:lnTo>
                <a:lnTo>
                  <a:pt x="537" y="33"/>
                </a:lnTo>
                <a:lnTo>
                  <a:pt x="554" y="33"/>
                </a:lnTo>
                <a:lnTo>
                  <a:pt x="581" y="26"/>
                </a:lnTo>
                <a:lnTo>
                  <a:pt x="593" y="26"/>
                </a:lnTo>
                <a:lnTo>
                  <a:pt x="609" y="20"/>
                </a:lnTo>
                <a:lnTo>
                  <a:pt x="637" y="13"/>
                </a:lnTo>
                <a:lnTo>
                  <a:pt x="649" y="13"/>
                </a:lnTo>
                <a:lnTo>
                  <a:pt x="665" y="13"/>
                </a:lnTo>
                <a:lnTo>
                  <a:pt x="693" y="7"/>
                </a:lnTo>
                <a:lnTo>
                  <a:pt x="710" y="7"/>
                </a:lnTo>
                <a:lnTo>
                  <a:pt x="727" y="7"/>
                </a:lnTo>
                <a:lnTo>
                  <a:pt x="755" y="0"/>
                </a:lnTo>
                <a:lnTo>
                  <a:pt x="772" y="0"/>
                </a:lnTo>
                <a:lnTo>
                  <a:pt x="783" y="0"/>
                </a:lnTo>
                <a:lnTo>
                  <a:pt x="816" y="0"/>
                </a:lnTo>
                <a:lnTo>
                  <a:pt x="828" y="0"/>
                </a:lnTo>
                <a:lnTo>
                  <a:pt x="844" y="0"/>
                </a:lnTo>
                <a:lnTo>
                  <a:pt x="861" y="0"/>
                </a:lnTo>
                <a:lnTo>
                  <a:pt x="889" y="0"/>
                </a:lnTo>
                <a:lnTo>
                  <a:pt x="906" y="0"/>
                </a:lnTo>
                <a:lnTo>
                  <a:pt x="917" y="0"/>
                </a:lnTo>
                <a:lnTo>
                  <a:pt x="951" y="0"/>
                </a:lnTo>
                <a:lnTo>
                  <a:pt x="967" y="0"/>
                </a:lnTo>
                <a:lnTo>
                  <a:pt x="979" y="7"/>
                </a:lnTo>
                <a:lnTo>
                  <a:pt x="1007" y="7"/>
                </a:lnTo>
                <a:lnTo>
                  <a:pt x="1023" y="7"/>
                </a:lnTo>
                <a:lnTo>
                  <a:pt x="1040" y="7"/>
                </a:lnTo>
                <a:lnTo>
                  <a:pt x="1068" y="13"/>
                </a:lnTo>
                <a:lnTo>
                  <a:pt x="1085" y="13"/>
                </a:lnTo>
                <a:lnTo>
                  <a:pt x="1096" y="20"/>
                </a:lnTo>
                <a:lnTo>
                  <a:pt x="1113" y="20"/>
                </a:lnTo>
                <a:lnTo>
                  <a:pt x="1141" y="26"/>
                </a:lnTo>
                <a:lnTo>
                  <a:pt x="1152" y="26"/>
                </a:lnTo>
                <a:lnTo>
                  <a:pt x="1169" y="33"/>
                </a:lnTo>
                <a:lnTo>
                  <a:pt x="1197" y="39"/>
                </a:lnTo>
                <a:lnTo>
                  <a:pt x="1208" y="39"/>
                </a:lnTo>
                <a:lnTo>
                  <a:pt x="1225" y="46"/>
                </a:lnTo>
                <a:lnTo>
                  <a:pt x="1253" y="53"/>
                </a:lnTo>
                <a:lnTo>
                  <a:pt x="1264" y="59"/>
                </a:lnTo>
                <a:lnTo>
                  <a:pt x="1275" y="59"/>
                </a:lnTo>
                <a:lnTo>
                  <a:pt x="1303" y="72"/>
                </a:lnTo>
                <a:lnTo>
                  <a:pt x="1314" y="79"/>
                </a:lnTo>
                <a:lnTo>
                  <a:pt x="1331" y="79"/>
                </a:lnTo>
                <a:lnTo>
                  <a:pt x="1353" y="92"/>
                </a:lnTo>
                <a:lnTo>
                  <a:pt x="1365" y="98"/>
                </a:lnTo>
                <a:lnTo>
                  <a:pt x="1376" y="98"/>
                </a:lnTo>
                <a:lnTo>
                  <a:pt x="1393" y="105"/>
                </a:lnTo>
                <a:lnTo>
                  <a:pt x="1415" y="118"/>
                </a:lnTo>
                <a:lnTo>
                  <a:pt x="1426" y="125"/>
                </a:lnTo>
                <a:lnTo>
                  <a:pt x="1437" y="131"/>
                </a:lnTo>
                <a:lnTo>
                  <a:pt x="1460" y="144"/>
                </a:lnTo>
                <a:lnTo>
                  <a:pt x="1471" y="144"/>
                </a:lnTo>
                <a:lnTo>
                  <a:pt x="861" y="505"/>
                </a:lnTo>
                <a:lnTo>
                  <a:pt x="179" y="820"/>
                </a:lnTo>
                <a:close/>
              </a:path>
            </a:pathLst>
          </a:custGeom>
          <a:solidFill>
            <a:srgbClr val="777777"/>
          </a:solidFill>
          <a:ln w="9525">
            <a:solidFill>
              <a:srgbClr val="000000"/>
            </a:solidFill>
            <a:prstDash val="solid"/>
            <a:round/>
            <a:headEnd/>
            <a:tailEnd/>
          </a:ln>
        </p:spPr>
        <p:txBody>
          <a:bodyPr/>
          <a:lstStyle/>
          <a:p>
            <a:endParaRPr lang="es-ES"/>
          </a:p>
        </p:txBody>
      </p:sp>
      <p:sp>
        <p:nvSpPr>
          <p:cNvPr id="669707" name="Freeform 11"/>
          <p:cNvSpPr>
            <a:spLocks/>
          </p:cNvSpPr>
          <p:nvPr/>
        </p:nvSpPr>
        <p:spPr bwMode="auto">
          <a:xfrm>
            <a:off x="3011488" y="2887663"/>
            <a:ext cx="1557337" cy="792162"/>
          </a:xfrm>
          <a:custGeom>
            <a:avLst/>
            <a:gdLst/>
            <a:ahLst/>
            <a:cxnLst>
              <a:cxn ang="0">
                <a:pos x="0" y="164"/>
              </a:cxn>
              <a:cxn ang="0">
                <a:pos x="811" y="0"/>
              </a:cxn>
              <a:cxn ang="0">
                <a:pos x="811" y="249"/>
              </a:cxn>
              <a:cxn ang="0">
                <a:pos x="0" y="413"/>
              </a:cxn>
              <a:cxn ang="0">
                <a:pos x="0" y="164"/>
              </a:cxn>
            </a:cxnLst>
            <a:rect l="0" t="0" r="r" b="b"/>
            <a:pathLst>
              <a:path w="811" h="413">
                <a:moveTo>
                  <a:pt x="0" y="164"/>
                </a:moveTo>
                <a:lnTo>
                  <a:pt x="811" y="0"/>
                </a:lnTo>
                <a:lnTo>
                  <a:pt x="811" y="249"/>
                </a:lnTo>
                <a:lnTo>
                  <a:pt x="0" y="413"/>
                </a:lnTo>
                <a:lnTo>
                  <a:pt x="0" y="164"/>
                </a:lnTo>
                <a:close/>
              </a:path>
            </a:pathLst>
          </a:custGeom>
          <a:solidFill>
            <a:srgbClr val="800000"/>
          </a:solidFill>
          <a:ln w="9525">
            <a:solidFill>
              <a:srgbClr val="000000"/>
            </a:solidFill>
            <a:prstDash val="solid"/>
            <a:round/>
            <a:headEnd/>
            <a:tailEnd/>
          </a:ln>
        </p:spPr>
        <p:txBody>
          <a:bodyPr/>
          <a:lstStyle/>
          <a:p>
            <a:endParaRPr lang="es-ES"/>
          </a:p>
        </p:txBody>
      </p:sp>
      <p:sp>
        <p:nvSpPr>
          <p:cNvPr id="669708" name="Freeform 12"/>
          <p:cNvSpPr>
            <a:spLocks/>
          </p:cNvSpPr>
          <p:nvPr/>
        </p:nvSpPr>
        <p:spPr bwMode="auto">
          <a:xfrm>
            <a:off x="3011488" y="2509838"/>
            <a:ext cx="1557337" cy="692150"/>
          </a:xfrm>
          <a:custGeom>
            <a:avLst/>
            <a:gdLst/>
            <a:ahLst/>
            <a:cxnLst>
              <a:cxn ang="0">
                <a:pos x="610" y="0"/>
              </a:cxn>
              <a:cxn ang="0">
                <a:pos x="621" y="7"/>
              </a:cxn>
              <a:cxn ang="0">
                <a:pos x="627" y="13"/>
              </a:cxn>
              <a:cxn ang="0">
                <a:pos x="649" y="27"/>
              </a:cxn>
              <a:cxn ang="0">
                <a:pos x="660" y="33"/>
              </a:cxn>
              <a:cxn ang="0">
                <a:pos x="666" y="40"/>
              </a:cxn>
              <a:cxn ang="0">
                <a:pos x="677" y="53"/>
              </a:cxn>
              <a:cxn ang="0">
                <a:pos x="694" y="66"/>
              </a:cxn>
              <a:cxn ang="0">
                <a:pos x="705" y="72"/>
              </a:cxn>
              <a:cxn ang="0">
                <a:pos x="711" y="79"/>
              </a:cxn>
              <a:cxn ang="0">
                <a:pos x="722" y="86"/>
              </a:cxn>
              <a:cxn ang="0">
                <a:pos x="739" y="99"/>
              </a:cxn>
              <a:cxn ang="0">
                <a:pos x="744" y="105"/>
              </a:cxn>
              <a:cxn ang="0">
                <a:pos x="750" y="118"/>
              </a:cxn>
              <a:cxn ang="0">
                <a:pos x="761" y="125"/>
              </a:cxn>
              <a:cxn ang="0">
                <a:pos x="772" y="138"/>
              </a:cxn>
              <a:cxn ang="0">
                <a:pos x="778" y="145"/>
              </a:cxn>
              <a:cxn ang="0">
                <a:pos x="783" y="158"/>
              </a:cxn>
              <a:cxn ang="0">
                <a:pos x="795" y="164"/>
              </a:cxn>
              <a:cxn ang="0">
                <a:pos x="806" y="177"/>
              </a:cxn>
              <a:cxn ang="0">
                <a:pos x="806" y="190"/>
              </a:cxn>
              <a:cxn ang="0">
                <a:pos x="811" y="197"/>
              </a:cxn>
              <a:cxn ang="0">
                <a:pos x="0" y="361"/>
              </a:cxn>
              <a:cxn ang="0">
                <a:pos x="610" y="0"/>
              </a:cxn>
            </a:cxnLst>
            <a:rect l="0" t="0" r="r" b="b"/>
            <a:pathLst>
              <a:path w="811" h="361">
                <a:moveTo>
                  <a:pt x="610" y="0"/>
                </a:moveTo>
                <a:lnTo>
                  <a:pt x="621" y="7"/>
                </a:lnTo>
                <a:lnTo>
                  <a:pt x="627" y="13"/>
                </a:lnTo>
                <a:lnTo>
                  <a:pt x="649" y="27"/>
                </a:lnTo>
                <a:lnTo>
                  <a:pt x="660" y="33"/>
                </a:lnTo>
                <a:lnTo>
                  <a:pt x="666" y="40"/>
                </a:lnTo>
                <a:lnTo>
                  <a:pt x="677" y="53"/>
                </a:lnTo>
                <a:lnTo>
                  <a:pt x="694" y="66"/>
                </a:lnTo>
                <a:lnTo>
                  <a:pt x="705" y="72"/>
                </a:lnTo>
                <a:lnTo>
                  <a:pt x="711" y="79"/>
                </a:lnTo>
                <a:lnTo>
                  <a:pt x="722" y="86"/>
                </a:lnTo>
                <a:lnTo>
                  <a:pt x="739" y="99"/>
                </a:lnTo>
                <a:lnTo>
                  <a:pt x="744" y="105"/>
                </a:lnTo>
                <a:lnTo>
                  <a:pt x="750" y="118"/>
                </a:lnTo>
                <a:lnTo>
                  <a:pt x="761" y="125"/>
                </a:lnTo>
                <a:lnTo>
                  <a:pt x="772" y="138"/>
                </a:lnTo>
                <a:lnTo>
                  <a:pt x="778" y="145"/>
                </a:lnTo>
                <a:lnTo>
                  <a:pt x="783" y="158"/>
                </a:lnTo>
                <a:lnTo>
                  <a:pt x="795" y="164"/>
                </a:lnTo>
                <a:lnTo>
                  <a:pt x="806" y="177"/>
                </a:lnTo>
                <a:lnTo>
                  <a:pt x="806" y="190"/>
                </a:lnTo>
                <a:lnTo>
                  <a:pt x="811" y="197"/>
                </a:lnTo>
                <a:lnTo>
                  <a:pt x="0" y="361"/>
                </a:lnTo>
                <a:lnTo>
                  <a:pt x="610" y="0"/>
                </a:lnTo>
                <a:close/>
              </a:path>
            </a:pathLst>
          </a:custGeom>
          <a:solidFill>
            <a:schemeClr val="folHlink"/>
          </a:solidFill>
          <a:ln w="9525">
            <a:solidFill>
              <a:srgbClr val="000000"/>
            </a:solidFill>
            <a:prstDash val="solid"/>
            <a:round/>
            <a:headEnd/>
            <a:tailEnd/>
          </a:ln>
        </p:spPr>
        <p:txBody>
          <a:bodyPr/>
          <a:lstStyle/>
          <a:p>
            <a:endParaRPr lang="es-ES"/>
          </a:p>
        </p:txBody>
      </p:sp>
      <p:sp>
        <p:nvSpPr>
          <p:cNvPr id="669709" name="Freeform 13"/>
          <p:cNvSpPr>
            <a:spLocks/>
          </p:cNvSpPr>
          <p:nvPr/>
        </p:nvSpPr>
        <p:spPr bwMode="auto">
          <a:xfrm>
            <a:off x="4633913" y="3201988"/>
            <a:ext cx="33337" cy="655637"/>
          </a:xfrm>
          <a:custGeom>
            <a:avLst/>
            <a:gdLst/>
            <a:ahLst/>
            <a:cxnLst>
              <a:cxn ang="0">
                <a:pos x="17" y="0"/>
              </a:cxn>
              <a:cxn ang="0">
                <a:pos x="17" y="13"/>
              </a:cxn>
              <a:cxn ang="0">
                <a:pos x="17" y="20"/>
              </a:cxn>
              <a:cxn ang="0">
                <a:pos x="17" y="26"/>
              </a:cxn>
              <a:cxn ang="0">
                <a:pos x="11" y="39"/>
              </a:cxn>
              <a:cxn ang="0">
                <a:pos x="11" y="52"/>
              </a:cxn>
              <a:cxn ang="0">
                <a:pos x="11" y="65"/>
              </a:cxn>
              <a:cxn ang="0">
                <a:pos x="6" y="72"/>
              </a:cxn>
              <a:cxn ang="0">
                <a:pos x="6" y="79"/>
              </a:cxn>
              <a:cxn ang="0">
                <a:pos x="0" y="92"/>
              </a:cxn>
              <a:cxn ang="0">
                <a:pos x="0" y="341"/>
              </a:cxn>
              <a:cxn ang="0">
                <a:pos x="6" y="328"/>
              </a:cxn>
              <a:cxn ang="0">
                <a:pos x="6" y="321"/>
              </a:cxn>
              <a:cxn ang="0">
                <a:pos x="11" y="315"/>
              </a:cxn>
              <a:cxn ang="0">
                <a:pos x="11" y="301"/>
              </a:cxn>
              <a:cxn ang="0">
                <a:pos x="11" y="288"/>
              </a:cxn>
              <a:cxn ang="0">
                <a:pos x="17" y="275"/>
              </a:cxn>
              <a:cxn ang="0">
                <a:pos x="17" y="269"/>
              </a:cxn>
              <a:cxn ang="0">
                <a:pos x="17" y="262"/>
              </a:cxn>
              <a:cxn ang="0">
                <a:pos x="17" y="249"/>
              </a:cxn>
              <a:cxn ang="0">
                <a:pos x="17" y="0"/>
              </a:cxn>
            </a:cxnLst>
            <a:rect l="0" t="0" r="r" b="b"/>
            <a:pathLst>
              <a:path w="17" h="341">
                <a:moveTo>
                  <a:pt x="17" y="0"/>
                </a:moveTo>
                <a:lnTo>
                  <a:pt x="17" y="13"/>
                </a:lnTo>
                <a:lnTo>
                  <a:pt x="17" y="20"/>
                </a:lnTo>
                <a:lnTo>
                  <a:pt x="17" y="26"/>
                </a:lnTo>
                <a:lnTo>
                  <a:pt x="11" y="39"/>
                </a:lnTo>
                <a:lnTo>
                  <a:pt x="11" y="52"/>
                </a:lnTo>
                <a:lnTo>
                  <a:pt x="11" y="65"/>
                </a:lnTo>
                <a:lnTo>
                  <a:pt x="6" y="72"/>
                </a:lnTo>
                <a:lnTo>
                  <a:pt x="6" y="79"/>
                </a:lnTo>
                <a:lnTo>
                  <a:pt x="0" y="92"/>
                </a:lnTo>
                <a:lnTo>
                  <a:pt x="0" y="341"/>
                </a:lnTo>
                <a:lnTo>
                  <a:pt x="6" y="328"/>
                </a:lnTo>
                <a:lnTo>
                  <a:pt x="6" y="321"/>
                </a:lnTo>
                <a:lnTo>
                  <a:pt x="11" y="315"/>
                </a:lnTo>
                <a:lnTo>
                  <a:pt x="11" y="301"/>
                </a:lnTo>
                <a:lnTo>
                  <a:pt x="11" y="288"/>
                </a:lnTo>
                <a:lnTo>
                  <a:pt x="17" y="275"/>
                </a:lnTo>
                <a:lnTo>
                  <a:pt x="17" y="269"/>
                </a:lnTo>
                <a:lnTo>
                  <a:pt x="17" y="262"/>
                </a:lnTo>
                <a:lnTo>
                  <a:pt x="17" y="249"/>
                </a:lnTo>
                <a:lnTo>
                  <a:pt x="17" y="0"/>
                </a:lnTo>
                <a:close/>
              </a:path>
            </a:pathLst>
          </a:custGeom>
          <a:solidFill>
            <a:srgbClr val="A480BA"/>
          </a:solidFill>
          <a:ln w="9525">
            <a:solidFill>
              <a:srgbClr val="000000"/>
            </a:solidFill>
            <a:prstDash val="solid"/>
            <a:round/>
            <a:headEnd/>
            <a:tailEnd/>
          </a:ln>
        </p:spPr>
        <p:txBody>
          <a:bodyPr/>
          <a:lstStyle/>
          <a:p>
            <a:endParaRPr lang="es-ES"/>
          </a:p>
        </p:txBody>
      </p:sp>
      <p:sp>
        <p:nvSpPr>
          <p:cNvPr id="669710" name="Freeform 14"/>
          <p:cNvSpPr>
            <a:spLocks/>
          </p:cNvSpPr>
          <p:nvPr/>
        </p:nvSpPr>
        <p:spPr bwMode="auto">
          <a:xfrm>
            <a:off x="3011488" y="3201988"/>
            <a:ext cx="1622425" cy="641350"/>
          </a:xfrm>
          <a:custGeom>
            <a:avLst/>
            <a:gdLst/>
            <a:ahLst/>
            <a:cxnLst>
              <a:cxn ang="0">
                <a:pos x="0" y="0"/>
              </a:cxn>
              <a:cxn ang="0">
                <a:pos x="845" y="85"/>
              </a:cxn>
              <a:cxn ang="0">
                <a:pos x="845" y="334"/>
              </a:cxn>
              <a:cxn ang="0">
                <a:pos x="0" y="249"/>
              </a:cxn>
              <a:cxn ang="0">
                <a:pos x="0" y="0"/>
              </a:cxn>
            </a:cxnLst>
            <a:rect l="0" t="0" r="r" b="b"/>
            <a:pathLst>
              <a:path w="845" h="334">
                <a:moveTo>
                  <a:pt x="0" y="0"/>
                </a:moveTo>
                <a:lnTo>
                  <a:pt x="845" y="85"/>
                </a:lnTo>
                <a:lnTo>
                  <a:pt x="845" y="334"/>
                </a:lnTo>
                <a:lnTo>
                  <a:pt x="0" y="249"/>
                </a:lnTo>
                <a:lnTo>
                  <a:pt x="0" y="0"/>
                </a:lnTo>
                <a:close/>
              </a:path>
            </a:pathLst>
          </a:custGeom>
          <a:solidFill>
            <a:srgbClr val="008000"/>
          </a:solidFill>
          <a:ln w="9525">
            <a:solidFill>
              <a:srgbClr val="000000"/>
            </a:solidFill>
            <a:prstDash val="solid"/>
            <a:round/>
            <a:headEnd/>
            <a:tailEnd/>
          </a:ln>
        </p:spPr>
        <p:txBody>
          <a:bodyPr/>
          <a:lstStyle/>
          <a:p>
            <a:endParaRPr lang="es-ES"/>
          </a:p>
        </p:txBody>
      </p:sp>
      <p:sp>
        <p:nvSpPr>
          <p:cNvPr id="669711" name="Freeform 15"/>
          <p:cNvSpPr>
            <a:spLocks/>
          </p:cNvSpPr>
          <p:nvPr/>
        </p:nvSpPr>
        <p:spPr bwMode="auto">
          <a:xfrm>
            <a:off x="3011488" y="2887663"/>
            <a:ext cx="1655762" cy="492125"/>
          </a:xfrm>
          <a:custGeom>
            <a:avLst/>
            <a:gdLst/>
            <a:ahLst/>
            <a:cxnLst>
              <a:cxn ang="0">
                <a:pos x="811" y="0"/>
              </a:cxn>
              <a:cxn ang="0">
                <a:pos x="817" y="7"/>
              </a:cxn>
              <a:cxn ang="0">
                <a:pos x="823" y="20"/>
              </a:cxn>
              <a:cxn ang="0">
                <a:pos x="834" y="33"/>
              </a:cxn>
              <a:cxn ang="0">
                <a:pos x="834" y="46"/>
              </a:cxn>
              <a:cxn ang="0">
                <a:pos x="839" y="52"/>
              </a:cxn>
              <a:cxn ang="0">
                <a:pos x="839" y="59"/>
              </a:cxn>
              <a:cxn ang="0">
                <a:pos x="845" y="66"/>
              </a:cxn>
              <a:cxn ang="0">
                <a:pos x="851" y="85"/>
              </a:cxn>
              <a:cxn ang="0">
                <a:pos x="851" y="92"/>
              </a:cxn>
              <a:cxn ang="0">
                <a:pos x="856" y="105"/>
              </a:cxn>
              <a:cxn ang="0">
                <a:pos x="856" y="111"/>
              </a:cxn>
              <a:cxn ang="0">
                <a:pos x="856" y="131"/>
              </a:cxn>
              <a:cxn ang="0">
                <a:pos x="862" y="138"/>
              </a:cxn>
              <a:cxn ang="0">
                <a:pos x="862" y="151"/>
              </a:cxn>
              <a:cxn ang="0">
                <a:pos x="862" y="157"/>
              </a:cxn>
              <a:cxn ang="0">
                <a:pos x="862" y="164"/>
              </a:cxn>
              <a:cxn ang="0">
                <a:pos x="862" y="184"/>
              </a:cxn>
              <a:cxn ang="0">
                <a:pos x="862" y="190"/>
              </a:cxn>
              <a:cxn ang="0">
                <a:pos x="856" y="203"/>
              </a:cxn>
              <a:cxn ang="0">
                <a:pos x="856" y="210"/>
              </a:cxn>
              <a:cxn ang="0">
                <a:pos x="856" y="216"/>
              </a:cxn>
              <a:cxn ang="0">
                <a:pos x="851" y="236"/>
              </a:cxn>
              <a:cxn ang="0">
                <a:pos x="851" y="243"/>
              </a:cxn>
              <a:cxn ang="0">
                <a:pos x="845" y="256"/>
              </a:cxn>
              <a:cxn ang="0">
                <a:pos x="0" y="164"/>
              </a:cxn>
              <a:cxn ang="0">
                <a:pos x="811" y="0"/>
              </a:cxn>
            </a:cxnLst>
            <a:rect l="0" t="0" r="r" b="b"/>
            <a:pathLst>
              <a:path w="862" h="256">
                <a:moveTo>
                  <a:pt x="811" y="0"/>
                </a:moveTo>
                <a:lnTo>
                  <a:pt x="817" y="7"/>
                </a:lnTo>
                <a:lnTo>
                  <a:pt x="823" y="20"/>
                </a:lnTo>
                <a:lnTo>
                  <a:pt x="834" y="33"/>
                </a:lnTo>
                <a:lnTo>
                  <a:pt x="834" y="46"/>
                </a:lnTo>
                <a:lnTo>
                  <a:pt x="839" y="52"/>
                </a:lnTo>
                <a:lnTo>
                  <a:pt x="839" y="59"/>
                </a:lnTo>
                <a:lnTo>
                  <a:pt x="845" y="66"/>
                </a:lnTo>
                <a:lnTo>
                  <a:pt x="851" y="85"/>
                </a:lnTo>
                <a:lnTo>
                  <a:pt x="851" y="92"/>
                </a:lnTo>
                <a:lnTo>
                  <a:pt x="856" y="105"/>
                </a:lnTo>
                <a:lnTo>
                  <a:pt x="856" y="111"/>
                </a:lnTo>
                <a:lnTo>
                  <a:pt x="856" y="131"/>
                </a:lnTo>
                <a:lnTo>
                  <a:pt x="862" y="138"/>
                </a:lnTo>
                <a:lnTo>
                  <a:pt x="862" y="151"/>
                </a:lnTo>
                <a:lnTo>
                  <a:pt x="862" y="157"/>
                </a:lnTo>
                <a:lnTo>
                  <a:pt x="862" y="164"/>
                </a:lnTo>
                <a:lnTo>
                  <a:pt x="862" y="184"/>
                </a:lnTo>
                <a:lnTo>
                  <a:pt x="862" y="190"/>
                </a:lnTo>
                <a:lnTo>
                  <a:pt x="856" y="203"/>
                </a:lnTo>
                <a:lnTo>
                  <a:pt x="856" y="210"/>
                </a:lnTo>
                <a:lnTo>
                  <a:pt x="856" y="216"/>
                </a:lnTo>
                <a:lnTo>
                  <a:pt x="851" y="236"/>
                </a:lnTo>
                <a:lnTo>
                  <a:pt x="851" y="243"/>
                </a:lnTo>
                <a:lnTo>
                  <a:pt x="845" y="256"/>
                </a:lnTo>
                <a:lnTo>
                  <a:pt x="0" y="164"/>
                </a:lnTo>
                <a:lnTo>
                  <a:pt x="811" y="0"/>
                </a:lnTo>
                <a:close/>
              </a:path>
            </a:pathLst>
          </a:custGeom>
          <a:solidFill>
            <a:schemeClr val="accent2"/>
          </a:solidFill>
          <a:ln w="9525">
            <a:solidFill>
              <a:srgbClr val="000000"/>
            </a:solidFill>
            <a:prstDash val="solid"/>
            <a:round/>
            <a:headEnd/>
            <a:tailEnd/>
          </a:ln>
        </p:spPr>
        <p:txBody>
          <a:bodyPr/>
          <a:lstStyle/>
          <a:p>
            <a:endParaRPr lang="es-ES"/>
          </a:p>
        </p:txBody>
      </p:sp>
      <p:sp>
        <p:nvSpPr>
          <p:cNvPr id="669712" name="Freeform 16"/>
          <p:cNvSpPr>
            <a:spLocks/>
          </p:cNvSpPr>
          <p:nvPr/>
        </p:nvSpPr>
        <p:spPr bwMode="auto">
          <a:xfrm>
            <a:off x="3881438" y="3379788"/>
            <a:ext cx="752475" cy="1131887"/>
          </a:xfrm>
          <a:custGeom>
            <a:avLst/>
            <a:gdLst/>
            <a:ahLst/>
            <a:cxnLst>
              <a:cxn ang="0">
                <a:pos x="392" y="6"/>
              </a:cxn>
              <a:cxn ang="0">
                <a:pos x="381" y="32"/>
              </a:cxn>
              <a:cxn ang="0">
                <a:pos x="370" y="59"/>
              </a:cxn>
              <a:cxn ang="0">
                <a:pos x="358" y="72"/>
              </a:cxn>
              <a:cxn ang="0">
                <a:pos x="347" y="98"/>
              </a:cxn>
              <a:cxn ang="0">
                <a:pos x="325" y="124"/>
              </a:cxn>
              <a:cxn ang="0">
                <a:pos x="314" y="137"/>
              </a:cxn>
              <a:cxn ang="0">
                <a:pos x="291" y="164"/>
              </a:cxn>
              <a:cxn ang="0">
                <a:pos x="269" y="183"/>
              </a:cxn>
              <a:cxn ang="0">
                <a:pos x="252" y="203"/>
              </a:cxn>
              <a:cxn ang="0">
                <a:pos x="224" y="223"/>
              </a:cxn>
              <a:cxn ang="0">
                <a:pos x="196" y="242"/>
              </a:cxn>
              <a:cxn ang="0">
                <a:pos x="174" y="255"/>
              </a:cxn>
              <a:cxn ang="0">
                <a:pos x="146" y="275"/>
              </a:cxn>
              <a:cxn ang="0">
                <a:pos x="112" y="295"/>
              </a:cxn>
              <a:cxn ang="0">
                <a:pos x="90" y="301"/>
              </a:cxn>
              <a:cxn ang="0">
                <a:pos x="51" y="321"/>
              </a:cxn>
              <a:cxn ang="0">
                <a:pos x="17" y="334"/>
              </a:cxn>
              <a:cxn ang="0">
                <a:pos x="0" y="590"/>
              </a:cxn>
              <a:cxn ang="0">
                <a:pos x="39" y="577"/>
              </a:cxn>
              <a:cxn ang="0">
                <a:pos x="62" y="563"/>
              </a:cxn>
              <a:cxn ang="0">
                <a:pos x="101" y="550"/>
              </a:cxn>
              <a:cxn ang="0">
                <a:pos x="135" y="531"/>
              </a:cxn>
              <a:cxn ang="0">
                <a:pos x="157" y="518"/>
              </a:cxn>
              <a:cxn ang="0">
                <a:pos x="185" y="498"/>
              </a:cxn>
              <a:cxn ang="0">
                <a:pos x="213" y="478"/>
              </a:cxn>
              <a:cxn ang="0">
                <a:pos x="235" y="465"/>
              </a:cxn>
              <a:cxn ang="0">
                <a:pos x="258" y="445"/>
              </a:cxn>
              <a:cxn ang="0">
                <a:pos x="286" y="419"/>
              </a:cxn>
              <a:cxn ang="0">
                <a:pos x="297" y="406"/>
              </a:cxn>
              <a:cxn ang="0">
                <a:pos x="319" y="380"/>
              </a:cxn>
              <a:cxn ang="0">
                <a:pos x="342" y="360"/>
              </a:cxn>
              <a:cxn ang="0">
                <a:pos x="353" y="341"/>
              </a:cxn>
              <a:cxn ang="0">
                <a:pos x="364" y="314"/>
              </a:cxn>
              <a:cxn ang="0">
                <a:pos x="381" y="288"/>
              </a:cxn>
              <a:cxn ang="0">
                <a:pos x="386" y="275"/>
              </a:cxn>
              <a:cxn ang="0">
                <a:pos x="392" y="249"/>
              </a:cxn>
            </a:cxnLst>
            <a:rect l="0" t="0" r="r" b="b"/>
            <a:pathLst>
              <a:path w="392" h="590">
                <a:moveTo>
                  <a:pt x="392" y="0"/>
                </a:moveTo>
                <a:lnTo>
                  <a:pt x="392" y="6"/>
                </a:lnTo>
                <a:lnTo>
                  <a:pt x="386" y="26"/>
                </a:lnTo>
                <a:lnTo>
                  <a:pt x="381" y="32"/>
                </a:lnTo>
                <a:lnTo>
                  <a:pt x="381" y="39"/>
                </a:lnTo>
                <a:lnTo>
                  <a:pt x="370" y="59"/>
                </a:lnTo>
                <a:lnTo>
                  <a:pt x="364" y="65"/>
                </a:lnTo>
                <a:lnTo>
                  <a:pt x="358" y="72"/>
                </a:lnTo>
                <a:lnTo>
                  <a:pt x="353" y="91"/>
                </a:lnTo>
                <a:lnTo>
                  <a:pt x="347" y="98"/>
                </a:lnTo>
                <a:lnTo>
                  <a:pt x="342" y="111"/>
                </a:lnTo>
                <a:lnTo>
                  <a:pt x="325" y="124"/>
                </a:lnTo>
                <a:lnTo>
                  <a:pt x="319" y="131"/>
                </a:lnTo>
                <a:lnTo>
                  <a:pt x="314" y="137"/>
                </a:lnTo>
                <a:lnTo>
                  <a:pt x="297" y="157"/>
                </a:lnTo>
                <a:lnTo>
                  <a:pt x="291" y="164"/>
                </a:lnTo>
                <a:lnTo>
                  <a:pt x="286" y="170"/>
                </a:lnTo>
                <a:lnTo>
                  <a:pt x="269" y="183"/>
                </a:lnTo>
                <a:lnTo>
                  <a:pt x="258" y="196"/>
                </a:lnTo>
                <a:lnTo>
                  <a:pt x="252" y="203"/>
                </a:lnTo>
                <a:lnTo>
                  <a:pt x="235" y="216"/>
                </a:lnTo>
                <a:lnTo>
                  <a:pt x="224" y="223"/>
                </a:lnTo>
                <a:lnTo>
                  <a:pt x="213" y="229"/>
                </a:lnTo>
                <a:lnTo>
                  <a:pt x="196" y="242"/>
                </a:lnTo>
                <a:lnTo>
                  <a:pt x="185" y="249"/>
                </a:lnTo>
                <a:lnTo>
                  <a:pt x="174" y="255"/>
                </a:lnTo>
                <a:lnTo>
                  <a:pt x="157" y="268"/>
                </a:lnTo>
                <a:lnTo>
                  <a:pt x="146" y="275"/>
                </a:lnTo>
                <a:lnTo>
                  <a:pt x="135" y="282"/>
                </a:lnTo>
                <a:lnTo>
                  <a:pt x="112" y="295"/>
                </a:lnTo>
                <a:lnTo>
                  <a:pt x="101" y="301"/>
                </a:lnTo>
                <a:lnTo>
                  <a:pt x="90" y="301"/>
                </a:lnTo>
                <a:lnTo>
                  <a:pt x="62" y="314"/>
                </a:lnTo>
                <a:lnTo>
                  <a:pt x="51" y="321"/>
                </a:lnTo>
                <a:lnTo>
                  <a:pt x="39" y="327"/>
                </a:lnTo>
                <a:lnTo>
                  <a:pt x="17" y="334"/>
                </a:lnTo>
                <a:lnTo>
                  <a:pt x="0" y="341"/>
                </a:lnTo>
                <a:lnTo>
                  <a:pt x="0" y="590"/>
                </a:lnTo>
                <a:lnTo>
                  <a:pt x="17" y="583"/>
                </a:lnTo>
                <a:lnTo>
                  <a:pt x="39" y="577"/>
                </a:lnTo>
                <a:lnTo>
                  <a:pt x="51" y="570"/>
                </a:lnTo>
                <a:lnTo>
                  <a:pt x="62" y="563"/>
                </a:lnTo>
                <a:lnTo>
                  <a:pt x="90" y="550"/>
                </a:lnTo>
                <a:lnTo>
                  <a:pt x="101" y="550"/>
                </a:lnTo>
                <a:lnTo>
                  <a:pt x="112" y="544"/>
                </a:lnTo>
                <a:lnTo>
                  <a:pt x="135" y="531"/>
                </a:lnTo>
                <a:lnTo>
                  <a:pt x="146" y="524"/>
                </a:lnTo>
                <a:lnTo>
                  <a:pt x="157" y="518"/>
                </a:lnTo>
                <a:lnTo>
                  <a:pt x="174" y="504"/>
                </a:lnTo>
                <a:lnTo>
                  <a:pt x="185" y="498"/>
                </a:lnTo>
                <a:lnTo>
                  <a:pt x="196" y="491"/>
                </a:lnTo>
                <a:lnTo>
                  <a:pt x="213" y="478"/>
                </a:lnTo>
                <a:lnTo>
                  <a:pt x="224" y="472"/>
                </a:lnTo>
                <a:lnTo>
                  <a:pt x="235" y="465"/>
                </a:lnTo>
                <a:lnTo>
                  <a:pt x="252" y="452"/>
                </a:lnTo>
                <a:lnTo>
                  <a:pt x="258" y="445"/>
                </a:lnTo>
                <a:lnTo>
                  <a:pt x="269" y="432"/>
                </a:lnTo>
                <a:lnTo>
                  <a:pt x="286" y="419"/>
                </a:lnTo>
                <a:lnTo>
                  <a:pt x="291" y="413"/>
                </a:lnTo>
                <a:lnTo>
                  <a:pt x="297" y="406"/>
                </a:lnTo>
                <a:lnTo>
                  <a:pt x="314" y="386"/>
                </a:lnTo>
                <a:lnTo>
                  <a:pt x="319" y="380"/>
                </a:lnTo>
                <a:lnTo>
                  <a:pt x="325" y="373"/>
                </a:lnTo>
                <a:lnTo>
                  <a:pt x="342" y="360"/>
                </a:lnTo>
                <a:lnTo>
                  <a:pt x="347" y="347"/>
                </a:lnTo>
                <a:lnTo>
                  <a:pt x="353" y="341"/>
                </a:lnTo>
                <a:lnTo>
                  <a:pt x="358" y="321"/>
                </a:lnTo>
                <a:lnTo>
                  <a:pt x="364" y="314"/>
                </a:lnTo>
                <a:lnTo>
                  <a:pt x="370" y="308"/>
                </a:lnTo>
                <a:lnTo>
                  <a:pt x="381" y="288"/>
                </a:lnTo>
                <a:lnTo>
                  <a:pt x="381" y="282"/>
                </a:lnTo>
                <a:lnTo>
                  <a:pt x="386" y="275"/>
                </a:lnTo>
                <a:lnTo>
                  <a:pt x="392" y="255"/>
                </a:lnTo>
                <a:lnTo>
                  <a:pt x="392" y="249"/>
                </a:lnTo>
                <a:lnTo>
                  <a:pt x="392" y="0"/>
                </a:lnTo>
                <a:close/>
              </a:path>
            </a:pathLst>
          </a:custGeom>
          <a:solidFill>
            <a:srgbClr val="958B81"/>
          </a:solidFill>
          <a:ln w="9525" cap="flat" cmpd="sng">
            <a:solidFill>
              <a:srgbClr val="000000"/>
            </a:solidFill>
            <a:prstDash val="solid"/>
            <a:round/>
            <a:headEnd type="none" w="med" len="med"/>
            <a:tailEnd type="none" w="med" len="med"/>
          </a:ln>
          <a:effectLst/>
        </p:spPr>
        <p:txBody>
          <a:bodyPr/>
          <a:lstStyle/>
          <a:p>
            <a:endParaRPr lang="es-ES"/>
          </a:p>
        </p:txBody>
      </p:sp>
      <p:sp>
        <p:nvSpPr>
          <p:cNvPr id="669713" name="Freeform 17"/>
          <p:cNvSpPr>
            <a:spLocks/>
          </p:cNvSpPr>
          <p:nvPr/>
        </p:nvSpPr>
        <p:spPr bwMode="auto">
          <a:xfrm>
            <a:off x="3011488" y="3201988"/>
            <a:ext cx="869950" cy="1295400"/>
          </a:xfrm>
          <a:custGeom>
            <a:avLst/>
            <a:gdLst/>
            <a:ahLst/>
            <a:cxnLst>
              <a:cxn ang="0">
                <a:pos x="0" y="0"/>
              </a:cxn>
              <a:cxn ang="0">
                <a:pos x="453" y="426"/>
              </a:cxn>
              <a:cxn ang="0">
                <a:pos x="453" y="675"/>
              </a:cxn>
              <a:cxn ang="0">
                <a:pos x="0" y="249"/>
              </a:cxn>
              <a:cxn ang="0">
                <a:pos x="0" y="0"/>
              </a:cxn>
            </a:cxnLst>
            <a:rect l="0" t="0" r="r" b="b"/>
            <a:pathLst>
              <a:path w="453" h="675">
                <a:moveTo>
                  <a:pt x="0" y="0"/>
                </a:moveTo>
                <a:lnTo>
                  <a:pt x="453" y="426"/>
                </a:lnTo>
                <a:lnTo>
                  <a:pt x="453" y="675"/>
                </a:lnTo>
                <a:lnTo>
                  <a:pt x="0" y="249"/>
                </a:lnTo>
                <a:lnTo>
                  <a:pt x="0" y="0"/>
                </a:lnTo>
                <a:close/>
              </a:path>
            </a:pathLst>
          </a:custGeom>
          <a:solidFill>
            <a:srgbClr val="808000"/>
          </a:solidFill>
          <a:ln w="9525">
            <a:solidFill>
              <a:srgbClr val="000000"/>
            </a:solidFill>
            <a:prstDash val="solid"/>
            <a:round/>
            <a:headEnd/>
            <a:tailEnd/>
          </a:ln>
        </p:spPr>
        <p:txBody>
          <a:bodyPr/>
          <a:lstStyle/>
          <a:p>
            <a:endParaRPr lang="es-ES"/>
          </a:p>
        </p:txBody>
      </p:sp>
      <p:sp>
        <p:nvSpPr>
          <p:cNvPr id="669714" name="Freeform 18"/>
          <p:cNvSpPr>
            <a:spLocks/>
          </p:cNvSpPr>
          <p:nvPr/>
        </p:nvSpPr>
        <p:spPr bwMode="auto">
          <a:xfrm>
            <a:off x="3011488" y="3201988"/>
            <a:ext cx="1622425" cy="831850"/>
          </a:xfrm>
          <a:custGeom>
            <a:avLst/>
            <a:gdLst/>
            <a:ahLst/>
            <a:cxnLst>
              <a:cxn ang="0">
                <a:pos x="845" y="92"/>
              </a:cxn>
              <a:cxn ang="0">
                <a:pos x="845" y="98"/>
              </a:cxn>
              <a:cxn ang="0">
                <a:pos x="839" y="118"/>
              </a:cxn>
              <a:cxn ang="0">
                <a:pos x="834" y="124"/>
              </a:cxn>
              <a:cxn ang="0">
                <a:pos x="834" y="131"/>
              </a:cxn>
              <a:cxn ang="0">
                <a:pos x="823" y="151"/>
              </a:cxn>
              <a:cxn ang="0">
                <a:pos x="817" y="157"/>
              </a:cxn>
              <a:cxn ang="0">
                <a:pos x="811" y="164"/>
              </a:cxn>
              <a:cxn ang="0">
                <a:pos x="806" y="183"/>
              </a:cxn>
              <a:cxn ang="0">
                <a:pos x="800" y="190"/>
              </a:cxn>
              <a:cxn ang="0">
                <a:pos x="795" y="203"/>
              </a:cxn>
              <a:cxn ang="0">
                <a:pos x="778" y="216"/>
              </a:cxn>
              <a:cxn ang="0">
                <a:pos x="772" y="223"/>
              </a:cxn>
              <a:cxn ang="0">
                <a:pos x="767" y="229"/>
              </a:cxn>
              <a:cxn ang="0">
                <a:pos x="750" y="249"/>
              </a:cxn>
              <a:cxn ang="0">
                <a:pos x="744" y="256"/>
              </a:cxn>
              <a:cxn ang="0">
                <a:pos x="739" y="262"/>
              </a:cxn>
              <a:cxn ang="0">
                <a:pos x="722" y="275"/>
              </a:cxn>
              <a:cxn ang="0">
                <a:pos x="711" y="288"/>
              </a:cxn>
              <a:cxn ang="0">
                <a:pos x="705" y="295"/>
              </a:cxn>
              <a:cxn ang="0">
                <a:pos x="688" y="308"/>
              </a:cxn>
              <a:cxn ang="0">
                <a:pos x="677" y="315"/>
              </a:cxn>
              <a:cxn ang="0">
                <a:pos x="666" y="321"/>
              </a:cxn>
              <a:cxn ang="0">
                <a:pos x="649" y="334"/>
              </a:cxn>
              <a:cxn ang="0">
                <a:pos x="638" y="341"/>
              </a:cxn>
              <a:cxn ang="0">
                <a:pos x="627" y="347"/>
              </a:cxn>
              <a:cxn ang="0">
                <a:pos x="610" y="360"/>
              </a:cxn>
              <a:cxn ang="0">
                <a:pos x="599" y="367"/>
              </a:cxn>
              <a:cxn ang="0">
                <a:pos x="588" y="374"/>
              </a:cxn>
              <a:cxn ang="0">
                <a:pos x="565" y="387"/>
              </a:cxn>
              <a:cxn ang="0">
                <a:pos x="554" y="393"/>
              </a:cxn>
              <a:cxn ang="0">
                <a:pos x="543" y="393"/>
              </a:cxn>
              <a:cxn ang="0">
                <a:pos x="515" y="406"/>
              </a:cxn>
              <a:cxn ang="0">
                <a:pos x="504" y="413"/>
              </a:cxn>
              <a:cxn ang="0">
                <a:pos x="492" y="419"/>
              </a:cxn>
              <a:cxn ang="0">
                <a:pos x="470" y="426"/>
              </a:cxn>
              <a:cxn ang="0">
                <a:pos x="453" y="433"/>
              </a:cxn>
              <a:cxn ang="0">
                <a:pos x="0" y="0"/>
              </a:cxn>
              <a:cxn ang="0">
                <a:pos x="845" y="92"/>
              </a:cxn>
            </a:cxnLst>
            <a:rect l="0" t="0" r="r" b="b"/>
            <a:pathLst>
              <a:path w="845" h="433">
                <a:moveTo>
                  <a:pt x="845" y="92"/>
                </a:moveTo>
                <a:lnTo>
                  <a:pt x="845" y="98"/>
                </a:lnTo>
                <a:lnTo>
                  <a:pt x="839" y="118"/>
                </a:lnTo>
                <a:lnTo>
                  <a:pt x="834" y="124"/>
                </a:lnTo>
                <a:lnTo>
                  <a:pt x="834" y="131"/>
                </a:lnTo>
                <a:lnTo>
                  <a:pt x="823" y="151"/>
                </a:lnTo>
                <a:lnTo>
                  <a:pt x="817" y="157"/>
                </a:lnTo>
                <a:lnTo>
                  <a:pt x="811" y="164"/>
                </a:lnTo>
                <a:lnTo>
                  <a:pt x="806" y="183"/>
                </a:lnTo>
                <a:lnTo>
                  <a:pt x="800" y="190"/>
                </a:lnTo>
                <a:lnTo>
                  <a:pt x="795" y="203"/>
                </a:lnTo>
                <a:lnTo>
                  <a:pt x="778" y="216"/>
                </a:lnTo>
                <a:lnTo>
                  <a:pt x="772" y="223"/>
                </a:lnTo>
                <a:lnTo>
                  <a:pt x="767" y="229"/>
                </a:lnTo>
                <a:lnTo>
                  <a:pt x="750" y="249"/>
                </a:lnTo>
                <a:lnTo>
                  <a:pt x="744" y="256"/>
                </a:lnTo>
                <a:lnTo>
                  <a:pt x="739" y="262"/>
                </a:lnTo>
                <a:lnTo>
                  <a:pt x="722" y="275"/>
                </a:lnTo>
                <a:lnTo>
                  <a:pt x="711" y="288"/>
                </a:lnTo>
                <a:lnTo>
                  <a:pt x="705" y="295"/>
                </a:lnTo>
                <a:lnTo>
                  <a:pt x="688" y="308"/>
                </a:lnTo>
                <a:lnTo>
                  <a:pt x="677" y="315"/>
                </a:lnTo>
                <a:lnTo>
                  <a:pt x="666" y="321"/>
                </a:lnTo>
                <a:lnTo>
                  <a:pt x="649" y="334"/>
                </a:lnTo>
                <a:lnTo>
                  <a:pt x="638" y="341"/>
                </a:lnTo>
                <a:lnTo>
                  <a:pt x="627" y="347"/>
                </a:lnTo>
                <a:lnTo>
                  <a:pt x="610" y="360"/>
                </a:lnTo>
                <a:lnTo>
                  <a:pt x="599" y="367"/>
                </a:lnTo>
                <a:lnTo>
                  <a:pt x="588" y="374"/>
                </a:lnTo>
                <a:lnTo>
                  <a:pt x="565" y="387"/>
                </a:lnTo>
                <a:lnTo>
                  <a:pt x="554" y="393"/>
                </a:lnTo>
                <a:lnTo>
                  <a:pt x="543" y="393"/>
                </a:lnTo>
                <a:lnTo>
                  <a:pt x="515" y="406"/>
                </a:lnTo>
                <a:lnTo>
                  <a:pt x="504" y="413"/>
                </a:lnTo>
                <a:lnTo>
                  <a:pt x="492" y="419"/>
                </a:lnTo>
                <a:lnTo>
                  <a:pt x="470" y="426"/>
                </a:lnTo>
                <a:lnTo>
                  <a:pt x="453" y="433"/>
                </a:lnTo>
                <a:lnTo>
                  <a:pt x="0" y="0"/>
                </a:lnTo>
                <a:lnTo>
                  <a:pt x="845" y="92"/>
                </a:lnTo>
                <a:close/>
              </a:path>
            </a:pathLst>
          </a:custGeom>
          <a:solidFill>
            <a:schemeClr val="bg2"/>
          </a:solidFill>
          <a:ln w="9525" cap="flat" cmpd="sng">
            <a:solidFill>
              <a:srgbClr val="000000"/>
            </a:solidFill>
            <a:prstDash val="solid"/>
            <a:round/>
            <a:headEnd type="none" w="med" len="med"/>
            <a:tailEnd type="none" w="med" len="med"/>
          </a:ln>
          <a:effectLst/>
        </p:spPr>
        <p:txBody>
          <a:bodyPr/>
          <a:lstStyle/>
          <a:p>
            <a:endParaRPr lang="es-ES"/>
          </a:p>
        </p:txBody>
      </p:sp>
      <p:sp>
        <p:nvSpPr>
          <p:cNvPr id="669715" name="Freeform 19"/>
          <p:cNvSpPr>
            <a:spLocks/>
          </p:cNvSpPr>
          <p:nvPr/>
        </p:nvSpPr>
        <p:spPr bwMode="auto">
          <a:xfrm>
            <a:off x="1701800" y="3806825"/>
            <a:ext cx="2179638" cy="854075"/>
          </a:xfrm>
          <a:custGeom>
            <a:avLst/>
            <a:gdLst/>
            <a:ahLst/>
            <a:cxnLst>
              <a:cxn ang="0">
                <a:pos x="1096" y="131"/>
              </a:cxn>
              <a:cxn ang="0">
                <a:pos x="1046" y="144"/>
              </a:cxn>
              <a:cxn ang="0">
                <a:pos x="990" y="163"/>
              </a:cxn>
              <a:cxn ang="0">
                <a:pos x="934" y="170"/>
              </a:cxn>
              <a:cxn ang="0">
                <a:pos x="872" y="183"/>
              </a:cxn>
              <a:cxn ang="0">
                <a:pos x="816" y="190"/>
              </a:cxn>
              <a:cxn ang="0">
                <a:pos x="755" y="190"/>
              </a:cxn>
              <a:cxn ang="0">
                <a:pos x="693" y="196"/>
              </a:cxn>
              <a:cxn ang="0">
                <a:pos x="637" y="196"/>
              </a:cxn>
              <a:cxn ang="0">
                <a:pos x="576" y="190"/>
              </a:cxn>
              <a:cxn ang="0">
                <a:pos x="514" y="183"/>
              </a:cxn>
              <a:cxn ang="0">
                <a:pos x="458" y="177"/>
              </a:cxn>
              <a:cxn ang="0">
                <a:pos x="402" y="170"/>
              </a:cxn>
              <a:cxn ang="0">
                <a:pos x="347" y="157"/>
              </a:cxn>
              <a:cxn ang="0">
                <a:pos x="291" y="137"/>
              </a:cxn>
              <a:cxn ang="0">
                <a:pos x="235" y="124"/>
              </a:cxn>
              <a:cxn ang="0">
                <a:pos x="184" y="104"/>
              </a:cxn>
              <a:cxn ang="0">
                <a:pos x="140" y="78"/>
              </a:cxn>
              <a:cxn ang="0">
                <a:pos x="95" y="59"/>
              </a:cxn>
              <a:cxn ang="0">
                <a:pos x="50" y="32"/>
              </a:cxn>
              <a:cxn ang="0">
                <a:pos x="11" y="6"/>
              </a:cxn>
              <a:cxn ang="0">
                <a:pos x="11" y="255"/>
              </a:cxn>
              <a:cxn ang="0">
                <a:pos x="50" y="281"/>
              </a:cxn>
              <a:cxn ang="0">
                <a:pos x="95" y="308"/>
              </a:cxn>
              <a:cxn ang="0">
                <a:pos x="140" y="327"/>
              </a:cxn>
              <a:cxn ang="0">
                <a:pos x="184" y="354"/>
              </a:cxn>
              <a:cxn ang="0">
                <a:pos x="235" y="373"/>
              </a:cxn>
              <a:cxn ang="0">
                <a:pos x="291" y="386"/>
              </a:cxn>
              <a:cxn ang="0">
                <a:pos x="347" y="406"/>
              </a:cxn>
              <a:cxn ang="0">
                <a:pos x="402" y="419"/>
              </a:cxn>
              <a:cxn ang="0">
                <a:pos x="458" y="426"/>
              </a:cxn>
              <a:cxn ang="0">
                <a:pos x="514" y="432"/>
              </a:cxn>
              <a:cxn ang="0">
                <a:pos x="576" y="439"/>
              </a:cxn>
              <a:cxn ang="0">
                <a:pos x="637" y="445"/>
              </a:cxn>
              <a:cxn ang="0">
                <a:pos x="693" y="445"/>
              </a:cxn>
              <a:cxn ang="0">
                <a:pos x="755" y="439"/>
              </a:cxn>
              <a:cxn ang="0">
                <a:pos x="816" y="439"/>
              </a:cxn>
              <a:cxn ang="0">
                <a:pos x="872" y="432"/>
              </a:cxn>
              <a:cxn ang="0">
                <a:pos x="934" y="419"/>
              </a:cxn>
              <a:cxn ang="0">
                <a:pos x="990" y="413"/>
              </a:cxn>
              <a:cxn ang="0">
                <a:pos x="1046" y="393"/>
              </a:cxn>
              <a:cxn ang="0">
                <a:pos x="1096" y="380"/>
              </a:cxn>
              <a:cxn ang="0">
                <a:pos x="1135" y="118"/>
              </a:cxn>
            </a:cxnLst>
            <a:rect l="0" t="0" r="r" b="b"/>
            <a:pathLst>
              <a:path w="1135" h="445">
                <a:moveTo>
                  <a:pt x="1135" y="118"/>
                </a:moveTo>
                <a:lnTo>
                  <a:pt x="1124" y="124"/>
                </a:lnTo>
                <a:lnTo>
                  <a:pt x="1096" y="131"/>
                </a:lnTo>
                <a:lnTo>
                  <a:pt x="1085" y="137"/>
                </a:lnTo>
                <a:lnTo>
                  <a:pt x="1074" y="137"/>
                </a:lnTo>
                <a:lnTo>
                  <a:pt x="1046" y="144"/>
                </a:lnTo>
                <a:lnTo>
                  <a:pt x="1029" y="150"/>
                </a:lnTo>
                <a:lnTo>
                  <a:pt x="1018" y="157"/>
                </a:lnTo>
                <a:lnTo>
                  <a:pt x="990" y="163"/>
                </a:lnTo>
                <a:lnTo>
                  <a:pt x="973" y="163"/>
                </a:lnTo>
                <a:lnTo>
                  <a:pt x="962" y="170"/>
                </a:lnTo>
                <a:lnTo>
                  <a:pt x="934" y="170"/>
                </a:lnTo>
                <a:lnTo>
                  <a:pt x="917" y="177"/>
                </a:lnTo>
                <a:lnTo>
                  <a:pt x="906" y="177"/>
                </a:lnTo>
                <a:lnTo>
                  <a:pt x="872" y="183"/>
                </a:lnTo>
                <a:lnTo>
                  <a:pt x="861" y="183"/>
                </a:lnTo>
                <a:lnTo>
                  <a:pt x="844" y="183"/>
                </a:lnTo>
                <a:lnTo>
                  <a:pt x="816" y="190"/>
                </a:lnTo>
                <a:lnTo>
                  <a:pt x="800" y="190"/>
                </a:lnTo>
                <a:lnTo>
                  <a:pt x="788" y="190"/>
                </a:lnTo>
                <a:lnTo>
                  <a:pt x="755" y="190"/>
                </a:lnTo>
                <a:lnTo>
                  <a:pt x="738" y="196"/>
                </a:lnTo>
                <a:lnTo>
                  <a:pt x="727" y="196"/>
                </a:lnTo>
                <a:lnTo>
                  <a:pt x="693" y="196"/>
                </a:lnTo>
                <a:lnTo>
                  <a:pt x="682" y="196"/>
                </a:lnTo>
                <a:lnTo>
                  <a:pt x="665" y="196"/>
                </a:lnTo>
                <a:lnTo>
                  <a:pt x="637" y="196"/>
                </a:lnTo>
                <a:lnTo>
                  <a:pt x="621" y="196"/>
                </a:lnTo>
                <a:lnTo>
                  <a:pt x="604" y="190"/>
                </a:lnTo>
                <a:lnTo>
                  <a:pt x="576" y="190"/>
                </a:lnTo>
                <a:lnTo>
                  <a:pt x="559" y="190"/>
                </a:lnTo>
                <a:lnTo>
                  <a:pt x="548" y="190"/>
                </a:lnTo>
                <a:lnTo>
                  <a:pt x="514" y="183"/>
                </a:lnTo>
                <a:lnTo>
                  <a:pt x="503" y="183"/>
                </a:lnTo>
                <a:lnTo>
                  <a:pt x="486" y="183"/>
                </a:lnTo>
                <a:lnTo>
                  <a:pt x="458" y="177"/>
                </a:lnTo>
                <a:lnTo>
                  <a:pt x="442" y="177"/>
                </a:lnTo>
                <a:lnTo>
                  <a:pt x="430" y="170"/>
                </a:lnTo>
                <a:lnTo>
                  <a:pt x="402" y="170"/>
                </a:lnTo>
                <a:lnTo>
                  <a:pt x="386" y="163"/>
                </a:lnTo>
                <a:lnTo>
                  <a:pt x="375" y="163"/>
                </a:lnTo>
                <a:lnTo>
                  <a:pt x="347" y="157"/>
                </a:lnTo>
                <a:lnTo>
                  <a:pt x="330" y="150"/>
                </a:lnTo>
                <a:lnTo>
                  <a:pt x="319" y="144"/>
                </a:lnTo>
                <a:lnTo>
                  <a:pt x="291" y="137"/>
                </a:lnTo>
                <a:lnTo>
                  <a:pt x="274" y="137"/>
                </a:lnTo>
                <a:lnTo>
                  <a:pt x="263" y="131"/>
                </a:lnTo>
                <a:lnTo>
                  <a:pt x="235" y="124"/>
                </a:lnTo>
                <a:lnTo>
                  <a:pt x="223" y="118"/>
                </a:lnTo>
                <a:lnTo>
                  <a:pt x="212" y="111"/>
                </a:lnTo>
                <a:lnTo>
                  <a:pt x="184" y="104"/>
                </a:lnTo>
                <a:lnTo>
                  <a:pt x="173" y="98"/>
                </a:lnTo>
                <a:lnTo>
                  <a:pt x="162" y="91"/>
                </a:lnTo>
                <a:lnTo>
                  <a:pt x="140" y="78"/>
                </a:lnTo>
                <a:lnTo>
                  <a:pt x="128" y="78"/>
                </a:lnTo>
                <a:lnTo>
                  <a:pt x="117" y="72"/>
                </a:lnTo>
                <a:lnTo>
                  <a:pt x="95" y="59"/>
                </a:lnTo>
                <a:lnTo>
                  <a:pt x="84" y="52"/>
                </a:lnTo>
                <a:lnTo>
                  <a:pt x="72" y="45"/>
                </a:lnTo>
                <a:lnTo>
                  <a:pt x="50" y="32"/>
                </a:lnTo>
                <a:lnTo>
                  <a:pt x="39" y="26"/>
                </a:lnTo>
                <a:lnTo>
                  <a:pt x="33" y="19"/>
                </a:lnTo>
                <a:lnTo>
                  <a:pt x="11" y="6"/>
                </a:lnTo>
                <a:lnTo>
                  <a:pt x="0" y="0"/>
                </a:lnTo>
                <a:lnTo>
                  <a:pt x="0" y="249"/>
                </a:lnTo>
                <a:lnTo>
                  <a:pt x="11" y="255"/>
                </a:lnTo>
                <a:lnTo>
                  <a:pt x="33" y="268"/>
                </a:lnTo>
                <a:lnTo>
                  <a:pt x="39" y="275"/>
                </a:lnTo>
                <a:lnTo>
                  <a:pt x="50" y="281"/>
                </a:lnTo>
                <a:lnTo>
                  <a:pt x="72" y="295"/>
                </a:lnTo>
                <a:lnTo>
                  <a:pt x="84" y="301"/>
                </a:lnTo>
                <a:lnTo>
                  <a:pt x="95" y="308"/>
                </a:lnTo>
                <a:lnTo>
                  <a:pt x="117" y="321"/>
                </a:lnTo>
                <a:lnTo>
                  <a:pt x="128" y="327"/>
                </a:lnTo>
                <a:lnTo>
                  <a:pt x="140" y="327"/>
                </a:lnTo>
                <a:lnTo>
                  <a:pt x="162" y="340"/>
                </a:lnTo>
                <a:lnTo>
                  <a:pt x="173" y="347"/>
                </a:lnTo>
                <a:lnTo>
                  <a:pt x="184" y="354"/>
                </a:lnTo>
                <a:lnTo>
                  <a:pt x="212" y="360"/>
                </a:lnTo>
                <a:lnTo>
                  <a:pt x="223" y="367"/>
                </a:lnTo>
                <a:lnTo>
                  <a:pt x="235" y="373"/>
                </a:lnTo>
                <a:lnTo>
                  <a:pt x="263" y="380"/>
                </a:lnTo>
                <a:lnTo>
                  <a:pt x="274" y="386"/>
                </a:lnTo>
                <a:lnTo>
                  <a:pt x="291" y="386"/>
                </a:lnTo>
                <a:lnTo>
                  <a:pt x="319" y="393"/>
                </a:lnTo>
                <a:lnTo>
                  <a:pt x="330" y="399"/>
                </a:lnTo>
                <a:lnTo>
                  <a:pt x="347" y="406"/>
                </a:lnTo>
                <a:lnTo>
                  <a:pt x="375" y="413"/>
                </a:lnTo>
                <a:lnTo>
                  <a:pt x="386" y="413"/>
                </a:lnTo>
                <a:lnTo>
                  <a:pt x="402" y="419"/>
                </a:lnTo>
                <a:lnTo>
                  <a:pt x="430" y="419"/>
                </a:lnTo>
                <a:lnTo>
                  <a:pt x="442" y="426"/>
                </a:lnTo>
                <a:lnTo>
                  <a:pt x="458" y="426"/>
                </a:lnTo>
                <a:lnTo>
                  <a:pt x="486" y="432"/>
                </a:lnTo>
                <a:lnTo>
                  <a:pt x="503" y="432"/>
                </a:lnTo>
                <a:lnTo>
                  <a:pt x="514" y="432"/>
                </a:lnTo>
                <a:lnTo>
                  <a:pt x="548" y="439"/>
                </a:lnTo>
                <a:lnTo>
                  <a:pt x="559" y="439"/>
                </a:lnTo>
                <a:lnTo>
                  <a:pt x="576" y="439"/>
                </a:lnTo>
                <a:lnTo>
                  <a:pt x="604" y="439"/>
                </a:lnTo>
                <a:lnTo>
                  <a:pt x="621" y="445"/>
                </a:lnTo>
                <a:lnTo>
                  <a:pt x="637" y="445"/>
                </a:lnTo>
                <a:lnTo>
                  <a:pt x="665" y="445"/>
                </a:lnTo>
                <a:lnTo>
                  <a:pt x="682" y="445"/>
                </a:lnTo>
                <a:lnTo>
                  <a:pt x="693" y="445"/>
                </a:lnTo>
                <a:lnTo>
                  <a:pt x="727" y="445"/>
                </a:lnTo>
                <a:lnTo>
                  <a:pt x="738" y="445"/>
                </a:lnTo>
                <a:lnTo>
                  <a:pt x="755" y="439"/>
                </a:lnTo>
                <a:lnTo>
                  <a:pt x="788" y="439"/>
                </a:lnTo>
                <a:lnTo>
                  <a:pt x="800" y="439"/>
                </a:lnTo>
                <a:lnTo>
                  <a:pt x="816" y="439"/>
                </a:lnTo>
                <a:lnTo>
                  <a:pt x="844" y="432"/>
                </a:lnTo>
                <a:lnTo>
                  <a:pt x="861" y="432"/>
                </a:lnTo>
                <a:lnTo>
                  <a:pt x="872" y="432"/>
                </a:lnTo>
                <a:lnTo>
                  <a:pt x="906" y="426"/>
                </a:lnTo>
                <a:lnTo>
                  <a:pt x="917" y="426"/>
                </a:lnTo>
                <a:lnTo>
                  <a:pt x="934" y="419"/>
                </a:lnTo>
                <a:lnTo>
                  <a:pt x="962" y="419"/>
                </a:lnTo>
                <a:lnTo>
                  <a:pt x="973" y="413"/>
                </a:lnTo>
                <a:lnTo>
                  <a:pt x="990" y="413"/>
                </a:lnTo>
                <a:lnTo>
                  <a:pt x="1018" y="406"/>
                </a:lnTo>
                <a:lnTo>
                  <a:pt x="1029" y="399"/>
                </a:lnTo>
                <a:lnTo>
                  <a:pt x="1046" y="393"/>
                </a:lnTo>
                <a:lnTo>
                  <a:pt x="1074" y="386"/>
                </a:lnTo>
                <a:lnTo>
                  <a:pt x="1085" y="386"/>
                </a:lnTo>
                <a:lnTo>
                  <a:pt x="1096" y="380"/>
                </a:lnTo>
                <a:lnTo>
                  <a:pt x="1124" y="373"/>
                </a:lnTo>
                <a:lnTo>
                  <a:pt x="1135" y="367"/>
                </a:lnTo>
                <a:lnTo>
                  <a:pt x="1135" y="118"/>
                </a:lnTo>
                <a:close/>
              </a:path>
            </a:pathLst>
          </a:custGeom>
          <a:solidFill>
            <a:srgbClr val="340753"/>
          </a:solidFill>
          <a:ln w="9525" cap="flat" cmpd="sng">
            <a:solidFill>
              <a:srgbClr val="000000"/>
            </a:solidFill>
            <a:prstDash val="solid"/>
            <a:round/>
            <a:headEnd type="none" w="med" len="med"/>
            <a:tailEnd type="none" w="med" len="med"/>
          </a:ln>
          <a:effectLst/>
        </p:spPr>
        <p:txBody>
          <a:bodyPr/>
          <a:lstStyle/>
          <a:p>
            <a:endParaRPr lang="es-ES"/>
          </a:p>
        </p:txBody>
      </p:sp>
      <p:sp>
        <p:nvSpPr>
          <p:cNvPr id="669716" name="Freeform 20"/>
          <p:cNvSpPr>
            <a:spLocks/>
          </p:cNvSpPr>
          <p:nvPr/>
        </p:nvSpPr>
        <p:spPr bwMode="auto">
          <a:xfrm>
            <a:off x="1701800" y="3201988"/>
            <a:ext cx="2179638" cy="981075"/>
          </a:xfrm>
          <a:custGeom>
            <a:avLst/>
            <a:gdLst/>
            <a:ahLst/>
            <a:cxnLst>
              <a:cxn ang="0">
                <a:pos x="1124" y="439"/>
              </a:cxn>
              <a:cxn ang="0">
                <a:pos x="1085" y="452"/>
              </a:cxn>
              <a:cxn ang="0">
                <a:pos x="1046" y="459"/>
              </a:cxn>
              <a:cxn ang="0">
                <a:pos x="1018" y="472"/>
              </a:cxn>
              <a:cxn ang="0">
                <a:pos x="973" y="478"/>
              </a:cxn>
              <a:cxn ang="0">
                <a:pos x="934" y="485"/>
              </a:cxn>
              <a:cxn ang="0">
                <a:pos x="906" y="492"/>
              </a:cxn>
              <a:cxn ang="0">
                <a:pos x="861" y="498"/>
              </a:cxn>
              <a:cxn ang="0">
                <a:pos x="816" y="505"/>
              </a:cxn>
              <a:cxn ang="0">
                <a:pos x="788" y="505"/>
              </a:cxn>
              <a:cxn ang="0">
                <a:pos x="738" y="511"/>
              </a:cxn>
              <a:cxn ang="0">
                <a:pos x="693" y="511"/>
              </a:cxn>
              <a:cxn ang="0">
                <a:pos x="665" y="511"/>
              </a:cxn>
              <a:cxn ang="0">
                <a:pos x="621" y="511"/>
              </a:cxn>
              <a:cxn ang="0">
                <a:pos x="576" y="505"/>
              </a:cxn>
              <a:cxn ang="0">
                <a:pos x="548" y="505"/>
              </a:cxn>
              <a:cxn ang="0">
                <a:pos x="503" y="498"/>
              </a:cxn>
              <a:cxn ang="0">
                <a:pos x="458" y="492"/>
              </a:cxn>
              <a:cxn ang="0">
                <a:pos x="430" y="485"/>
              </a:cxn>
              <a:cxn ang="0">
                <a:pos x="386" y="478"/>
              </a:cxn>
              <a:cxn ang="0">
                <a:pos x="347" y="472"/>
              </a:cxn>
              <a:cxn ang="0">
                <a:pos x="319" y="459"/>
              </a:cxn>
              <a:cxn ang="0">
                <a:pos x="274" y="452"/>
              </a:cxn>
              <a:cxn ang="0">
                <a:pos x="235" y="439"/>
              </a:cxn>
              <a:cxn ang="0">
                <a:pos x="212" y="426"/>
              </a:cxn>
              <a:cxn ang="0">
                <a:pos x="173" y="413"/>
              </a:cxn>
              <a:cxn ang="0">
                <a:pos x="140" y="393"/>
              </a:cxn>
              <a:cxn ang="0">
                <a:pos x="117" y="387"/>
              </a:cxn>
              <a:cxn ang="0">
                <a:pos x="84" y="367"/>
              </a:cxn>
              <a:cxn ang="0">
                <a:pos x="50" y="347"/>
              </a:cxn>
              <a:cxn ang="0">
                <a:pos x="33" y="334"/>
              </a:cxn>
              <a:cxn ang="0">
                <a:pos x="0" y="315"/>
              </a:cxn>
              <a:cxn ang="0">
                <a:pos x="1135" y="433"/>
              </a:cxn>
            </a:cxnLst>
            <a:rect l="0" t="0" r="r" b="b"/>
            <a:pathLst>
              <a:path w="1135" h="511">
                <a:moveTo>
                  <a:pt x="1135" y="433"/>
                </a:moveTo>
                <a:lnTo>
                  <a:pt x="1124" y="439"/>
                </a:lnTo>
                <a:lnTo>
                  <a:pt x="1096" y="446"/>
                </a:lnTo>
                <a:lnTo>
                  <a:pt x="1085" y="452"/>
                </a:lnTo>
                <a:lnTo>
                  <a:pt x="1074" y="452"/>
                </a:lnTo>
                <a:lnTo>
                  <a:pt x="1046" y="459"/>
                </a:lnTo>
                <a:lnTo>
                  <a:pt x="1029" y="465"/>
                </a:lnTo>
                <a:lnTo>
                  <a:pt x="1018" y="472"/>
                </a:lnTo>
                <a:lnTo>
                  <a:pt x="990" y="478"/>
                </a:lnTo>
                <a:lnTo>
                  <a:pt x="973" y="478"/>
                </a:lnTo>
                <a:lnTo>
                  <a:pt x="962" y="485"/>
                </a:lnTo>
                <a:lnTo>
                  <a:pt x="934" y="485"/>
                </a:lnTo>
                <a:lnTo>
                  <a:pt x="917" y="492"/>
                </a:lnTo>
                <a:lnTo>
                  <a:pt x="906" y="492"/>
                </a:lnTo>
                <a:lnTo>
                  <a:pt x="872" y="498"/>
                </a:lnTo>
                <a:lnTo>
                  <a:pt x="861" y="498"/>
                </a:lnTo>
                <a:lnTo>
                  <a:pt x="844" y="498"/>
                </a:lnTo>
                <a:lnTo>
                  <a:pt x="816" y="505"/>
                </a:lnTo>
                <a:lnTo>
                  <a:pt x="800" y="505"/>
                </a:lnTo>
                <a:lnTo>
                  <a:pt x="788" y="505"/>
                </a:lnTo>
                <a:lnTo>
                  <a:pt x="755" y="505"/>
                </a:lnTo>
                <a:lnTo>
                  <a:pt x="738" y="511"/>
                </a:lnTo>
                <a:lnTo>
                  <a:pt x="727" y="511"/>
                </a:lnTo>
                <a:lnTo>
                  <a:pt x="693" y="511"/>
                </a:lnTo>
                <a:lnTo>
                  <a:pt x="682" y="511"/>
                </a:lnTo>
                <a:lnTo>
                  <a:pt x="665" y="511"/>
                </a:lnTo>
                <a:lnTo>
                  <a:pt x="637" y="511"/>
                </a:lnTo>
                <a:lnTo>
                  <a:pt x="621" y="511"/>
                </a:lnTo>
                <a:lnTo>
                  <a:pt x="604" y="505"/>
                </a:lnTo>
                <a:lnTo>
                  <a:pt x="576" y="505"/>
                </a:lnTo>
                <a:lnTo>
                  <a:pt x="559" y="505"/>
                </a:lnTo>
                <a:lnTo>
                  <a:pt x="548" y="505"/>
                </a:lnTo>
                <a:lnTo>
                  <a:pt x="514" y="498"/>
                </a:lnTo>
                <a:lnTo>
                  <a:pt x="503" y="498"/>
                </a:lnTo>
                <a:lnTo>
                  <a:pt x="486" y="498"/>
                </a:lnTo>
                <a:lnTo>
                  <a:pt x="458" y="492"/>
                </a:lnTo>
                <a:lnTo>
                  <a:pt x="442" y="492"/>
                </a:lnTo>
                <a:lnTo>
                  <a:pt x="430" y="485"/>
                </a:lnTo>
                <a:lnTo>
                  <a:pt x="402" y="485"/>
                </a:lnTo>
                <a:lnTo>
                  <a:pt x="386" y="478"/>
                </a:lnTo>
                <a:lnTo>
                  <a:pt x="375" y="478"/>
                </a:lnTo>
                <a:lnTo>
                  <a:pt x="347" y="472"/>
                </a:lnTo>
                <a:lnTo>
                  <a:pt x="330" y="465"/>
                </a:lnTo>
                <a:lnTo>
                  <a:pt x="319" y="459"/>
                </a:lnTo>
                <a:lnTo>
                  <a:pt x="291" y="452"/>
                </a:lnTo>
                <a:lnTo>
                  <a:pt x="274" y="452"/>
                </a:lnTo>
                <a:lnTo>
                  <a:pt x="263" y="446"/>
                </a:lnTo>
                <a:lnTo>
                  <a:pt x="235" y="439"/>
                </a:lnTo>
                <a:lnTo>
                  <a:pt x="223" y="433"/>
                </a:lnTo>
                <a:lnTo>
                  <a:pt x="212" y="426"/>
                </a:lnTo>
                <a:lnTo>
                  <a:pt x="184" y="419"/>
                </a:lnTo>
                <a:lnTo>
                  <a:pt x="173" y="413"/>
                </a:lnTo>
                <a:lnTo>
                  <a:pt x="162" y="406"/>
                </a:lnTo>
                <a:lnTo>
                  <a:pt x="140" y="393"/>
                </a:lnTo>
                <a:lnTo>
                  <a:pt x="128" y="393"/>
                </a:lnTo>
                <a:lnTo>
                  <a:pt x="117" y="387"/>
                </a:lnTo>
                <a:lnTo>
                  <a:pt x="95" y="374"/>
                </a:lnTo>
                <a:lnTo>
                  <a:pt x="84" y="367"/>
                </a:lnTo>
                <a:lnTo>
                  <a:pt x="72" y="360"/>
                </a:lnTo>
                <a:lnTo>
                  <a:pt x="50" y="347"/>
                </a:lnTo>
                <a:lnTo>
                  <a:pt x="39" y="341"/>
                </a:lnTo>
                <a:lnTo>
                  <a:pt x="33" y="334"/>
                </a:lnTo>
                <a:lnTo>
                  <a:pt x="11" y="321"/>
                </a:lnTo>
                <a:lnTo>
                  <a:pt x="0" y="315"/>
                </a:lnTo>
                <a:lnTo>
                  <a:pt x="682" y="0"/>
                </a:lnTo>
                <a:lnTo>
                  <a:pt x="1135" y="433"/>
                </a:lnTo>
                <a:close/>
              </a:path>
            </a:pathLst>
          </a:custGeom>
          <a:solidFill>
            <a:schemeClr val="accent1"/>
          </a:solidFill>
          <a:ln w="9525" cap="flat" cmpd="sng">
            <a:solidFill>
              <a:srgbClr val="000000"/>
            </a:solidFill>
            <a:prstDash val="solid"/>
            <a:round/>
            <a:headEnd type="none" w="med" len="med"/>
            <a:tailEnd type="none" w="med" len="med"/>
          </a:ln>
          <a:effectLst/>
        </p:spPr>
        <p:txBody>
          <a:bodyPr/>
          <a:lstStyle/>
          <a:p>
            <a:endParaRPr lang="es-ES"/>
          </a:p>
        </p:txBody>
      </p:sp>
      <p:sp>
        <p:nvSpPr>
          <p:cNvPr id="669717" name="Rectangle 21"/>
          <p:cNvSpPr>
            <a:spLocks noChangeArrowheads="1"/>
          </p:cNvSpPr>
          <p:nvPr/>
        </p:nvSpPr>
        <p:spPr bwMode="auto">
          <a:xfrm>
            <a:off x="4751388" y="2922588"/>
            <a:ext cx="1104900" cy="274637"/>
          </a:xfrm>
          <a:prstGeom prst="rect">
            <a:avLst/>
          </a:prstGeom>
          <a:noFill/>
          <a:ln w="9525">
            <a:noFill/>
            <a:miter lim="800000"/>
            <a:headEnd/>
            <a:tailEnd/>
          </a:ln>
        </p:spPr>
        <p:txBody>
          <a:bodyPr wrap="none" lIns="0" tIns="0" rIns="0" bIns="0">
            <a:spAutoFit/>
          </a:bodyPr>
          <a:lstStyle/>
          <a:p>
            <a:r>
              <a:rPr lang="en-GB" sz="1800" b="1"/>
              <a:t>Forrest IIa</a:t>
            </a:r>
            <a:endParaRPr lang="en-GB" sz="1800"/>
          </a:p>
        </p:txBody>
      </p:sp>
      <p:sp>
        <p:nvSpPr>
          <p:cNvPr id="669718" name="Rectangle 22"/>
          <p:cNvSpPr>
            <a:spLocks noChangeArrowheads="1"/>
          </p:cNvSpPr>
          <p:nvPr/>
        </p:nvSpPr>
        <p:spPr bwMode="auto">
          <a:xfrm>
            <a:off x="4195763" y="2995613"/>
            <a:ext cx="330200" cy="274637"/>
          </a:xfrm>
          <a:prstGeom prst="rect">
            <a:avLst/>
          </a:prstGeom>
          <a:noFill/>
          <a:ln w="9525">
            <a:noFill/>
            <a:miter lim="800000"/>
            <a:headEnd/>
            <a:tailEnd/>
          </a:ln>
        </p:spPr>
        <p:txBody>
          <a:bodyPr wrap="none" lIns="0" tIns="0" rIns="0" bIns="0">
            <a:spAutoFit/>
          </a:bodyPr>
          <a:lstStyle/>
          <a:p>
            <a:r>
              <a:rPr lang="en-GB" sz="1800" b="1"/>
              <a:t>8%</a:t>
            </a:r>
            <a:endParaRPr lang="en-GB" sz="1800"/>
          </a:p>
        </p:txBody>
      </p:sp>
      <p:sp>
        <p:nvSpPr>
          <p:cNvPr id="669719" name="Rectangle 23"/>
          <p:cNvSpPr>
            <a:spLocks noChangeArrowheads="1"/>
          </p:cNvSpPr>
          <p:nvPr/>
        </p:nvSpPr>
        <p:spPr bwMode="auto">
          <a:xfrm>
            <a:off x="931863" y="2103438"/>
            <a:ext cx="1041400" cy="274637"/>
          </a:xfrm>
          <a:prstGeom prst="rect">
            <a:avLst/>
          </a:prstGeom>
          <a:noFill/>
          <a:ln w="9525">
            <a:noFill/>
            <a:miter lim="800000"/>
            <a:headEnd/>
            <a:tailEnd/>
          </a:ln>
        </p:spPr>
        <p:txBody>
          <a:bodyPr wrap="none" lIns="0" tIns="0" rIns="0" bIns="0">
            <a:spAutoFit/>
          </a:bodyPr>
          <a:lstStyle/>
          <a:p>
            <a:pPr algn="r"/>
            <a:r>
              <a:rPr lang="en-GB" sz="1800" b="1"/>
              <a:t>Forrest III</a:t>
            </a:r>
            <a:endParaRPr lang="en-GB" sz="1800"/>
          </a:p>
        </p:txBody>
      </p:sp>
      <p:sp>
        <p:nvSpPr>
          <p:cNvPr id="669720" name="Rectangle 24"/>
          <p:cNvSpPr>
            <a:spLocks noChangeArrowheads="1"/>
          </p:cNvSpPr>
          <p:nvPr/>
        </p:nvSpPr>
        <p:spPr bwMode="auto">
          <a:xfrm>
            <a:off x="2273300" y="2586038"/>
            <a:ext cx="457200" cy="274637"/>
          </a:xfrm>
          <a:prstGeom prst="rect">
            <a:avLst/>
          </a:prstGeom>
          <a:noFill/>
          <a:ln w="9525">
            <a:noFill/>
            <a:miter lim="800000"/>
            <a:headEnd/>
            <a:tailEnd/>
          </a:ln>
        </p:spPr>
        <p:txBody>
          <a:bodyPr wrap="none" lIns="0" tIns="0" rIns="0" bIns="0">
            <a:spAutoFit/>
          </a:bodyPr>
          <a:lstStyle/>
          <a:p>
            <a:r>
              <a:rPr lang="en-GB" sz="1800" b="1">
                <a:solidFill>
                  <a:schemeClr val="bg1"/>
                </a:solidFill>
              </a:rPr>
              <a:t>49%</a:t>
            </a:r>
            <a:endParaRPr lang="en-GB" sz="1800">
              <a:solidFill>
                <a:schemeClr val="bg1"/>
              </a:solidFill>
            </a:endParaRPr>
          </a:p>
        </p:txBody>
      </p:sp>
      <p:sp>
        <p:nvSpPr>
          <p:cNvPr id="669721" name="Rectangle 25"/>
          <p:cNvSpPr>
            <a:spLocks noChangeArrowheads="1"/>
          </p:cNvSpPr>
          <p:nvPr/>
        </p:nvSpPr>
        <p:spPr bwMode="auto">
          <a:xfrm>
            <a:off x="2154238" y="4724400"/>
            <a:ext cx="1104900" cy="274638"/>
          </a:xfrm>
          <a:prstGeom prst="rect">
            <a:avLst/>
          </a:prstGeom>
          <a:noFill/>
          <a:ln w="9525">
            <a:noFill/>
            <a:miter lim="800000"/>
            <a:headEnd/>
            <a:tailEnd/>
          </a:ln>
        </p:spPr>
        <p:txBody>
          <a:bodyPr wrap="none" lIns="0" tIns="0" rIns="0" bIns="0">
            <a:spAutoFit/>
          </a:bodyPr>
          <a:lstStyle/>
          <a:p>
            <a:pPr algn="ctr"/>
            <a:r>
              <a:rPr lang="en-GB" sz="1800" b="1"/>
              <a:t>Forrest IIc</a:t>
            </a:r>
            <a:endParaRPr lang="en-GB" sz="1800"/>
          </a:p>
        </p:txBody>
      </p:sp>
      <p:sp>
        <p:nvSpPr>
          <p:cNvPr id="669722" name="Rectangle 26"/>
          <p:cNvSpPr>
            <a:spLocks noChangeArrowheads="1"/>
          </p:cNvSpPr>
          <p:nvPr/>
        </p:nvSpPr>
        <p:spPr bwMode="auto">
          <a:xfrm>
            <a:off x="2601913" y="3646488"/>
            <a:ext cx="457200" cy="274637"/>
          </a:xfrm>
          <a:prstGeom prst="rect">
            <a:avLst/>
          </a:prstGeom>
          <a:noFill/>
          <a:ln w="9525">
            <a:noFill/>
            <a:miter lim="800000"/>
            <a:headEnd/>
            <a:tailEnd/>
          </a:ln>
        </p:spPr>
        <p:txBody>
          <a:bodyPr wrap="none" lIns="0" tIns="0" rIns="0" bIns="0">
            <a:spAutoFit/>
          </a:bodyPr>
          <a:lstStyle/>
          <a:p>
            <a:r>
              <a:rPr lang="en-GB" sz="1800" b="1">
                <a:solidFill>
                  <a:schemeClr val="bg1"/>
                </a:solidFill>
              </a:rPr>
              <a:t>23%</a:t>
            </a:r>
            <a:endParaRPr lang="en-GB" sz="1800">
              <a:solidFill>
                <a:schemeClr val="bg1"/>
              </a:solidFill>
            </a:endParaRPr>
          </a:p>
        </p:txBody>
      </p:sp>
      <p:sp>
        <p:nvSpPr>
          <p:cNvPr id="669723" name="Rectangle 27"/>
          <p:cNvSpPr>
            <a:spLocks noChangeArrowheads="1"/>
          </p:cNvSpPr>
          <p:nvPr/>
        </p:nvSpPr>
        <p:spPr bwMode="auto">
          <a:xfrm>
            <a:off x="4473575" y="4146550"/>
            <a:ext cx="1117600" cy="274638"/>
          </a:xfrm>
          <a:prstGeom prst="rect">
            <a:avLst/>
          </a:prstGeom>
          <a:noFill/>
          <a:ln w="9525">
            <a:noFill/>
            <a:miter lim="800000"/>
            <a:headEnd/>
            <a:tailEnd/>
          </a:ln>
        </p:spPr>
        <p:txBody>
          <a:bodyPr wrap="none" lIns="0" tIns="0" rIns="0" bIns="0">
            <a:spAutoFit/>
          </a:bodyPr>
          <a:lstStyle/>
          <a:p>
            <a:r>
              <a:rPr lang="en-GB" sz="1800" b="1"/>
              <a:t>Forrest IIb</a:t>
            </a:r>
            <a:endParaRPr lang="en-GB" sz="1800"/>
          </a:p>
        </p:txBody>
      </p:sp>
      <p:sp>
        <p:nvSpPr>
          <p:cNvPr id="669724" name="Rectangle 28"/>
          <p:cNvSpPr>
            <a:spLocks noChangeArrowheads="1"/>
          </p:cNvSpPr>
          <p:nvPr/>
        </p:nvSpPr>
        <p:spPr bwMode="auto">
          <a:xfrm>
            <a:off x="3767138" y="3448050"/>
            <a:ext cx="457200" cy="274638"/>
          </a:xfrm>
          <a:prstGeom prst="rect">
            <a:avLst/>
          </a:prstGeom>
          <a:noFill/>
          <a:ln w="9525">
            <a:noFill/>
            <a:miter lim="800000"/>
            <a:headEnd/>
            <a:tailEnd/>
          </a:ln>
        </p:spPr>
        <p:txBody>
          <a:bodyPr wrap="none" lIns="0" tIns="0" rIns="0" bIns="0">
            <a:spAutoFit/>
          </a:bodyPr>
          <a:lstStyle/>
          <a:p>
            <a:r>
              <a:rPr lang="en-GB" sz="1800" b="1"/>
              <a:t>13%</a:t>
            </a:r>
            <a:endParaRPr lang="en-GB" sz="1800"/>
          </a:p>
        </p:txBody>
      </p:sp>
      <p:sp>
        <p:nvSpPr>
          <p:cNvPr id="669725" name="Rectangle 29"/>
          <p:cNvSpPr>
            <a:spLocks noChangeArrowheads="1"/>
          </p:cNvSpPr>
          <p:nvPr/>
        </p:nvSpPr>
        <p:spPr bwMode="auto">
          <a:xfrm>
            <a:off x="4557713" y="2403475"/>
            <a:ext cx="914400" cy="274638"/>
          </a:xfrm>
          <a:prstGeom prst="rect">
            <a:avLst/>
          </a:prstGeom>
          <a:noFill/>
          <a:ln w="9525">
            <a:noFill/>
            <a:miter lim="800000"/>
            <a:headEnd/>
            <a:tailEnd/>
          </a:ln>
        </p:spPr>
        <p:txBody>
          <a:bodyPr wrap="none" lIns="0" tIns="0" rIns="0" bIns="0">
            <a:spAutoFit/>
          </a:bodyPr>
          <a:lstStyle/>
          <a:p>
            <a:r>
              <a:rPr lang="en-GB" sz="1800" b="1"/>
              <a:t>Forrest I</a:t>
            </a:r>
            <a:endParaRPr lang="en-GB" sz="1800"/>
          </a:p>
        </p:txBody>
      </p:sp>
      <p:sp>
        <p:nvSpPr>
          <p:cNvPr id="669726" name="Rectangle 30"/>
          <p:cNvSpPr>
            <a:spLocks noChangeArrowheads="1"/>
          </p:cNvSpPr>
          <p:nvPr/>
        </p:nvSpPr>
        <p:spPr bwMode="auto">
          <a:xfrm>
            <a:off x="3987800" y="2616200"/>
            <a:ext cx="330200" cy="274638"/>
          </a:xfrm>
          <a:prstGeom prst="rect">
            <a:avLst/>
          </a:prstGeom>
          <a:noFill/>
          <a:ln w="9525">
            <a:noFill/>
            <a:miter lim="800000"/>
            <a:headEnd/>
            <a:tailEnd/>
          </a:ln>
        </p:spPr>
        <p:txBody>
          <a:bodyPr wrap="none" lIns="0" tIns="0" rIns="0" bIns="0">
            <a:spAutoFit/>
          </a:bodyPr>
          <a:lstStyle/>
          <a:p>
            <a:r>
              <a:rPr lang="en-GB" sz="1800" b="1">
                <a:solidFill>
                  <a:schemeClr val="bg1"/>
                </a:solidFill>
              </a:rPr>
              <a:t>7%</a:t>
            </a:r>
            <a:endParaRPr lang="en-GB" sz="1800">
              <a:solidFill>
                <a:schemeClr val="bg1"/>
              </a:solidFill>
            </a:endParaRPr>
          </a:p>
        </p:txBody>
      </p:sp>
      <p:sp>
        <p:nvSpPr>
          <p:cNvPr id="669737" name="Rectangle 41"/>
          <p:cNvSpPr>
            <a:spLocks noGrp="1" noChangeArrowheads="1"/>
          </p:cNvSpPr>
          <p:nvPr>
            <p:ph type="title"/>
          </p:nvPr>
        </p:nvSpPr>
        <p:spPr/>
        <p:txBody>
          <a:bodyPr/>
          <a:lstStyle/>
          <a:p>
            <a:r>
              <a:rPr lang="en-US" altLang="zh-TW">
                <a:ea typeface="PMingLiU" pitchFamily="18" charset="-120"/>
              </a:rPr>
              <a:t>Prevalence of Forrest grades among</a:t>
            </a:r>
            <a:br>
              <a:rPr lang="en-US" altLang="zh-TW">
                <a:ea typeface="PMingLiU" pitchFamily="18" charset="-120"/>
              </a:rPr>
            </a:br>
            <a:r>
              <a:rPr lang="en-US" altLang="zh-TW">
                <a:ea typeface="PMingLiU" pitchFamily="18" charset="-120"/>
              </a:rPr>
              <a:t>patients with peptic ulcer bleeding</a:t>
            </a:r>
          </a:p>
        </p:txBody>
      </p:sp>
      <p:sp>
        <p:nvSpPr>
          <p:cNvPr id="669700" name="Text Box 4"/>
          <p:cNvSpPr txBox="1">
            <a:spLocks noChangeArrowheads="1"/>
          </p:cNvSpPr>
          <p:nvPr/>
        </p:nvSpPr>
        <p:spPr bwMode="auto">
          <a:xfrm>
            <a:off x="6224588" y="2795588"/>
            <a:ext cx="2613025" cy="2155825"/>
          </a:xfrm>
          <a:prstGeom prst="rect">
            <a:avLst/>
          </a:prstGeom>
          <a:noFill/>
          <a:ln w="9525">
            <a:noFill/>
            <a:miter lim="800000"/>
            <a:headEnd/>
            <a:tailEnd/>
          </a:ln>
          <a:effectLst/>
        </p:spPr>
        <p:txBody>
          <a:bodyPr>
            <a:spAutoFit/>
          </a:bodyPr>
          <a:lstStyle/>
          <a:p>
            <a:pPr eaLnBrk="0" hangingPunct="0">
              <a:lnSpc>
                <a:spcPct val="90000"/>
              </a:lnSpc>
              <a:spcAft>
                <a:spcPct val="30000"/>
              </a:spcAft>
              <a:tabLst>
                <a:tab pos="269875" algn="l"/>
              </a:tabLst>
            </a:pPr>
            <a:r>
              <a:rPr lang="sv-SE" sz="1800" b="1"/>
              <a:t>I  – active bleeding</a:t>
            </a:r>
          </a:p>
          <a:p>
            <a:pPr eaLnBrk="0" hangingPunct="0">
              <a:lnSpc>
                <a:spcPct val="90000"/>
              </a:lnSpc>
              <a:spcAft>
                <a:spcPct val="30000"/>
              </a:spcAft>
              <a:tabLst>
                <a:tab pos="269875" algn="l"/>
              </a:tabLst>
            </a:pPr>
            <a:r>
              <a:rPr lang="sv-SE" sz="1800" b="1"/>
              <a:t>IIa – non-bleeding</a:t>
            </a:r>
            <a:br>
              <a:rPr lang="sv-SE" sz="1800" b="1"/>
            </a:br>
            <a:r>
              <a:rPr lang="sv-SE" sz="1800" b="1"/>
              <a:t>	    visible vessel</a:t>
            </a:r>
          </a:p>
          <a:p>
            <a:pPr eaLnBrk="0" hangingPunct="0">
              <a:lnSpc>
                <a:spcPct val="90000"/>
              </a:lnSpc>
              <a:spcAft>
                <a:spcPct val="30000"/>
              </a:spcAft>
              <a:tabLst>
                <a:tab pos="269875" algn="l"/>
              </a:tabLst>
            </a:pPr>
            <a:r>
              <a:rPr lang="sv-SE" sz="1800" b="1"/>
              <a:t>IIb – adherent clot</a:t>
            </a:r>
          </a:p>
          <a:p>
            <a:pPr eaLnBrk="0" hangingPunct="0">
              <a:lnSpc>
                <a:spcPct val="90000"/>
              </a:lnSpc>
              <a:spcAft>
                <a:spcPct val="30000"/>
              </a:spcAft>
              <a:tabLst>
                <a:tab pos="269875" algn="l"/>
              </a:tabLst>
            </a:pPr>
            <a:r>
              <a:rPr lang="sv-SE" sz="1800" b="1"/>
              <a:t>IIc – flat pigmented 	    spots</a:t>
            </a:r>
          </a:p>
          <a:p>
            <a:pPr eaLnBrk="0" hangingPunct="0">
              <a:lnSpc>
                <a:spcPct val="90000"/>
              </a:lnSpc>
              <a:spcAft>
                <a:spcPct val="30000"/>
              </a:spcAft>
              <a:tabLst>
                <a:tab pos="269875" algn="l"/>
              </a:tabLst>
            </a:pPr>
            <a:r>
              <a:rPr lang="sv-SE" sz="1800" b="1"/>
              <a:t>III  – clean ulcer base</a:t>
            </a:r>
            <a:endParaRPr lang="en-GB" sz="1800" b="1"/>
          </a:p>
        </p:txBody>
      </p:sp>
      <p:sp>
        <p:nvSpPr>
          <p:cNvPr id="669727" name="Text Box 31"/>
          <p:cNvSpPr txBox="1">
            <a:spLocks noChangeArrowheads="1"/>
          </p:cNvSpPr>
          <p:nvPr/>
        </p:nvSpPr>
        <p:spPr bwMode="auto">
          <a:xfrm>
            <a:off x="6224588" y="2209800"/>
            <a:ext cx="2232025" cy="587375"/>
          </a:xfrm>
          <a:prstGeom prst="rect">
            <a:avLst/>
          </a:prstGeom>
          <a:noFill/>
          <a:ln w="9525">
            <a:noFill/>
            <a:miter lim="800000"/>
            <a:headEnd/>
            <a:tailEnd/>
          </a:ln>
          <a:effectLst/>
        </p:spPr>
        <p:txBody>
          <a:bodyPr>
            <a:spAutoFit/>
          </a:bodyPr>
          <a:lstStyle/>
          <a:p>
            <a:pPr>
              <a:lnSpc>
                <a:spcPct val="90000"/>
              </a:lnSpc>
              <a:spcBef>
                <a:spcPct val="50000"/>
              </a:spcBef>
            </a:pPr>
            <a:r>
              <a:rPr lang="en-GB" sz="1800" b="1">
                <a:solidFill>
                  <a:schemeClr val="tx2"/>
                </a:solidFill>
              </a:rPr>
              <a:t>Grade and ulcer appearance</a:t>
            </a:r>
          </a:p>
        </p:txBody>
      </p:sp>
      <p:sp>
        <p:nvSpPr>
          <p:cNvPr id="669731" name="Rectangle 35"/>
          <p:cNvSpPr>
            <a:spLocks noChangeArrowheads="1"/>
          </p:cNvSpPr>
          <p:nvPr/>
        </p:nvSpPr>
        <p:spPr bwMode="auto">
          <a:xfrm>
            <a:off x="6107113" y="2141538"/>
            <a:ext cx="2673350" cy="2865437"/>
          </a:xfrm>
          <a:prstGeom prst="rect">
            <a:avLst/>
          </a:prstGeom>
          <a:noFill/>
          <a:ln w="28575">
            <a:solidFill>
              <a:schemeClr val="tx1"/>
            </a:solidFill>
            <a:miter lim="800000"/>
            <a:headEnd/>
            <a:tailEnd/>
          </a:ln>
          <a:effectLst/>
        </p:spPr>
        <p:txBody>
          <a:bodyPr wrap="none" anchor="ctr"/>
          <a:lstStyle/>
          <a:p>
            <a:endParaRPr lang="es-ES"/>
          </a:p>
        </p:txBody>
      </p:sp>
      <p:sp>
        <p:nvSpPr>
          <p:cNvPr id="669736" name="Text Box 40"/>
          <p:cNvSpPr txBox="1">
            <a:spLocks noChangeArrowheads="1"/>
          </p:cNvSpPr>
          <p:nvPr/>
        </p:nvSpPr>
        <p:spPr bwMode="auto">
          <a:xfrm>
            <a:off x="314325" y="6575425"/>
            <a:ext cx="8674100" cy="284163"/>
          </a:xfrm>
          <a:prstGeom prst="rect">
            <a:avLst/>
          </a:prstGeom>
          <a:noFill/>
          <a:ln w="9525" algn="ctr">
            <a:noFill/>
            <a:miter lim="800000"/>
            <a:headEnd/>
            <a:tailEnd/>
          </a:ln>
          <a:effectLst/>
        </p:spPr>
        <p:txBody>
          <a:bodyPr anchor="b">
            <a:spAutoFit/>
          </a:bodyPr>
          <a:lstStyle/>
          <a:p>
            <a:pPr algn="r">
              <a:lnSpc>
                <a:spcPct val="90000"/>
              </a:lnSpc>
            </a:pPr>
            <a:r>
              <a:rPr lang="en-US" sz="1400"/>
              <a:t>Lau JY, et al. Endoscopy 1998;30:513–18 </a:t>
            </a:r>
          </a:p>
        </p:txBody>
      </p:sp>
    </p:spTree>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95" name="Rectangle 1071"/>
          <p:cNvSpPr>
            <a:spLocks noGrp="1" noChangeArrowheads="1"/>
          </p:cNvSpPr>
          <p:nvPr>
            <p:ph type="title"/>
          </p:nvPr>
        </p:nvSpPr>
        <p:spPr/>
        <p:txBody>
          <a:bodyPr/>
          <a:lstStyle/>
          <a:p>
            <a:r>
              <a:rPr lang="en-US" altLang="zh-TW">
                <a:ea typeface="PMingLiU" pitchFamily="18" charset="-120"/>
              </a:rPr>
              <a:t>Risk of re-bleeding by Forrest grade</a:t>
            </a:r>
          </a:p>
        </p:txBody>
      </p:sp>
      <p:pic>
        <p:nvPicPr>
          <p:cNvPr id="770052" name="Picture 1028" descr="1"/>
          <p:cNvPicPr>
            <a:picLocks noChangeAspect="1" noChangeArrowheads="1"/>
          </p:cNvPicPr>
          <p:nvPr/>
        </p:nvPicPr>
        <p:blipFill>
          <a:blip r:embed="rId3"/>
          <a:srcRect/>
          <a:stretch>
            <a:fillRect/>
          </a:stretch>
        </p:blipFill>
        <p:spPr bwMode="auto">
          <a:xfrm>
            <a:off x="1712913" y="1512888"/>
            <a:ext cx="1116012" cy="1146175"/>
          </a:xfrm>
          <a:prstGeom prst="rect">
            <a:avLst/>
          </a:prstGeom>
          <a:noFill/>
          <a:ln w="9525">
            <a:noFill/>
            <a:miter lim="800000"/>
            <a:headEnd/>
            <a:tailEnd/>
          </a:ln>
          <a:effectLst/>
        </p:spPr>
      </p:pic>
      <p:pic>
        <p:nvPicPr>
          <p:cNvPr id="770053" name="Picture 1029" descr="1"/>
          <p:cNvPicPr>
            <a:picLocks noChangeAspect="1" noChangeArrowheads="1"/>
          </p:cNvPicPr>
          <p:nvPr/>
        </p:nvPicPr>
        <p:blipFill>
          <a:blip r:embed="rId4"/>
          <a:srcRect/>
          <a:stretch>
            <a:fillRect/>
          </a:stretch>
        </p:blipFill>
        <p:spPr bwMode="auto">
          <a:xfrm>
            <a:off x="2940050" y="1512888"/>
            <a:ext cx="1111250" cy="1146175"/>
          </a:xfrm>
          <a:prstGeom prst="rect">
            <a:avLst/>
          </a:prstGeom>
          <a:noFill/>
        </p:spPr>
      </p:pic>
      <p:pic>
        <p:nvPicPr>
          <p:cNvPr id="770054" name="Picture 1030" descr="clean_ulcer"/>
          <p:cNvPicPr>
            <a:picLocks noChangeAspect="1" noChangeArrowheads="1"/>
          </p:cNvPicPr>
          <p:nvPr/>
        </p:nvPicPr>
        <p:blipFill>
          <a:blip r:embed="rId5" cstate="print"/>
          <a:srcRect/>
          <a:stretch>
            <a:fillRect/>
          </a:stretch>
        </p:blipFill>
        <p:spPr bwMode="auto">
          <a:xfrm>
            <a:off x="6773863" y="1512888"/>
            <a:ext cx="1111250" cy="1146175"/>
          </a:xfrm>
          <a:prstGeom prst="rect">
            <a:avLst/>
          </a:prstGeom>
          <a:noFill/>
        </p:spPr>
      </p:pic>
      <p:pic>
        <p:nvPicPr>
          <p:cNvPr id="770055" name="Picture 1031" descr="clot"/>
          <p:cNvPicPr>
            <a:picLocks noChangeAspect="1" noChangeArrowheads="1"/>
          </p:cNvPicPr>
          <p:nvPr/>
        </p:nvPicPr>
        <p:blipFill>
          <a:blip r:embed="rId6" cstate="print"/>
          <a:srcRect/>
          <a:stretch>
            <a:fillRect/>
          </a:stretch>
        </p:blipFill>
        <p:spPr bwMode="auto">
          <a:xfrm>
            <a:off x="4164013" y="1512888"/>
            <a:ext cx="1128712" cy="1146175"/>
          </a:xfrm>
          <a:prstGeom prst="rect">
            <a:avLst/>
          </a:prstGeom>
          <a:noFill/>
        </p:spPr>
      </p:pic>
      <p:pic>
        <p:nvPicPr>
          <p:cNvPr id="770056" name="Picture 1032" descr="dot"/>
          <p:cNvPicPr>
            <a:picLocks noChangeAspect="1" noChangeArrowheads="1"/>
          </p:cNvPicPr>
          <p:nvPr/>
        </p:nvPicPr>
        <p:blipFill>
          <a:blip r:embed="rId7" cstate="print"/>
          <a:srcRect/>
          <a:stretch>
            <a:fillRect/>
          </a:stretch>
        </p:blipFill>
        <p:spPr bwMode="auto">
          <a:xfrm>
            <a:off x="5403850" y="1512888"/>
            <a:ext cx="1257300" cy="1135062"/>
          </a:xfrm>
          <a:prstGeom prst="rect">
            <a:avLst/>
          </a:prstGeom>
          <a:noFill/>
        </p:spPr>
      </p:pic>
      <p:sp>
        <p:nvSpPr>
          <p:cNvPr id="770057" name="Rectangle 1033"/>
          <p:cNvSpPr>
            <a:spLocks noChangeArrowheads="1"/>
          </p:cNvSpPr>
          <p:nvPr/>
        </p:nvSpPr>
        <p:spPr bwMode="auto">
          <a:xfrm>
            <a:off x="1831975" y="2687638"/>
            <a:ext cx="893763" cy="220662"/>
          </a:xfrm>
          <a:prstGeom prst="rect">
            <a:avLst/>
          </a:prstGeom>
          <a:noFill/>
          <a:ln w="9525">
            <a:noFill/>
            <a:miter lim="800000"/>
            <a:headEnd/>
            <a:tailEnd/>
          </a:ln>
        </p:spPr>
        <p:txBody>
          <a:bodyPr wrap="none" lIns="0" tIns="0" rIns="0" bIns="0">
            <a:spAutoFit/>
          </a:bodyPr>
          <a:lstStyle/>
          <a:p>
            <a:pPr algn="ctr" eaLnBrk="0" hangingPunct="0">
              <a:lnSpc>
                <a:spcPct val="90000"/>
              </a:lnSpc>
            </a:pPr>
            <a:r>
              <a:rPr lang="en-GB" sz="1600" b="1"/>
              <a:t>Forrest I*</a:t>
            </a:r>
            <a:endParaRPr lang="en-GB" sz="1200" b="1">
              <a:solidFill>
                <a:schemeClr val="accent1"/>
              </a:solidFill>
            </a:endParaRPr>
          </a:p>
        </p:txBody>
      </p:sp>
      <p:sp>
        <p:nvSpPr>
          <p:cNvPr id="770058" name="Rectangle 1034"/>
          <p:cNvSpPr>
            <a:spLocks noChangeArrowheads="1"/>
          </p:cNvSpPr>
          <p:nvPr/>
        </p:nvSpPr>
        <p:spPr bwMode="auto">
          <a:xfrm>
            <a:off x="3014663" y="2687638"/>
            <a:ext cx="984250" cy="220662"/>
          </a:xfrm>
          <a:prstGeom prst="rect">
            <a:avLst/>
          </a:prstGeom>
          <a:noFill/>
          <a:ln w="9525">
            <a:noFill/>
            <a:miter lim="800000"/>
            <a:headEnd/>
            <a:tailEnd/>
          </a:ln>
        </p:spPr>
        <p:txBody>
          <a:bodyPr wrap="none" lIns="0" tIns="0" rIns="0" bIns="0">
            <a:spAutoFit/>
          </a:bodyPr>
          <a:lstStyle/>
          <a:p>
            <a:pPr algn="ctr" eaLnBrk="0" hangingPunct="0">
              <a:lnSpc>
                <a:spcPct val="90000"/>
              </a:lnSpc>
            </a:pPr>
            <a:r>
              <a:rPr lang="en-GB" sz="1600" b="1"/>
              <a:t>Forrest IIa</a:t>
            </a:r>
          </a:p>
        </p:txBody>
      </p:sp>
      <p:sp>
        <p:nvSpPr>
          <p:cNvPr id="770059" name="Rectangle 1035"/>
          <p:cNvSpPr>
            <a:spLocks noChangeArrowheads="1"/>
          </p:cNvSpPr>
          <p:nvPr/>
        </p:nvSpPr>
        <p:spPr bwMode="auto">
          <a:xfrm>
            <a:off x="4240213" y="2687638"/>
            <a:ext cx="995362" cy="220662"/>
          </a:xfrm>
          <a:prstGeom prst="rect">
            <a:avLst/>
          </a:prstGeom>
          <a:noFill/>
          <a:ln w="9525">
            <a:noFill/>
            <a:miter lim="800000"/>
            <a:headEnd/>
            <a:tailEnd/>
          </a:ln>
        </p:spPr>
        <p:txBody>
          <a:bodyPr wrap="none" lIns="0" tIns="0" rIns="0" bIns="0">
            <a:spAutoFit/>
          </a:bodyPr>
          <a:lstStyle/>
          <a:p>
            <a:pPr algn="ctr" eaLnBrk="0" hangingPunct="0">
              <a:lnSpc>
                <a:spcPct val="90000"/>
              </a:lnSpc>
            </a:pPr>
            <a:r>
              <a:rPr lang="en-GB" sz="1600" b="1"/>
              <a:t>Forrest IIb</a:t>
            </a:r>
          </a:p>
        </p:txBody>
      </p:sp>
      <p:sp>
        <p:nvSpPr>
          <p:cNvPr id="770060" name="Rectangle 1036"/>
          <p:cNvSpPr>
            <a:spLocks noChangeArrowheads="1"/>
          </p:cNvSpPr>
          <p:nvPr/>
        </p:nvSpPr>
        <p:spPr bwMode="auto">
          <a:xfrm>
            <a:off x="5556250" y="2687638"/>
            <a:ext cx="984250" cy="220662"/>
          </a:xfrm>
          <a:prstGeom prst="rect">
            <a:avLst/>
          </a:prstGeom>
          <a:noFill/>
          <a:ln w="9525">
            <a:noFill/>
            <a:miter lim="800000"/>
            <a:headEnd/>
            <a:tailEnd/>
          </a:ln>
        </p:spPr>
        <p:txBody>
          <a:bodyPr wrap="none" lIns="0" tIns="0" rIns="0" bIns="0">
            <a:spAutoFit/>
          </a:bodyPr>
          <a:lstStyle/>
          <a:p>
            <a:pPr algn="ctr" eaLnBrk="0" hangingPunct="0">
              <a:lnSpc>
                <a:spcPct val="90000"/>
              </a:lnSpc>
            </a:pPr>
            <a:r>
              <a:rPr lang="en-GB" sz="1600" b="1"/>
              <a:t>Forrest IIc</a:t>
            </a:r>
          </a:p>
        </p:txBody>
      </p:sp>
      <p:sp>
        <p:nvSpPr>
          <p:cNvPr id="770061" name="Rectangle 1037"/>
          <p:cNvSpPr>
            <a:spLocks noChangeArrowheads="1"/>
          </p:cNvSpPr>
          <p:nvPr/>
        </p:nvSpPr>
        <p:spPr bwMode="auto">
          <a:xfrm>
            <a:off x="6862763" y="2687638"/>
            <a:ext cx="928687" cy="220662"/>
          </a:xfrm>
          <a:prstGeom prst="rect">
            <a:avLst/>
          </a:prstGeom>
          <a:noFill/>
          <a:ln w="9525">
            <a:noFill/>
            <a:miter lim="800000"/>
            <a:headEnd/>
            <a:tailEnd/>
          </a:ln>
        </p:spPr>
        <p:txBody>
          <a:bodyPr wrap="none" lIns="0" tIns="0" rIns="0" bIns="0">
            <a:spAutoFit/>
          </a:bodyPr>
          <a:lstStyle/>
          <a:p>
            <a:pPr algn="ctr" eaLnBrk="0" hangingPunct="0">
              <a:lnSpc>
                <a:spcPct val="90000"/>
              </a:lnSpc>
            </a:pPr>
            <a:r>
              <a:rPr lang="en-GB" sz="1600" b="1"/>
              <a:t>Forrest III</a:t>
            </a:r>
          </a:p>
        </p:txBody>
      </p:sp>
      <p:sp>
        <p:nvSpPr>
          <p:cNvPr id="770062" name="Line 1038"/>
          <p:cNvSpPr>
            <a:spLocks noChangeShapeType="1"/>
          </p:cNvSpPr>
          <p:nvPr/>
        </p:nvSpPr>
        <p:spPr bwMode="auto">
          <a:xfrm>
            <a:off x="1477963" y="1833563"/>
            <a:ext cx="1587" cy="3830637"/>
          </a:xfrm>
          <a:prstGeom prst="line">
            <a:avLst/>
          </a:prstGeom>
          <a:noFill/>
          <a:ln w="28575">
            <a:solidFill>
              <a:srgbClr val="000000"/>
            </a:solidFill>
            <a:round/>
            <a:headEnd/>
            <a:tailEnd/>
          </a:ln>
        </p:spPr>
        <p:txBody>
          <a:bodyPr/>
          <a:lstStyle/>
          <a:p>
            <a:endParaRPr lang="es-ES"/>
          </a:p>
        </p:txBody>
      </p:sp>
      <p:grpSp>
        <p:nvGrpSpPr>
          <p:cNvPr id="770063" name="Group 1039"/>
          <p:cNvGrpSpPr>
            <a:grpSpLocks/>
          </p:cNvGrpSpPr>
          <p:nvPr/>
        </p:nvGrpSpPr>
        <p:grpSpPr bwMode="auto">
          <a:xfrm>
            <a:off x="1376363" y="1833563"/>
            <a:ext cx="111125" cy="3832225"/>
            <a:chOff x="1119" y="1233"/>
            <a:chExt cx="58" cy="2414"/>
          </a:xfrm>
        </p:grpSpPr>
        <p:sp>
          <p:nvSpPr>
            <p:cNvPr id="770064" name="Line 1040"/>
            <p:cNvSpPr>
              <a:spLocks noChangeShapeType="1"/>
            </p:cNvSpPr>
            <p:nvPr/>
          </p:nvSpPr>
          <p:spPr bwMode="auto">
            <a:xfrm>
              <a:off x="1119" y="3646"/>
              <a:ext cx="58" cy="1"/>
            </a:xfrm>
            <a:prstGeom prst="line">
              <a:avLst/>
            </a:prstGeom>
            <a:noFill/>
            <a:ln w="28575">
              <a:solidFill>
                <a:srgbClr val="000000"/>
              </a:solidFill>
              <a:round/>
              <a:headEnd/>
              <a:tailEnd/>
            </a:ln>
          </p:spPr>
          <p:txBody>
            <a:bodyPr/>
            <a:lstStyle/>
            <a:p>
              <a:endParaRPr lang="es-ES"/>
            </a:p>
          </p:txBody>
        </p:sp>
        <p:sp>
          <p:nvSpPr>
            <p:cNvPr id="770065" name="Line 1041"/>
            <p:cNvSpPr>
              <a:spLocks noChangeShapeType="1"/>
            </p:cNvSpPr>
            <p:nvPr/>
          </p:nvSpPr>
          <p:spPr bwMode="auto">
            <a:xfrm>
              <a:off x="1119" y="3166"/>
              <a:ext cx="58" cy="1"/>
            </a:xfrm>
            <a:prstGeom prst="line">
              <a:avLst/>
            </a:prstGeom>
            <a:noFill/>
            <a:ln w="28575">
              <a:solidFill>
                <a:srgbClr val="000000"/>
              </a:solidFill>
              <a:round/>
              <a:headEnd/>
              <a:tailEnd/>
            </a:ln>
          </p:spPr>
          <p:txBody>
            <a:bodyPr/>
            <a:lstStyle/>
            <a:p>
              <a:endParaRPr lang="es-ES"/>
            </a:p>
          </p:txBody>
        </p:sp>
        <p:sp>
          <p:nvSpPr>
            <p:cNvPr id="770066" name="Line 1042"/>
            <p:cNvSpPr>
              <a:spLocks noChangeShapeType="1"/>
            </p:cNvSpPr>
            <p:nvPr/>
          </p:nvSpPr>
          <p:spPr bwMode="auto">
            <a:xfrm>
              <a:off x="1119" y="2679"/>
              <a:ext cx="58" cy="1"/>
            </a:xfrm>
            <a:prstGeom prst="line">
              <a:avLst/>
            </a:prstGeom>
            <a:noFill/>
            <a:ln w="28575">
              <a:solidFill>
                <a:srgbClr val="000000"/>
              </a:solidFill>
              <a:round/>
              <a:headEnd/>
              <a:tailEnd/>
            </a:ln>
          </p:spPr>
          <p:txBody>
            <a:bodyPr/>
            <a:lstStyle/>
            <a:p>
              <a:endParaRPr lang="es-ES"/>
            </a:p>
          </p:txBody>
        </p:sp>
        <p:sp>
          <p:nvSpPr>
            <p:cNvPr id="770067" name="Line 1043"/>
            <p:cNvSpPr>
              <a:spLocks noChangeShapeType="1"/>
            </p:cNvSpPr>
            <p:nvPr/>
          </p:nvSpPr>
          <p:spPr bwMode="auto">
            <a:xfrm>
              <a:off x="1119" y="2200"/>
              <a:ext cx="58" cy="1"/>
            </a:xfrm>
            <a:prstGeom prst="line">
              <a:avLst/>
            </a:prstGeom>
            <a:noFill/>
            <a:ln w="28575">
              <a:solidFill>
                <a:srgbClr val="000000"/>
              </a:solidFill>
              <a:round/>
              <a:headEnd/>
              <a:tailEnd/>
            </a:ln>
          </p:spPr>
          <p:txBody>
            <a:bodyPr/>
            <a:lstStyle/>
            <a:p>
              <a:endParaRPr lang="es-ES"/>
            </a:p>
          </p:txBody>
        </p:sp>
        <p:sp>
          <p:nvSpPr>
            <p:cNvPr id="770068" name="Line 1044"/>
            <p:cNvSpPr>
              <a:spLocks noChangeShapeType="1"/>
            </p:cNvSpPr>
            <p:nvPr/>
          </p:nvSpPr>
          <p:spPr bwMode="auto">
            <a:xfrm>
              <a:off x="1119" y="1712"/>
              <a:ext cx="58" cy="1"/>
            </a:xfrm>
            <a:prstGeom prst="line">
              <a:avLst/>
            </a:prstGeom>
            <a:noFill/>
            <a:ln w="28575">
              <a:solidFill>
                <a:srgbClr val="000000"/>
              </a:solidFill>
              <a:round/>
              <a:headEnd/>
              <a:tailEnd/>
            </a:ln>
          </p:spPr>
          <p:txBody>
            <a:bodyPr/>
            <a:lstStyle/>
            <a:p>
              <a:endParaRPr lang="es-ES"/>
            </a:p>
          </p:txBody>
        </p:sp>
        <p:sp>
          <p:nvSpPr>
            <p:cNvPr id="770069" name="Line 1045"/>
            <p:cNvSpPr>
              <a:spLocks noChangeShapeType="1"/>
            </p:cNvSpPr>
            <p:nvPr/>
          </p:nvSpPr>
          <p:spPr bwMode="auto">
            <a:xfrm>
              <a:off x="1119" y="1233"/>
              <a:ext cx="58" cy="1"/>
            </a:xfrm>
            <a:prstGeom prst="line">
              <a:avLst/>
            </a:prstGeom>
            <a:noFill/>
            <a:ln w="28575">
              <a:solidFill>
                <a:srgbClr val="000000"/>
              </a:solidFill>
              <a:round/>
              <a:headEnd/>
              <a:tailEnd/>
            </a:ln>
          </p:spPr>
          <p:txBody>
            <a:bodyPr/>
            <a:lstStyle/>
            <a:p>
              <a:endParaRPr lang="es-ES"/>
            </a:p>
          </p:txBody>
        </p:sp>
      </p:grpSp>
      <p:sp>
        <p:nvSpPr>
          <p:cNvPr id="770071" name="Rectangle 1047"/>
          <p:cNvSpPr>
            <a:spLocks noChangeArrowheads="1"/>
          </p:cNvSpPr>
          <p:nvPr/>
        </p:nvSpPr>
        <p:spPr bwMode="auto">
          <a:xfrm>
            <a:off x="1843088" y="3594100"/>
            <a:ext cx="908050" cy="2070100"/>
          </a:xfrm>
          <a:prstGeom prst="rect">
            <a:avLst/>
          </a:prstGeom>
          <a:solidFill>
            <a:schemeClr val="bg2"/>
          </a:solidFill>
          <a:ln w="11113">
            <a:noFill/>
            <a:miter lim="800000"/>
            <a:headEnd/>
            <a:tailEnd/>
          </a:ln>
        </p:spPr>
        <p:txBody>
          <a:bodyPr/>
          <a:lstStyle/>
          <a:p>
            <a:endParaRPr lang="es-ES"/>
          </a:p>
        </p:txBody>
      </p:sp>
      <p:sp>
        <p:nvSpPr>
          <p:cNvPr id="770072" name="Rectangle 1048"/>
          <p:cNvSpPr>
            <a:spLocks noChangeArrowheads="1"/>
          </p:cNvSpPr>
          <p:nvPr/>
        </p:nvSpPr>
        <p:spPr bwMode="auto">
          <a:xfrm>
            <a:off x="2055813" y="3605213"/>
            <a:ext cx="482600" cy="244475"/>
          </a:xfrm>
          <a:prstGeom prst="rect">
            <a:avLst/>
          </a:prstGeom>
          <a:noFill/>
          <a:ln w="9525">
            <a:noFill/>
            <a:miter lim="800000"/>
            <a:headEnd/>
            <a:tailEnd/>
          </a:ln>
        </p:spPr>
        <p:txBody>
          <a:bodyPr lIns="0" tIns="0" rIns="0" bIns="0">
            <a:spAutoFit/>
          </a:bodyPr>
          <a:lstStyle/>
          <a:p>
            <a:pPr algn="ctr"/>
            <a:r>
              <a:rPr lang="en-GB" sz="1600" b="1">
                <a:solidFill>
                  <a:srgbClr val="000000"/>
                </a:solidFill>
              </a:rPr>
              <a:t>55</a:t>
            </a:r>
            <a:endParaRPr lang="en-GB" sz="1600"/>
          </a:p>
        </p:txBody>
      </p:sp>
      <p:sp>
        <p:nvSpPr>
          <p:cNvPr id="770073" name="Rectangle 1049"/>
          <p:cNvSpPr>
            <a:spLocks noChangeArrowheads="1"/>
          </p:cNvSpPr>
          <p:nvPr/>
        </p:nvSpPr>
        <p:spPr bwMode="auto">
          <a:xfrm>
            <a:off x="3090863" y="3963988"/>
            <a:ext cx="919162" cy="1700212"/>
          </a:xfrm>
          <a:prstGeom prst="rect">
            <a:avLst/>
          </a:prstGeom>
          <a:solidFill>
            <a:schemeClr val="bg2"/>
          </a:solidFill>
          <a:ln w="11113">
            <a:noFill/>
            <a:miter lim="800000"/>
            <a:headEnd/>
            <a:tailEnd/>
          </a:ln>
        </p:spPr>
        <p:txBody>
          <a:bodyPr/>
          <a:lstStyle/>
          <a:p>
            <a:endParaRPr lang="es-ES"/>
          </a:p>
        </p:txBody>
      </p:sp>
      <p:sp>
        <p:nvSpPr>
          <p:cNvPr id="770074" name="Rectangle 1050"/>
          <p:cNvSpPr>
            <a:spLocks noChangeArrowheads="1"/>
          </p:cNvSpPr>
          <p:nvPr/>
        </p:nvSpPr>
        <p:spPr bwMode="auto">
          <a:xfrm>
            <a:off x="3335338" y="3981450"/>
            <a:ext cx="395287" cy="244475"/>
          </a:xfrm>
          <a:prstGeom prst="rect">
            <a:avLst/>
          </a:prstGeom>
          <a:noFill/>
          <a:ln w="9525">
            <a:noFill/>
            <a:miter lim="800000"/>
            <a:headEnd/>
            <a:tailEnd/>
          </a:ln>
        </p:spPr>
        <p:txBody>
          <a:bodyPr lIns="0" tIns="0" rIns="0" bIns="0">
            <a:spAutoFit/>
          </a:bodyPr>
          <a:lstStyle/>
          <a:p>
            <a:pPr algn="ctr"/>
            <a:r>
              <a:rPr lang="en-GB" sz="1600" b="1">
                <a:solidFill>
                  <a:srgbClr val="000000"/>
                </a:solidFill>
              </a:rPr>
              <a:t>43</a:t>
            </a:r>
            <a:endParaRPr lang="en-GB" sz="1600"/>
          </a:p>
        </p:txBody>
      </p:sp>
      <p:sp>
        <p:nvSpPr>
          <p:cNvPr id="770075" name="Rectangle 1051"/>
          <p:cNvSpPr>
            <a:spLocks noChangeArrowheads="1"/>
          </p:cNvSpPr>
          <p:nvPr/>
        </p:nvSpPr>
        <p:spPr bwMode="auto">
          <a:xfrm>
            <a:off x="4349750" y="4824413"/>
            <a:ext cx="908050" cy="858837"/>
          </a:xfrm>
          <a:prstGeom prst="rect">
            <a:avLst/>
          </a:prstGeom>
          <a:solidFill>
            <a:schemeClr val="bg2"/>
          </a:solidFill>
          <a:ln w="11113">
            <a:noFill/>
            <a:miter lim="800000"/>
            <a:headEnd/>
            <a:tailEnd/>
          </a:ln>
        </p:spPr>
        <p:txBody>
          <a:bodyPr/>
          <a:lstStyle/>
          <a:p>
            <a:endParaRPr lang="es-ES"/>
          </a:p>
        </p:txBody>
      </p:sp>
      <p:sp>
        <p:nvSpPr>
          <p:cNvPr id="770076" name="Rectangle 1052"/>
          <p:cNvSpPr>
            <a:spLocks noChangeArrowheads="1"/>
          </p:cNvSpPr>
          <p:nvPr/>
        </p:nvSpPr>
        <p:spPr bwMode="auto">
          <a:xfrm>
            <a:off x="4689475" y="4833938"/>
            <a:ext cx="225425" cy="244475"/>
          </a:xfrm>
          <a:prstGeom prst="rect">
            <a:avLst/>
          </a:prstGeom>
          <a:noFill/>
          <a:ln w="9525">
            <a:noFill/>
            <a:miter lim="800000"/>
            <a:headEnd/>
            <a:tailEnd/>
          </a:ln>
        </p:spPr>
        <p:txBody>
          <a:bodyPr wrap="none" lIns="0" tIns="0" rIns="0" bIns="0">
            <a:spAutoFit/>
          </a:bodyPr>
          <a:lstStyle/>
          <a:p>
            <a:pPr algn="ctr"/>
            <a:r>
              <a:rPr lang="en-GB" sz="1600" b="1">
                <a:solidFill>
                  <a:srgbClr val="000000"/>
                </a:solidFill>
              </a:rPr>
              <a:t>22</a:t>
            </a:r>
            <a:endParaRPr lang="en-GB" sz="1600"/>
          </a:p>
        </p:txBody>
      </p:sp>
      <p:sp>
        <p:nvSpPr>
          <p:cNvPr id="770077" name="Rectangle 1053"/>
          <p:cNvSpPr>
            <a:spLocks noChangeArrowheads="1"/>
          </p:cNvSpPr>
          <p:nvPr/>
        </p:nvSpPr>
        <p:spPr bwMode="auto">
          <a:xfrm>
            <a:off x="5597525" y="5254625"/>
            <a:ext cx="920750" cy="409575"/>
          </a:xfrm>
          <a:prstGeom prst="rect">
            <a:avLst/>
          </a:prstGeom>
          <a:solidFill>
            <a:schemeClr val="bg2"/>
          </a:solidFill>
          <a:ln w="11113">
            <a:noFill/>
            <a:miter lim="800000"/>
            <a:headEnd/>
            <a:tailEnd/>
          </a:ln>
        </p:spPr>
        <p:txBody>
          <a:bodyPr/>
          <a:lstStyle/>
          <a:p>
            <a:endParaRPr lang="es-ES"/>
          </a:p>
        </p:txBody>
      </p:sp>
      <p:sp>
        <p:nvSpPr>
          <p:cNvPr id="770078" name="Rectangle 1054"/>
          <p:cNvSpPr>
            <a:spLocks noChangeArrowheads="1"/>
          </p:cNvSpPr>
          <p:nvPr/>
        </p:nvSpPr>
        <p:spPr bwMode="auto">
          <a:xfrm>
            <a:off x="5938838" y="5264150"/>
            <a:ext cx="225425" cy="244475"/>
          </a:xfrm>
          <a:prstGeom prst="rect">
            <a:avLst/>
          </a:prstGeom>
          <a:noFill/>
          <a:ln w="9525">
            <a:noFill/>
            <a:miter lim="800000"/>
            <a:headEnd/>
            <a:tailEnd/>
          </a:ln>
        </p:spPr>
        <p:txBody>
          <a:bodyPr wrap="none" lIns="0" tIns="0" rIns="0" bIns="0">
            <a:spAutoFit/>
          </a:bodyPr>
          <a:lstStyle/>
          <a:p>
            <a:pPr algn="ctr"/>
            <a:r>
              <a:rPr lang="en-GB" sz="1600" b="1">
                <a:solidFill>
                  <a:srgbClr val="000000"/>
                </a:solidFill>
              </a:rPr>
              <a:t>10</a:t>
            </a:r>
            <a:endParaRPr lang="en-GB" sz="1600"/>
          </a:p>
        </p:txBody>
      </p:sp>
      <p:sp>
        <p:nvSpPr>
          <p:cNvPr id="770079" name="Rectangle 1055"/>
          <p:cNvSpPr>
            <a:spLocks noChangeArrowheads="1"/>
          </p:cNvSpPr>
          <p:nvPr/>
        </p:nvSpPr>
        <p:spPr bwMode="auto">
          <a:xfrm>
            <a:off x="6858000" y="5470525"/>
            <a:ext cx="909638" cy="193675"/>
          </a:xfrm>
          <a:prstGeom prst="rect">
            <a:avLst/>
          </a:prstGeom>
          <a:solidFill>
            <a:schemeClr val="bg2"/>
          </a:solidFill>
          <a:ln w="11113">
            <a:noFill/>
            <a:miter lim="800000"/>
            <a:headEnd/>
            <a:tailEnd/>
          </a:ln>
        </p:spPr>
        <p:txBody>
          <a:bodyPr/>
          <a:lstStyle/>
          <a:p>
            <a:endParaRPr lang="es-ES"/>
          </a:p>
        </p:txBody>
      </p:sp>
      <p:sp>
        <p:nvSpPr>
          <p:cNvPr id="770080" name="Rectangle 1056"/>
          <p:cNvSpPr>
            <a:spLocks noChangeArrowheads="1"/>
          </p:cNvSpPr>
          <p:nvPr/>
        </p:nvSpPr>
        <p:spPr bwMode="auto">
          <a:xfrm>
            <a:off x="7256463" y="5216525"/>
            <a:ext cx="112712" cy="244475"/>
          </a:xfrm>
          <a:prstGeom prst="rect">
            <a:avLst/>
          </a:prstGeom>
          <a:noFill/>
          <a:ln w="9525">
            <a:noFill/>
            <a:miter lim="800000"/>
            <a:headEnd/>
            <a:tailEnd/>
          </a:ln>
        </p:spPr>
        <p:txBody>
          <a:bodyPr wrap="none" lIns="0" tIns="0" rIns="0" bIns="0">
            <a:spAutoFit/>
          </a:bodyPr>
          <a:lstStyle/>
          <a:p>
            <a:pPr algn="ctr"/>
            <a:r>
              <a:rPr lang="en-GB" sz="1600" b="1">
                <a:solidFill>
                  <a:srgbClr val="000000"/>
                </a:solidFill>
              </a:rPr>
              <a:t>5</a:t>
            </a:r>
            <a:endParaRPr lang="en-GB" sz="1600"/>
          </a:p>
        </p:txBody>
      </p:sp>
      <p:sp>
        <p:nvSpPr>
          <p:cNvPr id="770081" name="Rectangle 1057"/>
          <p:cNvSpPr>
            <a:spLocks noChangeArrowheads="1"/>
          </p:cNvSpPr>
          <p:nvPr/>
        </p:nvSpPr>
        <p:spPr bwMode="auto">
          <a:xfrm>
            <a:off x="1196975" y="5513388"/>
            <a:ext cx="127000" cy="274637"/>
          </a:xfrm>
          <a:prstGeom prst="rect">
            <a:avLst/>
          </a:prstGeom>
          <a:noFill/>
          <a:ln w="9525">
            <a:noFill/>
            <a:miter lim="800000"/>
            <a:headEnd/>
            <a:tailEnd/>
          </a:ln>
        </p:spPr>
        <p:txBody>
          <a:bodyPr wrap="none" lIns="0" tIns="0" rIns="0" bIns="0">
            <a:spAutoFit/>
          </a:bodyPr>
          <a:lstStyle/>
          <a:p>
            <a:pPr algn="r"/>
            <a:r>
              <a:rPr lang="en-GB" sz="1800" b="1">
                <a:solidFill>
                  <a:srgbClr val="000000"/>
                </a:solidFill>
              </a:rPr>
              <a:t>0</a:t>
            </a:r>
            <a:endParaRPr lang="en-GB" sz="1800"/>
          </a:p>
        </p:txBody>
      </p:sp>
      <p:sp>
        <p:nvSpPr>
          <p:cNvPr id="770082" name="Rectangle 1058"/>
          <p:cNvSpPr>
            <a:spLocks noChangeArrowheads="1"/>
          </p:cNvSpPr>
          <p:nvPr/>
        </p:nvSpPr>
        <p:spPr bwMode="auto">
          <a:xfrm>
            <a:off x="1069975" y="4746625"/>
            <a:ext cx="254000" cy="274638"/>
          </a:xfrm>
          <a:prstGeom prst="rect">
            <a:avLst/>
          </a:prstGeom>
          <a:noFill/>
          <a:ln w="9525">
            <a:noFill/>
            <a:miter lim="800000"/>
            <a:headEnd/>
            <a:tailEnd/>
          </a:ln>
        </p:spPr>
        <p:txBody>
          <a:bodyPr wrap="none" lIns="0" tIns="0" rIns="0" bIns="0">
            <a:spAutoFit/>
          </a:bodyPr>
          <a:lstStyle/>
          <a:p>
            <a:pPr algn="r"/>
            <a:r>
              <a:rPr lang="en-GB" sz="1800" b="1">
                <a:solidFill>
                  <a:srgbClr val="000000"/>
                </a:solidFill>
              </a:rPr>
              <a:t>20</a:t>
            </a:r>
            <a:endParaRPr lang="en-GB" sz="1800"/>
          </a:p>
        </p:txBody>
      </p:sp>
      <p:sp>
        <p:nvSpPr>
          <p:cNvPr id="770083" name="Rectangle 1059"/>
          <p:cNvSpPr>
            <a:spLocks noChangeArrowheads="1"/>
          </p:cNvSpPr>
          <p:nvPr/>
        </p:nvSpPr>
        <p:spPr bwMode="auto">
          <a:xfrm>
            <a:off x="1069975" y="3979863"/>
            <a:ext cx="254000" cy="274637"/>
          </a:xfrm>
          <a:prstGeom prst="rect">
            <a:avLst/>
          </a:prstGeom>
          <a:noFill/>
          <a:ln w="9525">
            <a:noFill/>
            <a:miter lim="800000"/>
            <a:headEnd/>
            <a:tailEnd/>
          </a:ln>
        </p:spPr>
        <p:txBody>
          <a:bodyPr wrap="none" lIns="0" tIns="0" rIns="0" bIns="0">
            <a:spAutoFit/>
          </a:bodyPr>
          <a:lstStyle/>
          <a:p>
            <a:pPr algn="r"/>
            <a:r>
              <a:rPr lang="en-GB" sz="1800" b="1">
                <a:solidFill>
                  <a:srgbClr val="000000"/>
                </a:solidFill>
              </a:rPr>
              <a:t>40</a:t>
            </a:r>
            <a:endParaRPr lang="en-GB" sz="1800"/>
          </a:p>
        </p:txBody>
      </p:sp>
      <p:sp>
        <p:nvSpPr>
          <p:cNvPr id="770084" name="Rectangle 1060"/>
          <p:cNvSpPr>
            <a:spLocks noChangeArrowheads="1"/>
          </p:cNvSpPr>
          <p:nvPr/>
        </p:nvSpPr>
        <p:spPr bwMode="auto">
          <a:xfrm>
            <a:off x="1069975" y="3214688"/>
            <a:ext cx="254000" cy="274637"/>
          </a:xfrm>
          <a:prstGeom prst="rect">
            <a:avLst/>
          </a:prstGeom>
          <a:noFill/>
          <a:ln w="9525">
            <a:noFill/>
            <a:miter lim="800000"/>
            <a:headEnd/>
            <a:tailEnd/>
          </a:ln>
        </p:spPr>
        <p:txBody>
          <a:bodyPr wrap="none" lIns="0" tIns="0" rIns="0" bIns="0">
            <a:spAutoFit/>
          </a:bodyPr>
          <a:lstStyle/>
          <a:p>
            <a:pPr algn="r"/>
            <a:r>
              <a:rPr lang="en-GB" sz="1800" b="1">
                <a:solidFill>
                  <a:srgbClr val="000000"/>
                </a:solidFill>
              </a:rPr>
              <a:t>60</a:t>
            </a:r>
            <a:endParaRPr lang="en-GB" sz="1800"/>
          </a:p>
        </p:txBody>
      </p:sp>
      <p:sp>
        <p:nvSpPr>
          <p:cNvPr id="770085" name="Rectangle 1061"/>
          <p:cNvSpPr>
            <a:spLocks noChangeArrowheads="1"/>
          </p:cNvSpPr>
          <p:nvPr/>
        </p:nvSpPr>
        <p:spPr bwMode="auto">
          <a:xfrm>
            <a:off x="1069975" y="2447925"/>
            <a:ext cx="254000" cy="274638"/>
          </a:xfrm>
          <a:prstGeom prst="rect">
            <a:avLst/>
          </a:prstGeom>
          <a:noFill/>
          <a:ln w="9525">
            <a:noFill/>
            <a:miter lim="800000"/>
            <a:headEnd/>
            <a:tailEnd/>
          </a:ln>
        </p:spPr>
        <p:txBody>
          <a:bodyPr wrap="none" lIns="0" tIns="0" rIns="0" bIns="0">
            <a:spAutoFit/>
          </a:bodyPr>
          <a:lstStyle/>
          <a:p>
            <a:pPr algn="r"/>
            <a:r>
              <a:rPr lang="en-GB" sz="1800" b="1">
                <a:solidFill>
                  <a:srgbClr val="000000"/>
                </a:solidFill>
              </a:rPr>
              <a:t>80</a:t>
            </a:r>
            <a:endParaRPr lang="en-GB" sz="1800"/>
          </a:p>
        </p:txBody>
      </p:sp>
      <p:sp>
        <p:nvSpPr>
          <p:cNvPr id="770086" name="Rectangle 1062"/>
          <p:cNvSpPr>
            <a:spLocks noChangeArrowheads="1"/>
          </p:cNvSpPr>
          <p:nvPr/>
        </p:nvSpPr>
        <p:spPr bwMode="auto">
          <a:xfrm>
            <a:off x="942975" y="1682750"/>
            <a:ext cx="381000" cy="274638"/>
          </a:xfrm>
          <a:prstGeom prst="rect">
            <a:avLst/>
          </a:prstGeom>
          <a:noFill/>
          <a:ln w="9525">
            <a:noFill/>
            <a:miter lim="800000"/>
            <a:headEnd/>
            <a:tailEnd/>
          </a:ln>
        </p:spPr>
        <p:txBody>
          <a:bodyPr wrap="none" lIns="0" tIns="0" rIns="0" bIns="0">
            <a:spAutoFit/>
          </a:bodyPr>
          <a:lstStyle/>
          <a:p>
            <a:pPr algn="r"/>
            <a:r>
              <a:rPr lang="en-GB" sz="1800" b="1">
                <a:solidFill>
                  <a:srgbClr val="000000"/>
                </a:solidFill>
              </a:rPr>
              <a:t>100</a:t>
            </a:r>
            <a:endParaRPr lang="en-GB" sz="1800"/>
          </a:p>
        </p:txBody>
      </p:sp>
      <p:sp>
        <p:nvSpPr>
          <p:cNvPr id="770087" name="Line 1063"/>
          <p:cNvSpPr>
            <a:spLocks noChangeShapeType="1"/>
          </p:cNvSpPr>
          <p:nvPr/>
        </p:nvSpPr>
        <p:spPr bwMode="auto">
          <a:xfrm>
            <a:off x="2316163" y="3148013"/>
            <a:ext cx="14287" cy="307975"/>
          </a:xfrm>
          <a:prstGeom prst="line">
            <a:avLst/>
          </a:prstGeom>
          <a:noFill/>
          <a:ln w="38100">
            <a:solidFill>
              <a:schemeClr val="tx1"/>
            </a:solidFill>
            <a:round/>
            <a:headEnd/>
            <a:tailEnd type="triangle" w="med" len="med"/>
          </a:ln>
          <a:effectLst/>
        </p:spPr>
        <p:txBody>
          <a:bodyPr/>
          <a:lstStyle/>
          <a:p>
            <a:endParaRPr lang="es-ES"/>
          </a:p>
        </p:txBody>
      </p:sp>
      <p:sp>
        <p:nvSpPr>
          <p:cNvPr id="770089" name="Line 1065"/>
          <p:cNvSpPr>
            <a:spLocks noChangeShapeType="1"/>
          </p:cNvSpPr>
          <p:nvPr/>
        </p:nvSpPr>
        <p:spPr bwMode="auto">
          <a:xfrm flipH="1">
            <a:off x="3533775" y="3160713"/>
            <a:ext cx="0" cy="674687"/>
          </a:xfrm>
          <a:prstGeom prst="line">
            <a:avLst/>
          </a:prstGeom>
          <a:noFill/>
          <a:ln w="38100">
            <a:solidFill>
              <a:schemeClr val="tx1"/>
            </a:solidFill>
            <a:round/>
            <a:headEnd/>
            <a:tailEnd type="triangle" w="med" len="med"/>
          </a:ln>
          <a:effectLst/>
        </p:spPr>
        <p:txBody>
          <a:bodyPr/>
          <a:lstStyle/>
          <a:p>
            <a:endParaRPr lang="es-ES"/>
          </a:p>
        </p:txBody>
      </p:sp>
      <p:sp>
        <p:nvSpPr>
          <p:cNvPr id="770091" name="Line 1067"/>
          <p:cNvSpPr>
            <a:spLocks noChangeShapeType="1"/>
          </p:cNvSpPr>
          <p:nvPr/>
        </p:nvSpPr>
        <p:spPr bwMode="auto">
          <a:xfrm>
            <a:off x="6056313" y="3209925"/>
            <a:ext cx="0" cy="1857375"/>
          </a:xfrm>
          <a:prstGeom prst="line">
            <a:avLst/>
          </a:prstGeom>
          <a:noFill/>
          <a:ln w="38100">
            <a:solidFill>
              <a:schemeClr val="tx1"/>
            </a:solidFill>
            <a:round/>
            <a:headEnd/>
            <a:tailEnd type="triangle" w="med" len="med"/>
          </a:ln>
          <a:effectLst/>
        </p:spPr>
        <p:txBody>
          <a:bodyPr/>
          <a:lstStyle/>
          <a:p>
            <a:endParaRPr lang="es-ES"/>
          </a:p>
        </p:txBody>
      </p:sp>
      <p:sp>
        <p:nvSpPr>
          <p:cNvPr id="770092" name="Line 1068"/>
          <p:cNvSpPr>
            <a:spLocks noChangeShapeType="1"/>
          </p:cNvSpPr>
          <p:nvPr/>
        </p:nvSpPr>
        <p:spPr bwMode="auto">
          <a:xfrm>
            <a:off x="7318375" y="3209925"/>
            <a:ext cx="0" cy="1958975"/>
          </a:xfrm>
          <a:prstGeom prst="line">
            <a:avLst/>
          </a:prstGeom>
          <a:noFill/>
          <a:ln w="38100">
            <a:solidFill>
              <a:schemeClr val="tx1"/>
            </a:solidFill>
            <a:round/>
            <a:headEnd/>
            <a:tailEnd type="triangle" w="med" len="med"/>
          </a:ln>
          <a:effectLst/>
        </p:spPr>
        <p:txBody>
          <a:bodyPr/>
          <a:lstStyle/>
          <a:p>
            <a:endParaRPr lang="es-ES"/>
          </a:p>
        </p:txBody>
      </p:sp>
      <p:sp>
        <p:nvSpPr>
          <p:cNvPr id="770093" name="Rectangle 1069"/>
          <p:cNvSpPr>
            <a:spLocks noChangeArrowheads="1"/>
          </p:cNvSpPr>
          <p:nvPr/>
        </p:nvSpPr>
        <p:spPr bwMode="auto">
          <a:xfrm>
            <a:off x="942975" y="1208088"/>
            <a:ext cx="7642225" cy="274637"/>
          </a:xfrm>
          <a:prstGeom prst="rect">
            <a:avLst/>
          </a:prstGeom>
          <a:noFill/>
          <a:ln w="9525">
            <a:noFill/>
            <a:miter lim="800000"/>
            <a:headEnd/>
            <a:tailEnd/>
          </a:ln>
        </p:spPr>
        <p:txBody>
          <a:bodyPr lIns="0" tIns="0" rIns="0" bIns="0">
            <a:spAutoFit/>
          </a:bodyPr>
          <a:lstStyle/>
          <a:p>
            <a:r>
              <a:rPr lang="en-GB" sz="1800" b="1">
                <a:solidFill>
                  <a:srgbClr val="000000"/>
                </a:solidFill>
              </a:rPr>
              <a:t>Patients with endoscopic or clinical re-bleeding (%)</a:t>
            </a:r>
            <a:endParaRPr lang="en-GB" sz="1800"/>
          </a:p>
        </p:txBody>
      </p:sp>
      <p:sp>
        <p:nvSpPr>
          <p:cNvPr id="770094" name="Text Box 1070"/>
          <p:cNvSpPr txBox="1">
            <a:spLocks noChangeArrowheads="1"/>
          </p:cNvSpPr>
          <p:nvPr/>
        </p:nvSpPr>
        <p:spPr bwMode="auto">
          <a:xfrm>
            <a:off x="314325" y="6575425"/>
            <a:ext cx="8674100" cy="284163"/>
          </a:xfrm>
          <a:prstGeom prst="rect">
            <a:avLst/>
          </a:prstGeom>
          <a:noFill/>
          <a:ln w="9525" algn="ctr">
            <a:noFill/>
            <a:miter lim="800000"/>
            <a:headEnd/>
            <a:tailEnd/>
          </a:ln>
          <a:effectLst/>
        </p:spPr>
        <p:txBody>
          <a:bodyPr anchor="b">
            <a:spAutoFit/>
          </a:bodyPr>
          <a:lstStyle/>
          <a:p>
            <a:pPr algn="r">
              <a:lnSpc>
                <a:spcPct val="90000"/>
              </a:lnSpc>
            </a:pPr>
            <a:r>
              <a:rPr lang="en-US" sz="1400"/>
              <a:t>Laine L &amp; Peterson WL. N Engl J Med 1994;331:717–27 </a:t>
            </a:r>
          </a:p>
        </p:txBody>
      </p:sp>
      <p:sp>
        <p:nvSpPr>
          <p:cNvPr id="770070" name="Line 1046"/>
          <p:cNvSpPr>
            <a:spLocks noChangeShapeType="1"/>
          </p:cNvSpPr>
          <p:nvPr/>
        </p:nvSpPr>
        <p:spPr bwMode="auto">
          <a:xfrm>
            <a:off x="1477963" y="5664200"/>
            <a:ext cx="6678612" cy="1588"/>
          </a:xfrm>
          <a:prstGeom prst="line">
            <a:avLst/>
          </a:prstGeom>
          <a:noFill/>
          <a:ln w="28575">
            <a:solidFill>
              <a:srgbClr val="000000"/>
            </a:solidFill>
            <a:round/>
            <a:headEnd/>
            <a:tailEnd/>
          </a:ln>
        </p:spPr>
        <p:txBody>
          <a:bodyPr/>
          <a:lstStyle/>
          <a:p>
            <a:endParaRPr lang="es-ES"/>
          </a:p>
        </p:txBody>
      </p:sp>
      <p:sp>
        <p:nvSpPr>
          <p:cNvPr id="770096" name="Line 1072"/>
          <p:cNvSpPr>
            <a:spLocks noChangeShapeType="1"/>
          </p:cNvSpPr>
          <p:nvPr/>
        </p:nvSpPr>
        <p:spPr bwMode="auto">
          <a:xfrm>
            <a:off x="4778375" y="3160713"/>
            <a:ext cx="0" cy="1493837"/>
          </a:xfrm>
          <a:prstGeom prst="line">
            <a:avLst/>
          </a:prstGeom>
          <a:noFill/>
          <a:ln w="38100">
            <a:solidFill>
              <a:schemeClr val="tx1"/>
            </a:solidFill>
            <a:round/>
            <a:headEnd/>
            <a:tailEnd type="triangle" w="med" len="med"/>
          </a:ln>
          <a:effectLst/>
        </p:spPr>
        <p:txBody>
          <a:bodyPr/>
          <a:lstStyle/>
          <a:p>
            <a:endParaRPr lang="es-ES"/>
          </a:p>
        </p:txBody>
      </p:sp>
      <p:sp>
        <p:nvSpPr>
          <p:cNvPr id="770097" name="Rectangle 1073"/>
          <p:cNvSpPr>
            <a:spLocks noChangeArrowheads="1"/>
          </p:cNvSpPr>
          <p:nvPr/>
        </p:nvSpPr>
        <p:spPr bwMode="auto">
          <a:xfrm>
            <a:off x="255588" y="6600825"/>
            <a:ext cx="3797300" cy="212725"/>
          </a:xfrm>
          <a:prstGeom prst="rect">
            <a:avLst/>
          </a:prstGeom>
          <a:noFill/>
          <a:ln w="9525">
            <a:noFill/>
            <a:miter lim="800000"/>
            <a:headEnd/>
            <a:tailEnd/>
          </a:ln>
        </p:spPr>
        <p:txBody>
          <a:bodyPr lIns="0" tIns="0" rIns="0" bIns="0">
            <a:spAutoFit/>
          </a:bodyPr>
          <a:lstStyle/>
          <a:p>
            <a:r>
              <a:rPr lang="en-GB" sz="1400">
                <a:solidFill>
                  <a:srgbClr val="000000"/>
                </a:solidFill>
              </a:rPr>
              <a:t>*Patients did not receive endoscopic therapy</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Rectangle 2"/>
          <p:cNvSpPr>
            <a:spLocks noGrp="1" noChangeArrowheads="1"/>
          </p:cNvSpPr>
          <p:nvPr>
            <p:ph type="title"/>
          </p:nvPr>
        </p:nvSpPr>
        <p:spPr/>
        <p:txBody>
          <a:bodyPr/>
          <a:lstStyle/>
          <a:p>
            <a:r>
              <a:rPr lang="en-US" altLang="zh-TW">
                <a:ea typeface="PMingLiU" pitchFamily="18" charset="-120"/>
              </a:rPr>
              <a:t>Endoscopic haemostasis</a:t>
            </a:r>
          </a:p>
        </p:txBody>
      </p:sp>
      <p:pic>
        <p:nvPicPr>
          <p:cNvPr id="912387" name="Picture 3" descr="figure 7"/>
          <p:cNvPicPr>
            <a:picLocks noChangeAspect="1" noChangeArrowheads="1"/>
          </p:cNvPicPr>
          <p:nvPr/>
        </p:nvPicPr>
        <p:blipFill>
          <a:blip r:embed="rId3"/>
          <a:srcRect/>
          <a:stretch>
            <a:fillRect/>
          </a:stretch>
        </p:blipFill>
        <p:spPr bwMode="auto">
          <a:xfrm>
            <a:off x="735013" y="1292225"/>
            <a:ext cx="2262187" cy="2262188"/>
          </a:xfrm>
          <a:prstGeom prst="rect">
            <a:avLst/>
          </a:prstGeom>
          <a:noFill/>
        </p:spPr>
      </p:pic>
      <p:sp>
        <p:nvSpPr>
          <p:cNvPr id="912388" name="Text Box 4"/>
          <p:cNvSpPr txBox="1">
            <a:spLocks noChangeArrowheads="1"/>
          </p:cNvSpPr>
          <p:nvPr/>
        </p:nvSpPr>
        <p:spPr bwMode="auto">
          <a:xfrm>
            <a:off x="403225" y="4006850"/>
            <a:ext cx="2851150" cy="1554163"/>
          </a:xfrm>
          <a:prstGeom prst="rect">
            <a:avLst/>
          </a:prstGeom>
          <a:noFill/>
          <a:ln w="9525">
            <a:noFill/>
            <a:miter lim="800000"/>
            <a:headEnd/>
            <a:tailEnd/>
          </a:ln>
          <a:effectLst/>
        </p:spPr>
        <p:txBody>
          <a:bodyPr/>
          <a:lstStyle/>
          <a:p>
            <a:endParaRPr lang="en-US" altLang="zh-TW" sz="3200">
              <a:ea typeface="PMingLiU" pitchFamily="18" charset="-120"/>
            </a:endParaRPr>
          </a:p>
        </p:txBody>
      </p:sp>
      <p:pic>
        <p:nvPicPr>
          <p:cNvPr id="912389" name="Picture 5"/>
          <p:cNvPicPr>
            <a:picLocks noChangeArrowheads="1"/>
          </p:cNvPicPr>
          <p:nvPr/>
        </p:nvPicPr>
        <p:blipFill>
          <a:blip r:embed="rId4"/>
          <a:srcRect/>
          <a:stretch>
            <a:fillRect/>
          </a:stretch>
        </p:blipFill>
        <p:spPr bwMode="auto">
          <a:xfrm>
            <a:off x="3536950" y="1271588"/>
            <a:ext cx="2149475" cy="2282825"/>
          </a:xfrm>
          <a:prstGeom prst="rect">
            <a:avLst/>
          </a:prstGeom>
          <a:noFill/>
          <a:ln w="9525">
            <a:noFill/>
            <a:miter lim="800000"/>
            <a:headEnd/>
            <a:tailEnd/>
          </a:ln>
          <a:effectLst/>
        </p:spPr>
      </p:pic>
      <p:pic>
        <p:nvPicPr>
          <p:cNvPr id="912390" name="Picture 6" descr="2"/>
          <p:cNvPicPr>
            <a:picLocks noChangeAspect="1" noChangeArrowheads="1"/>
          </p:cNvPicPr>
          <p:nvPr/>
        </p:nvPicPr>
        <p:blipFill>
          <a:blip r:embed="rId5"/>
          <a:srcRect/>
          <a:stretch>
            <a:fillRect/>
          </a:stretch>
        </p:blipFill>
        <p:spPr bwMode="auto">
          <a:xfrm>
            <a:off x="6181725" y="1271588"/>
            <a:ext cx="2263775" cy="2282825"/>
          </a:xfrm>
          <a:prstGeom prst="rect">
            <a:avLst/>
          </a:prstGeom>
          <a:noFill/>
        </p:spPr>
      </p:pic>
      <p:sp>
        <p:nvSpPr>
          <p:cNvPr id="912391" name="Rectangle 7"/>
          <p:cNvSpPr>
            <a:spLocks noChangeArrowheads="1"/>
          </p:cNvSpPr>
          <p:nvPr/>
        </p:nvSpPr>
        <p:spPr bwMode="auto">
          <a:xfrm>
            <a:off x="735013" y="3873500"/>
            <a:ext cx="7723187" cy="1666875"/>
          </a:xfrm>
          <a:prstGeom prst="rect">
            <a:avLst/>
          </a:prstGeom>
          <a:noFill/>
          <a:ln w="9525">
            <a:noFill/>
            <a:miter lim="800000"/>
            <a:headEnd/>
            <a:tailEnd/>
          </a:ln>
          <a:effectLst/>
        </p:spPr>
        <p:txBody>
          <a:bodyPr/>
          <a:lstStyle/>
          <a:p>
            <a:pPr marL="363538" indent="-363538">
              <a:lnSpc>
                <a:spcPct val="90000"/>
              </a:lnSpc>
              <a:spcBef>
                <a:spcPct val="50000"/>
              </a:spcBef>
              <a:spcAft>
                <a:spcPct val="20000"/>
              </a:spcAft>
              <a:buSzPct val="85000"/>
            </a:pPr>
            <a:endParaRPr lang="en-US" altLang="zh-TW" sz="2200" i="1">
              <a:ea typeface="PMingLiU" pitchFamily="18" charset="-120"/>
            </a:endParaRPr>
          </a:p>
          <a:p>
            <a:pPr marL="363538" indent="-363538">
              <a:lnSpc>
                <a:spcPct val="90000"/>
              </a:lnSpc>
              <a:buSzPct val="85000"/>
              <a:buFontTx/>
              <a:buBlip>
                <a:blip r:embed="rId6"/>
              </a:buBlip>
            </a:pPr>
            <a:r>
              <a:rPr lang="en-US" altLang="zh-TW" sz="2200">
                <a:ea typeface="PMingLiU" pitchFamily="18" charset="-120"/>
              </a:rPr>
              <a:t>Monotherapy with either epinephrine injection or thermal treatment (e.g. with a heater probe)</a:t>
            </a:r>
          </a:p>
          <a:p>
            <a:pPr marL="363538" indent="-363538">
              <a:lnSpc>
                <a:spcPct val="90000"/>
              </a:lnSpc>
              <a:buSzPct val="85000"/>
            </a:pPr>
            <a:r>
              <a:rPr lang="en-US" altLang="zh-TW" sz="2200" i="1">
                <a:ea typeface="PMingLiU" pitchFamily="18" charset="-120"/>
              </a:rPr>
              <a:t>or</a:t>
            </a:r>
            <a:r>
              <a:rPr lang="en-US" altLang="zh-TW" sz="2200">
                <a:ea typeface="PMingLiU" pitchFamily="18" charset="-120"/>
              </a:rPr>
              <a:t> </a:t>
            </a:r>
          </a:p>
          <a:p>
            <a:pPr marL="363538" indent="-363538">
              <a:lnSpc>
                <a:spcPct val="90000"/>
              </a:lnSpc>
              <a:buSzPct val="85000"/>
              <a:buFontTx/>
              <a:buBlip>
                <a:blip r:embed="rId6"/>
              </a:buBlip>
            </a:pPr>
            <a:r>
              <a:rPr lang="en-US" altLang="zh-TW" sz="2200">
                <a:ea typeface="PMingLiU" pitchFamily="18" charset="-120"/>
              </a:rPr>
              <a:t>A combination of epinephrine injection plus thermal treatment and/or haemoclips</a:t>
            </a:r>
          </a:p>
        </p:txBody>
      </p:sp>
      <p:sp>
        <p:nvSpPr>
          <p:cNvPr id="912392" name="Text Box 8"/>
          <p:cNvSpPr txBox="1">
            <a:spLocks noChangeArrowheads="1"/>
          </p:cNvSpPr>
          <p:nvPr/>
        </p:nvSpPr>
        <p:spPr bwMode="auto">
          <a:xfrm>
            <a:off x="850900" y="3568700"/>
            <a:ext cx="2060575" cy="304800"/>
          </a:xfrm>
          <a:prstGeom prst="rect">
            <a:avLst/>
          </a:prstGeom>
          <a:noFill/>
          <a:ln w="9525">
            <a:noFill/>
            <a:miter lim="800000"/>
            <a:headEnd/>
            <a:tailEnd/>
          </a:ln>
          <a:effectLst/>
        </p:spPr>
        <p:txBody>
          <a:bodyPr>
            <a:spAutoFit/>
          </a:bodyPr>
          <a:lstStyle/>
          <a:p>
            <a:pPr algn="ctr">
              <a:spcBef>
                <a:spcPct val="50000"/>
              </a:spcBef>
            </a:pPr>
            <a:r>
              <a:rPr lang="en-GB" sz="1400" b="1"/>
              <a:t>Epinephrine injection</a:t>
            </a:r>
          </a:p>
        </p:txBody>
      </p:sp>
      <p:sp>
        <p:nvSpPr>
          <p:cNvPr id="912393" name="Text Box 9"/>
          <p:cNvSpPr txBox="1">
            <a:spLocks noChangeArrowheads="1"/>
          </p:cNvSpPr>
          <p:nvPr/>
        </p:nvSpPr>
        <p:spPr bwMode="auto">
          <a:xfrm>
            <a:off x="6199188" y="3568700"/>
            <a:ext cx="2095500" cy="304800"/>
          </a:xfrm>
          <a:prstGeom prst="rect">
            <a:avLst/>
          </a:prstGeom>
          <a:noFill/>
          <a:ln w="9525">
            <a:noFill/>
            <a:miter lim="800000"/>
            <a:headEnd/>
            <a:tailEnd/>
          </a:ln>
          <a:effectLst/>
        </p:spPr>
        <p:txBody>
          <a:bodyPr>
            <a:spAutoFit/>
          </a:bodyPr>
          <a:lstStyle/>
          <a:p>
            <a:pPr algn="ctr">
              <a:spcBef>
                <a:spcPct val="50000"/>
              </a:spcBef>
            </a:pPr>
            <a:r>
              <a:rPr lang="en-GB" sz="1400" b="1"/>
              <a:t>Haemoclip</a:t>
            </a:r>
          </a:p>
        </p:txBody>
      </p:sp>
      <p:sp>
        <p:nvSpPr>
          <p:cNvPr id="912394" name="Text Box 10"/>
          <p:cNvSpPr txBox="1">
            <a:spLocks noChangeArrowheads="1"/>
          </p:cNvSpPr>
          <p:nvPr/>
        </p:nvSpPr>
        <p:spPr bwMode="auto">
          <a:xfrm>
            <a:off x="3556000" y="3568700"/>
            <a:ext cx="2095500" cy="304800"/>
          </a:xfrm>
          <a:prstGeom prst="rect">
            <a:avLst/>
          </a:prstGeom>
          <a:noFill/>
          <a:ln w="9525">
            <a:noFill/>
            <a:miter lim="800000"/>
            <a:headEnd/>
            <a:tailEnd/>
          </a:ln>
          <a:effectLst/>
        </p:spPr>
        <p:txBody>
          <a:bodyPr>
            <a:spAutoFit/>
          </a:bodyPr>
          <a:lstStyle/>
          <a:p>
            <a:pPr algn="ctr">
              <a:spcBef>
                <a:spcPct val="50000"/>
              </a:spcBef>
            </a:pPr>
            <a:r>
              <a:rPr lang="en-GB" sz="1400" b="1"/>
              <a:t>Heater probe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8" name="Rectangle 2"/>
          <p:cNvSpPr>
            <a:spLocks noGrp="1" noChangeArrowheads="1"/>
          </p:cNvSpPr>
          <p:nvPr>
            <p:ph type="title" idx="4294967295"/>
          </p:nvPr>
        </p:nvSpPr>
        <p:spPr>
          <a:xfrm>
            <a:off x="439738" y="268288"/>
            <a:ext cx="8120062" cy="1143000"/>
          </a:xfrm>
        </p:spPr>
        <p:txBody>
          <a:bodyPr/>
          <a:lstStyle/>
          <a:p>
            <a:r>
              <a:rPr lang="en-US"/>
              <a:t>Peptic ulcer bleeding is a substantial health issue</a:t>
            </a:r>
            <a:endParaRPr lang="en-GB"/>
          </a:p>
        </p:txBody>
      </p:sp>
      <p:sp>
        <p:nvSpPr>
          <p:cNvPr id="946179" name="Text Box 33"/>
          <p:cNvSpPr txBox="1">
            <a:spLocks noChangeArrowheads="1"/>
          </p:cNvSpPr>
          <p:nvPr/>
        </p:nvSpPr>
        <p:spPr bwMode="auto">
          <a:xfrm>
            <a:off x="0" y="5330825"/>
            <a:ext cx="6710363" cy="730250"/>
          </a:xfrm>
          <a:prstGeom prst="rect">
            <a:avLst/>
          </a:prstGeom>
          <a:noFill/>
          <a:ln w="9525">
            <a:noFill/>
            <a:miter lim="800000"/>
            <a:headEnd/>
            <a:tailEnd/>
          </a:ln>
        </p:spPr>
        <p:txBody>
          <a:bodyPr>
            <a:spAutoFit/>
          </a:bodyPr>
          <a:lstStyle/>
          <a:p>
            <a:pPr eaLnBrk="0" hangingPunct="0"/>
            <a:r>
              <a:rPr lang="en-GB" sz="1400" baseline="30000">
                <a:ea typeface="ＭＳ Ｐゴシック" pitchFamily="-112" charset="-128"/>
              </a:rPr>
              <a:t>1</a:t>
            </a:r>
            <a:r>
              <a:rPr lang="en-GB" sz="1400">
                <a:ea typeface="ＭＳ Ｐゴシック" pitchFamily="-112" charset="-128"/>
              </a:rPr>
              <a:t>Lau JY, et al. Gastroenterology 2008;134(4 Suppl 1):A32; </a:t>
            </a:r>
            <a:r>
              <a:rPr lang="en-GB" altLang="ja-JP" sz="1400" baseline="30000">
                <a:ea typeface="ＭＳ Ｐゴシック" pitchFamily="-112" charset="-128"/>
              </a:rPr>
              <a:t>2</a:t>
            </a:r>
            <a:r>
              <a:rPr lang="en-GB" altLang="ja-JP" sz="1400">
                <a:ea typeface="ＭＳ Ｐゴシック" pitchFamily="-112" charset="-128"/>
              </a:rPr>
              <a:t>Bini EJ &amp; Cohen J. Gastrointest Endosc 2003;58:707–1; </a:t>
            </a:r>
            <a:r>
              <a:rPr lang="en-GB" altLang="ja-JP" sz="1400" baseline="30000">
                <a:ea typeface="ＭＳ Ｐゴシック" pitchFamily="-112" charset="-128"/>
              </a:rPr>
              <a:t>3</a:t>
            </a:r>
            <a:r>
              <a:rPr lang="en-GB" altLang="ja-JP" sz="1400">
                <a:ea typeface="ＭＳ Ｐゴシック" pitchFamily="-112" charset="-128"/>
              </a:rPr>
              <a:t>Chiu PW, et al. Gut 2003;52:1403–7; </a:t>
            </a:r>
            <a:r>
              <a:rPr lang="en-GB" altLang="ja-JP" sz="1400" baseline="30000">
                <a:ea typeface="ＭＳ Ｐゴシック" pitchFamily="-112" charset="-128"/>
              </a:rPr>
              <a:t>4</a:t>
            </a:r>
            <a:r>
              <a:rPr lang="nl-NL" altLang="ja-JP" sz="1400">
                <a:ea typeface="ＭＳ Ｐゴシック" pitchFamily="-112" charset="-128"/>
              </a:rPr>
              <a:t>Sonnenberg A &amp; Everhart JE. Am J Gastroenterol 1997;92:614–20</a:t>
            </a:r>
            <a:endParaRPr lang="en-US" sz="1400">
              <a:ea typeface="ＭＳ Ｐゴシック" pitchFamily="-112" charset="-128"/>
            </a:endParaRPr>
          </a:p>
        </p:txBody>
      </p:sp>
      <p:sp>
        <p:nvSpPr>
          <p:cNvPr id="946180" name="Oval 20"/>
          <p:cNvSpPr>
            <a:spLocks noChangeArrowheads="1"/>
          </p:cNvSpPr>
          <p:nvPr/>
        </p:nvSpPr>
        <p:spPr bwMode="auto">
          <a:xfrm>
            <a:off x="3267075" y="2589213"/>
            <a:ext cx="2335213" cy="1011237"/>
          </a:xfrm>
          <a:prstGeom prst="ellipse">
            <a:avLst/>
          </a:prstGeom>
          <a:solidFill>
            <a:schemeClr val="folHlink"/>
          </a:solidFill>
          <a:ln w="9525">
            <a:solidFill>
              <a:schemeClr val="tx1"/>
            </a:solidFill>
            <a:round/>
            <a:headEnd/>
            <a:tailEnd/>
          </a:ln>
        </p:spPr>
        <p:txBody>
          <a:bodyPr wrap="none" anchor="ctr"/>
          <a:lstStyle/>
          <a:p>
            <a:endParaRPr lang="en-US">
              <a:ea typeface="ＭＳ Ｐゴシック" pitchFamily="-112" charset="-128"/>
            </a:endParaRPr>
          </a:p>
        </p:txBody>
      </p:sp>
      <p:sp>
        <p:nvSpPr>
          <p:cNvPr id="946181" name="Text Box 21"/>
          <p:cNvSpPr txBox="1">
            <a:spLocks noChangeArrowheads="1"/>
          </p:cNvSpPr>
          <p:nvPr/>
        </p:nvSpPr>
        <p:spPr bwMode="auto">
          <a:xfrm>
            <a:off x="3309938" y="2741613"/>
            <a:ext cx="2284412" cy="701675"/>
          </a:xfrm>
          <a:prstGeom prst="rect">
            <a:avLst/>
          </a:prstGeom>
          <a:noFill/>
          <a:ln w="9525">
            <a:noFill/>
            <a:miter lim="800000"/>
            <a:headEnd/>
            <a:tailEnd/>
          </a:ln>
        </p:spPr>
        <p:txBody>
          <a:bodyPr>
            <a:spAutoFit/>
          </a:bodyPr>
          <a:lstStyle/>
          <a:p>
            <a:pPr algn="ctr">
              <a:spcBef>
                <a:spcPct val="50000"/>
              </a:spcBef>
            </a:pPr>
            <a:r>
              <a:rPr lang="en-GB">
                <a:solidFill>
                  <a:schemeClr val="bg1"/>
                </a:solidFill>
                <a:ea typeface="ＭＳ Ｐゴシック" pitchFamily="-112" charset="-128"/>
              </a:rPr>
              <a:t>Peptic ulcer bleeding</a:t>
            </a:r>
          </a:p>
        </p:txBody>
      </p:sp>
      <p:grpSp>
        <p:nvGrpSpPr>
          <p:cNvPr id="946182" name="Group 16"/>
          <p:cNvGrpSpPr>
            <a:grpSpLocks/>
          </p:cNvGrpSpPr>
          <p:nvPr/>
        </p:nvGrpSpPr>
        <p:grpSpPr bwMode="auto">
          <a:xfrm>
            <a:off x="723900" y="1425575"/>
            <a:ext cx="1495425" cy="709613"/>
            <a:chOff x="881" y="1681"/>
            <a:chExt cx="942" cy="447"/>
          </a:xfrm>
        </p:grpSpPr>
        <p:sp>
          <p:nvSpPr>
            <p:cNvPr id="946183" name="AutoShape 4"/>
            <p:cNvSpPr>
              <a:spLocks noChangeArrowheads="1"/>
            </p:cNvSpPr>
            <p:nvPr/>
          </p:nvSpPr>
          <p:spPr bwMode="auto">
            <a:xfrm>
              <a:off x="881" y="1681"/>
              <a:ext cx="942" cy="447"/>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ea typeface="ＭＳ Ｐゴシック" pitchFamily="-112" charset="-128"/>
              </a:endParaRPr>
            </a:p>
          </p:txBody>
        </p:sp>
        <p:sp>
          <p:nvSpPr>
            <p:cNvPr id="946184" name="Text Box 5"/>
            <p:cNvSpPr txBox="1">
              <a:spLocks noChangeArrowheads="1"/>
            </p:cNvSpPr>
            <p:nvPr/>
          </p:nvSpPr>
          <p:spPr bwMode="auto">
            <a:xfrm>
              <a:off x="921" y="1768"/>
              <a:ext cx="833" cy="250"/>
            </a:xfrm>
            <a:prstGeom prst="rect">
              <a:avLst/>
            </a:prstGeom>
            <a:noFill/>
            <a:ln w="9525">
              <a:noFill/>
              <a:miter lim="800000"/>
              <a:headEnd/>
              <a:tailEnd/>
            </a:ln>
          </p:spPr>
          <p:txBody>
            <a:bodyPr>
              <a:spAutoFit/>
            </a:bodyPr>
            <a:lstStyle/>
            <a:p>
              <a:pPr algn="ctr">
                <a:spcBef>
                  <a:spcPct val="50000"/>
                </a:spcBef>
              </a:pPr>
              <a:r>
                <a:rPr lang="en-GB">
                  <a:solidFill>
                    <a:schemeClr val="bg1"/>
                  </a:solidFill>
                  <a:ea typeface="ＭＳ Ｐゴシック" pitchFamily="-112" charset="-128"/>
                </a:rPr>
                <a:t>Incidence</a:t>
              </a:r>
            </a:p>
          </p:txBody>
        </p:sp>
      </p:grpSp>
      <p:sp>
        <p:nvSpPr>
          <p:cNvPr id="946185" name="AutoShape 7"/>
          <p:cNvSpPr>
            <a:spLocks noChangeArrowheads="1"/>
          </p:cNvSpPr>
          <p:nvPr/>
        </p:nvSpPr>
        <p:spPr bwMode="auto">
          <a:xfrm>
            <a:off x="6638925" y="1419225"/>
            <a:ext cx="1495425" cy="709613"/>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ea typeface="ＭＳ Ｐゴシック" pitchFamily="-112" charset="-128"/>
            </a:endParaRPr>
          </a:p>
        </p:txBody>
      </p:sp>
      <p:sp>
        <p:nvSpPr>
          <p:cNvPr id="946186" name="Text Box 8"/>
          <p:cNvSpPr txBox="1">
            <a:spLocks noChangeArrowheads="1"/>
          </p:cNvSpPr>
          <p:nvPr/>
        </p:nvSpPr>
        <p:spPr bwMode="auto">
          <a:xfrm>
            <a:off x="6600825" y="1570038"/>
            <a:ext cx="1547813" cy="396875"/>
          </a:xfrm>
          <a:prstGeom prst="rect">
            <a:avLst/>
          </a:prstGeom>
          <a:noFill/>
          <a:ln w="9525">
            <a:noFill/>
            <a:miter lim="800000"/>
            <a:headEnd/>
            <a:tailEnd/>
          </a:ln>
        </p:spPr>
        <p:txBody>
          <a:bodyPr>
            <a:spAutoFit/>
          </a:bodyPr>
          <a:lstStyle/>
          <a:p>
            <a:pPr algn="ctr">
              <a:spcBef>
                <a:spcPct val="50000"/>
              </a:spcBef>
            </a:pPr>
            <a:r>
              <a:rPr lang="en-GB">
                <a:solidFill>
                  <a:schemeClr val="bg1"/>
                </a:solidFill>
                <a:ea typeface="ＭＳ Ｐゴシック" pitchFamily="-112" charset="-128"/>
              </a:rPr>
              <a:t>Recurrence</a:t>
            </a:r>
          </a:p>
        </p:txBody>
      </p:sp>
      <p:grpSp>
        <p:nvGrpSpPr>
          <p:cNvPr id="946187" name="Group 19"/>
          <p:cNvGrpSpPr>
            <a:grpSpLocks/>
          </p:cNvGrpSpPr>
          <p:nvPr/>
        </p:nvGrpSpPr>
        <p:grpSpPr bwMode="auto">
          <a:xfrm>
            <a:off x="723900" y="3876675"/>
            <a:ext cx="1495425" cy="709613"/>
            <a:chOff x="2901" y="1553"/>
            <a:chExt cx="942" cy="447"/>
          </a:xfrm>
        </p:grpSpPr>
        <p:sp>
          <p:nvSpPr>
            <p:cNvPr id="946188" name="AutoShape 10"/>
            <p:cNvSpPr>
              <a:spLocks noChangeArrowheads="1"/>
            </p:cNvSpPr>
            <p:nvPr/>
          </p:nvSpPr>
          <p:spPr bwMode="auto">
            <a:xfrm>
              <a:off x="2901" y="1553"/>
              <a:ext cx="942" cy="447"/>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ea typeface="ＭＳ Ｐゴシック" pitchFamily="-112" charset="-128"/>
              </a:endParaRPr>
            </a:p>
          </p:txBody>
        </p:sp>
        <p:sp>
          <p:nvSpPr>
            <p:cNvPr id="946189" name="Text Box 12"/>
            <p:cNvSpPr txBox="1">
              <a:spLocks noChangeArrowheads="1"/>
            </p:cNvSpPr>
            <p:nvPr/>
          </p:nvSpPr>
          <p:spPr bwMode="auto">
            <a:xfrm>
              <a:off x="2988" y="1640"/>
              <a:ext cx="766" cy="250"/>
            </a:xfrm>
            <a:prstGeom prst="rect">
              <a:avLst/>
            </a:prstGeom>
            <a:noFill/>
            <a:ln w="9525">
              <a:noFill/>
              <a:miter lim="800000"/>
              <a:headEnd/>
              <a:tailEnd/>
            </a:ln>
          </p:spPr>
          <p:txBody>
            <a:bodyPr>
              <a:spAutoFit/>
            </a:bodyPr>
            <a:lstStyle/>
            <a:p>
              <a:pPr algn="ctr">
                <a:spcBef>
                  <a:spcPct val="50000"/>
                </a:spcBef>
              </a:pPr>
              <a:r>
                <a:rPr lang="en-GB">
                  <a:solidFill>
                    <a:schemeClr val="bg1"/>
                  </a:solidFill>
                  <a:ea typeface="ＭＳ Ｐゴシック" pitchFamily="-112" charset="-128"/>
                </a:rPr>
                <a:t>Mortality</a:t>
              </a:r>
            </a:p>
          </p:txBody>
        </p:sp>
      </p:grpSp>
      <p:sp>
        <p:nvSpPr>
          <p:cNvPr id="946190" name="AutoShape 14"/>
          <p:cNvSpPr>
            <a:spLocks noChangeArrowheads="1"/>
          </p:cNvSpPr>
          <p:nvPr/>
        </p:nvSpPr>
        <p:spPr bwMode="auto">
          <a:xfrm>
            <a:off x="6638925" y="3876675"/>
            <a:ext cx="1495425" cy="709613"/>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ea typeface="ＭＳ Ｐゴシック" pitchFamily="-112" charset="-128"/>
            </a:endParaRPr>
          </a:p>
        </p:txBody>
      </p:sp>
      <p:sp>
        <p:nvSpPr>
          <p:cNvPr id="946191" name="Text Box 15"/>
          <p:cNvSpPr txBox="1">
            <a:spLocks noChangeArrowheads="1"/>
          </p:cNvSpPr>
          <p:nvPr/>
        </p:nvSpPr>
        <p:spPr bwMode="auto">
          <a:xfrm>
            <a:off x="6638925" y="4016375"/>
            <a:ext cx="1476375" cy="396875"/>
          </a:xfrm>
          <a:prstGeom prst="rect">
            <a:avLst/>
          </a:prstGeom>
          <a:noFill/>
          <a:ln w="9525">
            <a:noFill/>
            <a:miter lim="800000"/>
            <a:headEnd/>
            <a:tailEnd/>
          </a:ln>
        </p:spPr>
        <p:txBody>
          <a:bodyPr>
            <a:spAutoFit/>
          </a:bodyPr>
          <a:lstStyle/>
          <a:p>
            <a:pPr algn="ctr">
              <a:spcBef>
                <a:spcPct val="50000"/>
              </a:spcBef>
            </a:pPr>
            <a:r>
              <a:rPr lang="en-GB">
                <a:solidFill>
                  <a:schemeClr val="bg1"/>
                </a:solidFill>
                <a:ea typeface="ＭＳ Ｐゴシック" pitchFamily="-112" charset="-128"/>
              </a:rPr>
              <a:t>Cost</a:t>
            </a:r>
          </a:p>
        </p:txBody>
      </p:sp>
      <p:sp>
        <p:nvSpPr>
          <p:cNvPr id="946192" name="Text Box 27"/>
          <p:cNvSpPr txBox="1">
            <a:spLocks noChangeArrowheads="1"/>
          </p:cNvSpPr>
          <p:nvPr/>
        </p:nvSpPr>
        <p:spPr bwMode="auto">
          <a:xfrm>
            <a:off x="633413" y="2138363"/>
            <a:ext cx="2114550" cy="1436687"/>
          </a:xfrm>
          <a:prstGeom prst="rect">
            <a:avLst/>
          </a:prstGeom>
          <a:noFill/>
          <a:ln w="9525">
            <a:noFill/>
            <a:miter lim="800000"/>
            <a:headEnd/>
            <a:tailEnd/>
          </a:ln>
        </p:spPr>
        <p:txBody>
          <a:bodyPr>
            <a:spAutoFit/>
          </a:bodyPr>
          <a:lstStyle/>
          <a:p>
            <a:pPr marL="269875" indent="-269875">
              <a:spcBef>
                <a:spcPct val="40000"/>
              </a:spcBef>
              <a:buSzPct val="85000"/>
              <a:buFontTx/>
              <a:buBlip>
                <a:blip r:embed="rId3"/>
              </a:buBlip>
            </a:pPr>
            <a:r>
              <a:rPr lang="en-US" sz="1600">
                <a:ea typeface="ＭＳ Ｐゴシック" pitchFamily="-112" charset="-128"/>
              </a:rPr>
              <a:t>19.4–79.0 cases per 100,000 individuals/year in Europe</a:t>
            </a:r>
            <a:r>
              <a:rPr lang="en-US" sz="1600" baseline="30000">
                <a:ea typeface="ＭＳ Ｐゴシック" pitchFamily="-112" charset="-128"/>
              </a:rPr>
              <a:t>1</a:t>
            </a:r>
          </a:p>
          <a:p>
            <a:pPr marL="269875" indent="-269875">
              <a:spcBef>
                <a:spcPct val="50000"/>
              </a:spcBef>
            </a:pPr>
            <a:endParaRPr lang="en-GB" sz="1600">
              <a:ea typeface="ＭＳ Ｐゴシック" pitchFamily="-112" charset="-128"/>
            </a:endParaRPr>
          </a:p>
        </p:txBody>
      </p:sp>
      <p:sp>
        <p:nvSpPr>
          <p:cNvPr id="946193" name="Text Box 28"/>
          <p:cNvSpPr txBox="1">
            <a:spLocks noChangeArrowheads="1"/>
          </p:cNvSpPr>
          <p:nvPr/>
        </p:nvSpPr>
        <p:spPr bwMode="auto">
          <a:xfrm>
            <a:off x="628650" y="4581525"/>
            <a:ext cx="2071688" cy="947738"/>
          </a:xfrm>
          <a:prstGeom prst="rect">
            <a:avLst/>
          </a:prstGeom>
          <a:noFill/>
          <a:ln w="9525">
            <a:noFill/>
            <a:miter lim="800000"/>
            <a:headEnd/>
            <a:tailEnd/>
          </a:ln>
        </p:spPr>
        <p:txBody>
          <a:bodyPr>
            <a:spAutoFit/>
          </a:bodyPr>
          <a:lstStyle/>
          <a:p>
            <a:pPr marL="269875" indent="-269875">
              <a:spcBef>
                <a:spcPct val="40000"/>
              </a:spcBef>
              <a:buSzPct val="85000"/>
              <a:buFontTx/>
              <a:buBlip>
                <a:blip r:embed="rId3"/>
              </a:buBlip>
            </a:pPr>
            <a:r>
              <a:rPr lang="en-GB" altLang="ja-JP" sz="1600">
                <a:ea typeface="ＭＳ Ｐゴシック" pitchFamily="-112" charset="-128"/>
              </a:rPr>
              <a:t>Average 30-day mortality of 8.7%</a:t>
            </a:r>
            <a:r>
              <a:rPr lang="en-US" sz="1600" baseline="30000">
                <a:ea typeface="ＭＳ Ｐゴシック" pitchFamily="-112" charset="-128"/>
              </a:rPr>
              <a:t>1</a:t>
            </a:r>
          </a:p>
          <a:p>
            <a:pPr marL="269875" indent="-269875">
              <a:spcBef>
                <a:spcPct val="50000"/>
              </a:spcBef>
            </a:pPr>
            <a:endParaRPr lang="en-GB" sz="1600">
              <a:ea typeface="ＭＳ Ｐゴシック" pitchFamily="-112" charset="-128"/>
            </a:endParaRPr>
          </a:p>
        </p:txBody>
      </p:sp>
      <p:sp>
        <p:nvSpPr>
          <p:cNvPr id="946194" name="Text Box 29"/>
          <p:cNvSpPr txBox="1">
            <a:spLocks noChangeArrowheads="1"/>
          </p:cNvSpPr>
          <p:nvPr/>
        </p:nvSpPr>
        <p:spPr bwMode="auto">
          <a:xfrm>
            <a:off x="6550025" y="4581525"/>
            <a:ext cx="2593975" cy="1069975"/>
          </a:xfrm>
          <a:prstGeom prst="rect">
            <a:avLst/>
          </a:prstGeom>
          <a:noFill/>
          <a:ln w="9525">
            <a:noFill/>
            <a:miter lim="800000"/>
            <a:headEnd/>
            <a:tailEnd/>
          </a:ln>
        </p:spPr>
        <p:txBody>
          <a:bodyPr>
            <a:spAutoFit/>
          </a:bodyPr>
          <a:lstStyle/>
          <a:p>
            <a:pPr marL="269875" indent="-269875">
              <a:spcBef>
                <a:spcPct val="40000"/>
              </a:spcBef>
              <a:buSzPct val="85000"/>
              <a:buFontTx/>
              <a:buBlip>
                <a:blip r:embed="rId3"/>
              </a:buBlip>
            </a:pPr>
            <a:r>
              <a:rPr lang="en-US" sz="1600">
                <a:ea typeface="ＭＳ Ｐゴシック" pitchFamily="-112" charset="-128"/>
              </a:rPr>
              <a:t>Estimated </a:t>
            </a:r>
            <a:r>
              <a:rPr lang="en-US" altLang="ja-JP" sz="1600">
                <a:ea typeface="ＭＳ Ｐゴシック" pitchFamily="-112" charset="-128"/>
              </a:rPr>
              <a:t>cost to employers and health care providers (USA): $5.7 billion per year</a:t>
            </a:r>
            <a:r>
              <a:rPr lang="en-US" altLang="ja-JP" sz="1600" baseline="30000">
                <a:ea typeface="ＭＳ Ｐゴシック" pitchFamily="-112" charset="-128"/>
              </a:rPr>
              <a:t>4</a:t>
            </a:r>
            <a:endParaRPr lang="en-GB" sz="1600" baseline="30000">
              <a:ea typeface="ＭＳ Ｐゴシック" pitchFamily="-112" charset="-128"/>
            </a:endParaRPr>
          </a:p>
        </p:txBody>
      </p:sp>
      <p:sp>
        <p:nvSpPr>
          <p:cNvPr id="946195" name="Text Box 30"/>
          <p:cNvSpPr txBox="1">
            <a:spLocks noChangeArrowheads="1"/>
          </p:cNvSpPr>
          <p:nvPr/>
        </p:nvSpPr>
        <p:spPr bwMode="auto">
          <a:xfrm>
            <a:off x="6550025" y="2143125"/>
            <a:ext cx="2098675" cy="1168400"/>
          </a:xfrm>
          <a:prstGeom prst="rect">
            <a:avLst/>
          </a:prstGeom>
          <a:noFill/>
          <a:ln w="9525">
            <a:noFill/>
            <a:miter lim="800000"/>
            <a:headEnd/>
            <a:tailEnd/>
          </a:ln>
        </p:spPr>
        <p:txBody>
          <a:bodyPr>
            <a:spAutoFit/>
          </a:bodyPr>
          <a:lstStyle/>
          <a:p>
            <a:pPr marL="269875" indent="-269875">
              <a:spcBef>
                <a:spcPct val="40000"/>
              </a:spcBef>
              <a:buSzPct val="85000"/>
              <a:buFontTx/>
              <a:buBlip>
                <a:blip r:embed="rId3"/>
              </a:buBlip>
            </a:pPr>
            <a:r>
              <a:rPr lang="en-US" sz="1600">
                <a:ea typeface="ＭＳ Ｐゴシック" pitchFamily="-112" charset="-128"/>
              </a:rPr>
              <a:t>Up to </a:t>
            </a:r>
            <a:r>
              <a:rPr lang="en-GB" altLang="ja-JP" sz="1600">
                <a:ea typeface="ＭＳ Ｐゴシック" pitchFamily="-112" charset="-128"/>
              </a:rPr>
              <a:t>31%</a:t>
            </a:r>
            <a:r>
              <a:rPr lang="en-US" sz="1600" baseline="30000">
                <a:ea typeface="ＭＳ Ｐゴシック" pitchFamily="-112" charset="-128"/>
              </a:rPr>
              <a:t>1</a:t>
            </a:r>
          </a:p>
          <a:p>
            <a:pPr marL="269875" indent="-269875">
              <a:spcBef>
                <a:spcPct val="40000"/>
              </a:spcBef>
              <a:buSzPct val="85000"/>
              <a:buFontTx/>
              <a:buBlip>
                <a:blip r:embed="rId3"/>
              </a:buBlip>
            </a:pPr>
            <a:r>
              <a:rPr lang="en-US" altLang="ja-JP" sz="1600">
                <a:ea typeface="ＭＳ Ｐゴシック" pitchFamily="-112" charset="-128"/>
              </a:rPr>
              <a:t>90% of re-bleeds occur </a:t>
            </a:r>
            <a:r>
              <a:rPr lang="en-GB" altLang="ja-JP" sz="1600">
                <a:ea typeface="ＭＳ Ｐゴシック" pitchFamily="-112" charset="-128"/>
              </a:rPr>
              <a:t>in the first </a:t>
            </a:r>
            <a:br>
              <a:rPr lang="en-GB" altLang="ja-JP" sz="1600">
                <a:ea typeface="ＭＳ Ｐゴシック" pitchFamily="-112" charset="-128"/>
              </a:rPr>
            </a:br>
            <a:r>
              <a:rPr lang="en-GB" altLang="ja-JP" sz="1600">
                <a:ea typeface="ＭＳ Ｐゴシック" pitchFamily="-112" charset="-128"/>
              </a:rPr>
              <a:t>7 days</a:t>
            </a:r>
            <a:r>
              <a:rPr lang="en-GB" altLang="ja-JP" sz="1600" baseline="30000">
                <a:ea typeface="ＭＳ Ｐゴシック" pitchFamily="-112" charset="-128"/>
              </a:rPr>
              <a:t>2,3</a:t>
            </a:r>
            <a:endParaRPr lang="en-GB" sz="1600" baseline="30000">
              <a:ea typeface="ＭＳ Ｐゴシック" pitchFamily="-112" charset="-128"/>
            </a:endParaRPr>
          </a:p>
        </p:txBody>
      </p:sp>
      <p:cxnSp>
        <p:nvCxnSpPr>
          <p:cNvPr id="946196" name="AutoShape 80"/>
          <p:cNvCxnSpPr>
            <a:cxnSpLocks noChangeShapeType="1"/>
            <a:stCxn id="946180" idx="7"/>
            <a:endCxn id="946186" idx="1"/>
          </p:cNvCxnSpPr>
          <p:nvPr/>
        </p:nvCxnSpPr>
        <p:spPr bwMode="auto">
          <a:xfrm flipV="1">
            <a:off x="5260975" y="1768475"/>
            <a:ext cx="1339850" cy="968375"/>
          </a:xfrm>
          <a:prstGeom prst="straightConnector1">
            <a:avLst/>
          </a:prstGeom>
          <a:noFill/>
          <a:ln w="19050">
            <a:solidFill>
              <a:schemeClr val="tx1"/>
            </a:solidFill>
            <a:round/>
            <a:headEnd/>
            <a:tailEnd type="triangle" w="lg" len="med"/>
          </a:ln>
        </p:spPr>
      </p:cxnSp>
      <p:cxnSp>
        <p:nvCxnSpPr>
          <p:cNvPr id="946197" name="AutoShape 81"/>
          <p:cNvCxnSpPr>
            <a:cxnSpLocks noChangeShapeType="1"/>
            <a:stCxn id="946180" idx="5"/>
            <a:endCxn id="946190" idx="1"/>
          </p:cNvCxnSpPr>
          <p:nvPr/>
        </p:nvCxnSpPr>
        <p:spPr bwMode="auto">
          <a:xfrm>
            <a:off x="5260975" y="3452813"/>
            <a:ext cx="1377950" cy="779462"/>
          </a:xfrm>
          <a:prstGeom prst="straightConnector1">
            <a:avLst/>
          </a:prstGeom>
          <a:noFill/>
          <a:ln w="19050">
            <a:solidFill>
              <a:schemeClr val="tx1"/>
            </a:solidFill>
            <a:round/>
            <a:headEnd/>
            <a:tailEnd type="triangle" w="lg" len="med"/>
          </a:ln>
        </p:spPr>
      </p:cxnSp>
      <p:cxnSp>
        <p:nvCxnSpPr>
          <p:cNvPr id="946198" name="AutoShape 82"/>
          <p:cNvCxnSpPr>
            <a:cxnSpLocks noChangeShapeType="1"/>
            <a:stCxn id="946180" idx="3"/>
            <a:endCxn id="946188" idx="3"/>
          </p:cNvCxnSpPr>
          <p:nvPr/>
        </p:nvCxnSpPr>
        <p:spPr bwMode="auto">
          <a:xfrm flipH="1">
            <a:off x="2219325" y="3452813"/>
            <a:ext cx="1389063" cy="779462"/>
          </a:xfrm>
          <a:prstGeom prst="straightConnector1">
            <a:avLst/>
          </a:prstGeom>
          <a:noFill/>
          <a:ln w="19050">
            <a:solidFill>
              <a:schemeClr val="tx1"/>
            </a:solidFill>
            <a:round/>
            <a:headEnd/>
            <a:tailEnd type="triangle" w="lg" len="med"/>
          </a:ln>
        </p:spPr>
      </p:cxnSp>
      <p:cxnSp>
        <p:nvCxnSpPr>
          <p:cNvPr id="946199" name="AutoShape 83"/>
          <p:cNvCxnSpPr>
            <a:cxnSpLocks noChangeShapeType="1"/>
            <a:stCxn id="946180" idx="1"/>
            <a:endCxn id="946183" idx="3"/>
          </p:cNvCxnSpPr>
          <p:nvPr/>
        </p:nvCxnSpPr>
        <p:spPr bwMode="auto">
          <a:xfrm flipH="1" flipV="1">
            <a:off x="2219325" y="1781175"/>
            <a:ext cx="1389063" cy="955675"/>
          </a:xfrm>
          <a:prstGeom prst="straightConnector1">
            <a:avLst/>
          </a:prstGeom>
          <a:noFill/>
          <a:ln w="19050">
            <a:solidFill>
              <a:schemeClr val="tx1"/>
            </a:solidFill>
            <a:round/>
            <a:headEnd/>
            <a:tailEnd type="triangle" w="lg" len="med"/>
          </a:ln>
        </p:spPr>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405" name="Rectangle 93"/>
          <p:cNvSpPr>
            <a:spLocks noGrp="1" noChangeArrowheads="1"/>
          </p:cNvSpPr>
          <p:nvPr>
            <p:ph type="title"/>
          </p:nvPr>
        </p:nvSpPr>
        <p:spPr/>
        <p:txBody>
          <a:bodyPr/>
          <a:lstStyle/>
          <a:p>
            <a:r>
              <a:rPr lang="en-US"/>
              <a:t>Peptic ulcer disease is declining…</a:t>
            </a:r>
            <a:br>
              <a:rPr lang="en-US"/>
            </a:br>
            <a:r>
              <a:rPr kumimoji="1" lang="en-US" altLang="zh-TW" sz="2000">
                <a:solidFill>
                  <a:schemeClr val="accent1"/>
                </a:solidFill>
                <a:ea typeface="PMingLiU" pitchFamily="18" charset="-120"/>
              </a:rPr>
              <a:t>Time trends of hospitalization</a:t>
            </a:r>
            <a:endParaRPr kumimoji="1" lang="en-US" sz="2000">
              <a:solidFill>
                <a:schemeClr val="accent1"/>
              </a:solidFill>
            </a:endParaRPr>
          </a:p>
        </p:txBody>
      </p:sp>
      <p:grpSp>
        <p:nvGrpSpPr>
          <p:cNvPr id="653404" name="Group 92"/>
          <p:cNvGrpSpPr>
            <a:grpSpLocks/>
          </p:cNvGrpSpPr>
          <p:nvPr/>
        </p:nvGrpSpPr>
        <p:grpSpPr bwMode="auto">
          <a:xfrm>
            <a:off x="644525" y="1331913"/>
            <a:ext cx="7496175" cy="4560887"/>
            <a:chOff x="518" y="1063"/>
            <a:chExt cx="4722" cy="2873"/>
          </a:xfrm>
        </p:grpSpPr>
        <p:sp>
          <p:nvSpPr>
            <p:cNvPr id="653322" name="Line 10"/>
            <p:cNvSpPr>
              <a:spLocks noChangeShapeType="1"/>
            </p:cNvSpPr>
            <p:nvPr/>
          </p:nvSpPr>
          <p:spPr bwMode="auto">
            <a:xfrm>
              <a:off x="804" y="3562"/>
              <a:ext cx="1887" cy="0"/>
            </a:xfrm>
            <a:prstGeom prst="line">
              <a:avLst/>
            </a:prstGeom>
            <a:noFill/>
            <a:ln w="28575">
              <a:solidFill>
                <a:schemeClr val="tx1"/>
              </a:solidFill>
              <a:round/>
              <a:headEnd/>
              <a:tailEnd/>
            </a:ln>
            <a:effectLst/>
          </p:spPr>
          <p:txBody>
            <a:bodyPr/>
            <a:lstStyle/>
            <a:p>
              <a:endParaRPr lang="es-ES"/>
            </a:p>
          </p:txBody>
        </p:sp>
        <p:sp>
          <p:nvSpPr>
            <p:cNvPr id="653325" name="Text Box 13"/>
            <p:cNvSpPr txBox="1">
              <a:spLocks noChangeArrowheads="1"/>
            </p:cNvSpPr>
            <p:nvPr/>
          </p:nvSpPr>
          <p:spPr bwMode="auto">
            <a:xfrm>
              <a:off x="597" y="3440"/>
              <a:ext cx="187" cy="212"/>
            </a:xfrm>
            <a:prstGeom prst="rect">
              <a:avLst/>
            </a:prstGeom>
            <a:noFill/>
            <a:ln w="9525">
              <a:noFill/>
              <a:miter lim="800000"/>
              <a:headEnd/>
              <a:tailEnd/>
            </a:ln>
            <a:effectLst/>
          </p:spPr>
          <p:txBody>
            <a:bodyPr wrap="none">
              <a:spAutoFit/>
            </a:bodyPr>
            <a:lstStyle/>
            <a:p>
              <a:pPr algn="r"/>
              <a:r>
                <a:rPr lang="en-US" altLang="zh-TW" sz="1600" b="1">
                  <a:ea typeface="PMingLiU" pitchFamily="18" charset="-120"/>
                </a:rPr>
                <a:t>0</a:t>
              </a:r>
            </a:p>
          </p:txBody>
        </p:sp>
        <p:sp>
          <p:nvSpPr>
            <p:cNvPr id="653326" name="Text Box 14"/>
            <p:cNvSpPr txBox="1">
              <a:spLocks noChangeArrowheads="1"/>
            </p:cNvSpPr>
            <p:nvPr/>
          </p:nvSpPr>
          <p:spPr bwMode="auto">
            <a:xfrm>
              <a:off x="526" y="3125"/>
              <a:ext cx="258" cy="212"/>
            </a:xfrm>
            <a:prstGeom prst="rect">
              <a:avLst/>
            </a:prstGeom>
            <a:noFill/>
            <a:ln w="9525">
              <a:noFill/>
              <a:miter lim="800000"/>
              <a:headEnd/>
              <a:tailEnd/>
            </a:ln>
            <a:effectLst/>
          </p:spPr>
          <p:txBody>
            <a:bodyPr wrap="none">
              <a:spAutoFit/>
            </a:bodyPr>
            <a:lstStyle/>
            <a:p>
              <a:pPr algn="r"/>
              <a:r>
                <a:rPr lang="en-US" altLang="zh-TW" sz="1600" b="1">
                  <a:ea typeface="PMingLiU" pitchFamily="18" charset="-120"/>
                </a:rPr>
                <a:t>10</a:t>
              </a:r>
            </a:p>
          </p:txBody>
        </p:sp>
        <p:sp>
          <p:nvSpPr>
            <p:cNvPr id="653327" name="Text Box 15"/>
            <p:cNvSpPr txBox="1">
              <a:spLocks noChangeArrowheads="1"/>
            </p:cNvSpPr>
            <p:nvPr/>
          </p:nvSpPr>
          <p:spPr bwMode="auto">
            <a:xfrm>
              <a:off x="526" y="2810"/>
              <a:ext cx="258" cy="212"/>
            </a:xfrm>
            <a:prstGeom prst="rect">
              <a:avLst/>
            </a:prstGeom>
            <a:noFill/>
            <a:ln w="9525">
              <a:noFill/>
              <a:miter lim="800000"/>
              <a:headEnd/>
              <a:tailEnd/>
            </a:ln>
            <a:effectLst/>
          </p:spPr>
          <p:txBody>
            <a:bodyPr wrap="none">
              <a:spAutoFit/>
            </a:bodyPr>
            <a:lstStyle/>
            <a:p>
              <a:pPr algn="r"/>
              <a:r>
                <a:rPr lang="en-US" altLang="zh-TW" sz="1600" b="1">
                  <a:ea typeface="PMingLiU" pitchFamily="18" charset="-120"/>
                </a:rPr>
                <a:t>20</a:t>
              </a:r>
            </a:p>
          </p:txBody>
        </p:sp>
        <p:sp>
          <p:nvSpPr>
            <p:cNvPr id="653328" name="Text Box 16"/>
            <p:cNvSpPr txBox="1">
              <a:spLocks noChangeArrowheads="1"/>
            </p:cNvSpPr>
            <p:nvPr/>
          </p:nvSpPr>
          <p:spPr bwMode="auto">
            <a:xfrm>
              <a:off x="526" y="2496"/>
              <a:ext cx="258" cy="212"/>
            </a:xfrm>
            <a:prstGeom prst="rect">
              <a:avLst/>
            </a:prstGeom>
            <a:noFill/>
            <a:ln w="9525">
              <a:noFill/>
              <a:miter lim="800000"/>
              <a:headEnd/>
              <a:tailEnd/>
            </a:ln>
            <a:effectLst/>
          </p:spPr>
          <p:txBody>
            <a:bodyPr wrap="none">
              <a:spAutoFit/>
            </a:bodyPr>
            <a:lstStyle/>
            <a:p>
              <a:pPr algn="r"/>
              <a:r>
                <a:rPr lang="en-US" altLang="zh-TW" sz="1600" b="1">
                  <a:ea typeface="PMingLiU" pitchFamily="18" charset="-120"/>
                </a:rPr>
                <a:t>30</a:t>
              </a:r>
            </a:p>
          </p:txBody>
        </p:sp>
        <p:sp>
          <p:nvSpPr>
            <p:cNvPr id="653329" name="Text Box 17"/>
            <p:cNvSpPr txBox="1">
              <a:spLocks noChangeArrowheads="1"/>
            </p:cNvSpPr>
            <p:nvPr/>
          </p:nvSpPr>
          <p:spPr bwMode="auto">
            <a:xfrm>
              <a:off x="526" y="2181"/>
              <a:ext cx="258" cy="212"/>
            </a:xfrm>
            <a:prstGeom prst="rect">
              <a:avLst/>
            </a:prstGeom>
            <a:noFill/>
            <a:ln w="9525">
              <a:noFill/>
              <a:miter lim="800000"/>
              <a:headEnd/>
              <a:tailEnd/>
            </a:ln>
            <a:effectLst/>
          </p:spPr>
          <p:txBody>
            <a:bodyPr wrap="none">
              <a:spAutoFit/>
            </a:bodyPr>
            <a:lstStyle/>
            <a:p>
              <a:pPr algn="r"/>
              <a:r>
                <a:rPr lang="en-US" altLang="zh-TW" sz="1600" b="1">
                  <a:ea typeface="PMingLiU" pitchFamily="18" charset="-120"/>
                </a:rPr>
                <a:t>40</a:t>
              </a:r>
            </a:p>
          </p:txBody>
        </p:sp>
        <p:sp>
          <p:nvSpPr>
            <p:cNvPr id="653330" name="Text Box 18"/>
            <p:cNvSpPr txBox="1">
              <a:spLocks noChangeArrowheads="1"/>
            </p:cNvSpPr>
            <p:nvPr/>
          </p:nvSpPr>
          <p:spPr bwMode="auto">
            <a:xfrm>
              <a:off x="526" y="1245"/>
              <a:ext cx="258" cy="212"/>
            </a:xfrm>
            <a:prstGeom prst="rect">
              <a:avLst/>
            </a:prstGeom>
            <a:noFill/>
            <a:ln w="9525">
              <a:noFill/>
              <a:miter lim="800000"/>
              <a:headEnd/>
              <a:tailEnd/>
            </a:ln>
            <a:effectLst/>
          </p:spPr>
          <p:txBody>
            <a:bodyPr wrap="none">
              <a:spAutoFit/>
            </a:bodyPr>
            <a:lstStyle/>
            <a:p>
              <a:pPr algn="r"/>
              <a:r>
                <a:rPr lang="en-US" altLang="zh-TW" sz="1600" b="1">
                  <a:ea typeface="PMingLiU" pitchFamily="18" charset="-120"/>
                </a:rPr>
                <a:t>70</a:t>
              </a:r>
            </a:p>
          </p:txBody>
        </p:sp>
        <p:sp useBgFill="1">
          <p:nvSpPr>
            <p:cNvPr id="653331" name="Text Box 19"/>
            <p:cNvSpPr txBox="1">
              <a:spLocks noChangeArrowheads="1"/>
            </p:cNvSpPr>
            <p:nvPr/>
          </p:nvSpPr>
          <p:spPr bwMode="auto">
            <a:xfrm>
              <a:off x="518" y="1063"/>
              <a:ext cx="3148" cy="231"/>
            </a:xfrm>
            <a:prstGeom prst="rect">
              <a:avLst/>
            </a:prstGeom>
            <a:ln w="9525">
              <a:noFill/>
              <a:miter lim="800000"/>
              <a:headEnd/>
              <a:tailEnd/>
            </a:ln>
            <a:effectLst/>
          </p:spPr>
          <p:txBody>
            <a:bodyPr wrap="none">
              <a:spAutoFit/>
            </a:bodyPr>
            <a:lstStyle/>
            <a:p>
              <a:r>
                <a:rPr lang="en-US" altLang="zh-TW" sz="1800" b="1">
                  <a:ea typeface="PMingLiU" pitchFamily="18" charset="-120"/>
                </a:rPr>
                <a:t>Proportional rate per 10,000 hospitalizations</a:t>
              </a:r>
            </a:p>
          </p:txBody>
        </p:sp>
        <p:sp>
          <p:nvSpPr>
            <p:cNvPr id="653332" name="Text Box 20"/>
            <p:cNvSpPr txBox="1">
              <a:spLocks noChangeArrowheads="1"/>
            </p:cNvSpPr>
            <p:nvPr/>
          </p:nvSpPr>
          <p:spPr bwMode="auto">
            <a:xfrm>
              <a:off x="779" y="3618"/>
              <a:ext cx="451" cy="318"/>
            </a:xfrm>
            <a:prstGeom prst="rect">
              <a:avLst/>
            </a:prstGeom>
            <a:noFill/>
            <a:ln w="9525">
              <a:noFill/>
              <a:miter lim="800000"/>
              <a:headEnd/>
              <a:tailEnd/>
            </a:ln>
            <a:effectLst/>
          </p:spPr>
          <p:txBody>
            <a:bodyPr wrap="none">
              <a:spAutoFit/>
            </a:bodyPr>
            <a:lstStyle/>
            <a:p>
              <a:pPr algn="ctr">
                <a:lnSpc>
                  <a:spcPct val="90000"/>
                </a:lnSpc>
              </a:pPr>
              <a:r>
                <a:rPr lang="en-US" altLang="zh-TW" sz="1500" b="1">
                  <a:ea typeface="PMingLiU" pitchFamily="18" charset="-120"/>
                </a:rPr>
                <a:t>1970–</a:t>
              </a:r>
              <a:br>
                <a:rPr lang="en-US" altLang="zh-TW" sz="1500" b="1">
                  <a:ea typeface="PMingLiU" pitchFamily="18" charset="-120"/>
                </a:rPr>
              </a:br>
              <a:r>
                <a:rPr lang="en-US" altLang="zh-TW" sz="1500" b="1">
                  <a:ea typeface="PMingLiU" pitchFamily="18" charset="-120"/>
                </a:rPr>
                <a:t>1974</a:t>
              </a:r>
            </a:p>
          </p:txBody>
        </p:sp>
        <p:sp>
          <p:nvSpPr>
            <p:cNvPr id="653334" name="Text Box 22"/>
            <p:cNvSpPr txBox="1">
              <a:spLocks noChangeArrowheads="1"/>
            </p:cNvSpPr>
            <p:nvPr/>
          </p:nvSpPr>
          <p:spPr bwMode="auto">
            <a:xfrm>
              <a:off x="1152" y="3618"/>
              <a:ext cx="451" cy="318"/>
            </a:xfrm>
            <a:prstGeom prst="rect">
              <a:avLst/>
            </a:prstGeom>
            <a:noFill/>
            <a:ln w="9525">
              <a:noFill/>
              <a:miter lim="800000"/>
              <a:headEnd/>
              <a:tailEnd/>
            </a:ln>
            <a:effectLst/>
          </p:spPr>
          <p:txBody>
            <a:bodyPr wrap="none">
              <a:spAutoFit/>
            </a:bodyPr>
            <a:lstStyle/>
            <a:p>
              <a:pPr algn="ctr">
                <a:lnSpc>
                  <a:spcPct val="90000"/>
                </a:lnSpc>
              </a:pPr>
              <a:r>
                <a:rPr lang="en-US" altLang="zh-TW" sz="1500" b="1">
                  <a:ea typeface="PMingLiU" pitchFamily="18" charset="-120"/>
                </a:rPr>
                <a:t>1975–</a:t>
              </a:r>
              <a:br>
                <a:rPr lang="en-US" altLang="zh-TW" sz="1500" b="1">
                  <a:ea typeface="PMingLiU" pitchFamily="18" charset="-120"/>
                </a:rPr>
              </a:br>
              <a:r>
                <a:rPr lang="en-US" altLang="zh-TW" sz="1500" b="1">
                  <a:ea typeface="PMingLiU" pitchFamily="18" charset="-120"/>
                </a:rPr>
                <a:t>1979</a:t>
              </a:r>
            </a:p>
          </p:txBody>
        </p:sp>
        <p:sp>
          <p:nvSpPr>
            <p:cNvPr id="653335" name="Text Box 23"/>
            <p:cNvSpPr txBox="1">
              <a:spLocks noChangeArrowheads="1"/>
            </p:cNvSpPr>
            <p:nvPr/>
          </p:nvSpPr>
          <p:spPr bwMode="auto">
            <a:xfrm>
              <a:off x="1529" y="3618"/>
              <a:ext cx="451" cy="318"/>
            </a:xfrm>
            <a:prstGeom prst="rect">
              <a:avLst/>
            </a:prstGeom>
            <a:noFill/>
            <a:ln w="9525">
              <a:noFill/>
              <a:miter lim="800000"/>
              <a:headEnd/>
              <a:tailEnd/>
            </a:ln>
            <a:effectLst/>
          </p:spPr>
          <p:txBody>
            <a:bodyPr wrap="none">
              <a:spAutoFit/>
            </a:bodyPr>
            <a:lstStyle/>
            <a:p>
              <a:pPr algn="ctr">
                <a:lnSpc>
                  <a:spcPct val="90000"/>
                </a:lnSpc>
              </a:pPr>
              <a:r>
                <a:rPr lang="en-US" altLang="zh-TW" sz="1500" b="1">
                  <a:ea typeface="PMingLiU" pitchFamily="18" charset="-120"/>
                </a:rPr>
                <a:t>1980–</a:t>
              </a:r>
              <a:br>
                <a:rPr lang="en-US" altLang="zh-TW" sz="1500" b="1">
                  <a:ea typeface="PMingLiU" pitchFamily="18" charset="-120"/>
                </a:rPr>
              </a:br>
              <a:r>
                <a:rPr lang="en-US" altLang="zh-TW" sz="1500" b="1">
                  <a:ea typeface="PMingLiU" pitchFamily="18" charset="-120"/>
                </a:rPr>
                <a:t>1984</a:t>
              </a:r>
            </a:p>
          </p:txBody>
        </p:sp>
        <p:sp>
          <p:nvSpPr>
            <p:cNvPr id="653336" name="Text Box 24"/>
            <p:cNvSpPr txBox="1">
              <a:spLocks noChangeArrowheads="1"/>
            </p:cNvSpPr>
            <p:nvPr/>
          </p:nvSpPr>
          <p:spPr bwMode="auto">
            <a:xfrm>
              <a:off x="1915" y="3618"/>
              <a:ext cx="451" cy="318"/>
            </a:xfrm>
            <a:prstGeom prst="rect">
              <a:avLst/>
            </a:prstGeom>
            <a:noFill/>
            <a:ln w="9525">
              <a:noFill/>
              <a:miter lim="800000"/>
              <a:headEnd/>
              <a:tailEnd/>
            </a:ln>
            <a:effectLst/>
          </p:spPr>
          <p:txBody>
            <a:bodyPr wrap="none">
              <a:spAutoFit/>
            </a:bodyPr>
            <a:lstStyle/>
            <a:p>
              <a:pPr algn="ctr">
                <a:lnSpc>
                  <a:spcPct val="90000"/>
                </a:lnSpc>
              </a:pPr>
              <a:r>
                <a:rPr lang="en-US" altLang="zh-TW" sz="1500" b="1">
                  <a:ea typeface="PMingLiU" pitchFamily="18" charset="-120"/>
                </a:rPr>
                <a:t>1985–</a:t>
              </a:r>
              <a:br>
                <a:rPr lang="en-US" altLang="zh-TW" sz="1500" b="1">
                  <a:ea typeface="PMingLiU" pitchFamily="18" charset="-120"/>
                </a:rPr>
              </a:br>
              <a:r>
                <a:rPr lang="en-US" altLang="zh-TW" sz="1500" b="1">
                  <a:ea typeface="PMingLiU" pitchFamily="18" charset="-120"/>
                </a:rPr>
                <a:t>1989</a:t>
              </a:r>
            </a:p>
          </p:txBody>
        </p:sp>
        <p:sp>
          <p:nvSpPr>
            <p:cNvPr id="653337" name="Text Box 25"/>
            <p:cNvSpPr txBox="1">
              <a:spLocks noChangeArrowheads="1"/>
            </p:cNvSpPr>
            <p:nvPr/>
          </p:nvSpPr>
          <p:spPr bwMode="auto">
            <a:xfrm>
              <a:off x="2240" y="3610"/>
              <a:ext cx="544" cy="318"/>
            </a:xfrm>
            <a:prstGeom prst="rect">
              <a:avLst/>
            </a:prstGeom>
            <a:noFill/>
            <a:ln w="9525">
              <a:noFill/>
              <a:miter lim="800000"/>
              <a:headEnd/>
              <a:tailEnd/>
            </a:ln>
            <a:effectLst/>
          </p:spPr>
          <p:txBody>
            <a:bodyPr>
              <a:spAutoFit/>
            </a:bodyPr>
            <a:lstStyle/>
            <a:p>
              <a:pPr algn="ctr">
                <a:lnSpc>
                  <a:spcPct val="90000"/>
                </a:lnSpc>
              </a:pPr>
              <a:r>
                <a:rPr lang="en-US" altLang="zh-TW" sz="1500" b="1">
                  <a:ea typeface="PMingLiU" pitchFamily="18" charset="-120"/>
                </a:rPr>
                <a:t>1990–</a:t>
              </a:r>
              <a:br>
                <a:rPr lang="en-US" altLang="zh-TW" sz="1500" b="1">
                  <a:ea typeface="PMingLiU" pitchFamily="18" charset="-120"/>
                </a:rPr>
              </a:br>
              <a:r>
                <a:rPr lang="en-US" altLang="zh-TW" sz="1500" b="1">
                  <a:ea typeface="PMingLiU" pitchFamily="18" charset="-120"/>
                </a:rPr>
                <a:t>1995</a:t>
              </a:r>
            </a:p>
          </p:txBody>
        </p:sp>
        <p:sp>
          <p:nvSpPr>
            <p:cNvPr id="653339" name="Text Box 27"/>
            <p:cNvSpPr txBox="1">
              <a:spLocks noChangeArrowheads="1"/>
            </p:cNvSpPr>
            <p:nvPr/>
          </p:nvSpPr>
          <p:spPr bwMode="auto">
            <a:xfrm>
              <a:off x="1128" y="1335"/>
              <a:ext cx="1034" cy="212"/>
            </a:xfrm>
            <a:prstGeom prst="rect">
              <a:avLst/>
            </a:prstGeom>
            <a:noFill/>
            <a:ln w="9525">
              <a:noFill/>
              <a:miter lim="800000"/>
              <a:headEnd/>
              <a:tailEnd/>
            </a:ln>
            <a:effectLst/>
          </p:spPr>
          <p:txBody>
            <a:bodyPr wrap="none">
              <a:spAutoFit/>
            </a:bodyPr>
            <a:lstStyle/>
            <a:p>
              <a:pPr algn="ctr"/>
              <a:r>
                <a:rPr lang="en-US" altLang="zh-TW" sz="1600" b="1">
                  <a:ea typeface="PMingLiU" pitchFamily="18" charset="-120"/>
                </a:rPr>
                <a:t>Non-white men</a:t>
              </a:r>
            </a:p>
          </p:txBody>
        </p:sp>
        <p:sp>
          <p:nvSpPr>
            <p:cNvPr id="653341" name="Line 29"/>
            <p:cNvSpPr>
              <a:spLocks noChangeShapeType="1"/>
            </p:cNvSpPr>
            <p:nvPr/>
          </p:nvSpPr>
          <p:spPr bwMode="auto">
            <a:xfrm flipV="1">
              <a:off x="807" y="1303"/>
              <a:ext cx="0" cy="2256"/>
            </a:xfrm>
            <a:prstGeom prst="line">
              <a:avLst/>
            </a:prstGeom>
            <a:noFill/>
            <a:ln w="28575">
              <a:solidFill>
                <a:schemeClr val="tx1"/>
              </a:solidFill>
              <a:round/>
              <a:headEnd/>
              <a:tailEnd/>
            </a:ln>
            <a:effectLst/>
          </p:spPr>
          <p:txBody>
            <a:bodyPr/>
            <a:lstStyle/>
            <a:p>
              <a:endParaRPr lang="es-ES"/>
            </a:p>
          </p:txBody>
        </p:sp>
        <p:sp>
          <p:nvSpPr>
            <p:cNvPr id="653342" name="Line 30"/>
            <p:cNvSpPr>
              <a:spLocks noChangeShapeType="1"/>
            </p:cNvSpPr>
            <p:nvPr/>
          </p:nvSpPr>
          <p:spPr bwMode="auto">
            <a:xfrm flipV="1">
              <a:off x="1002" y="3559"/>
              <a:ext cx="0" cy="66"/>
            </a:xfrm>
            <a:prstGeom prst="line">
              <a:avLst/>
            </a:prstGeom>
            <a:noFill/>
            <a:ln w="28575">
              <a:solidFill>
                <a:schemeClr val="tx1"/>
              </a:solidFill>
              <a:round/>
              <a:headEnd/>
              <a:tailEnd/>
            </a:ln>
            <a:effectLst/>
          </p:spPr>
          <p:txBody>
            <a:bodyPr/>
            <a:lstStyle/>
            <a:p>
              <a:endParaRPr lang="es-ES"/>
            </a:p>
          </p:txBody>
        </p:sp>
        <p:sp>
          <p:nvSpPr>
            <p:cNvPr id="653343" name="Line 31"/>
            <p:cNvSpPr>
              <a:spLocks noChangeShapeType="1"/>
            </p:cNvSpPr>
            <p:nvPr/>
          </p:nvSpPr>
          <p:spPr bwMode="auto">
            <a:xfrm flipV="1">
              <a:off x="1379" y="3559"/>
              <a:ext cx="0" cy="66"/>
            </a:xfrm>
            <a:prstGeom prst="line">
              <a:avLst/>
            </a:prstGeom>
            <a:noFill/>
            <a:ln w="28575">
              <a:solidFill>
                <a:schemeClr val="tx1"/>
              </a:solidFill>
              <a:round/>
              <a:headEnd/>
              <a:tailEnd/>
            </a:ln>
            <a:effectLst/>
          </p:spPr>
          <p:txBody>
            <a:bodyPr/>
            <a:lstStyle/>
            <a:p>
              <a:endParaRPr lang="es-ES"/>
            </a:p>
          </p:txBody>
        </p:sp>
        <p:sp>
          <p:nvSpPr>
            <p:cNvPr id="653344" name="Line 32"/>
            <p:cNvSpPr>
              <a:spLocks noChangeShapeType="1"/>
            </p:cNvSpPr>
            <p:nvPr/>
          </p:nvSpPr>
          <p:spPr bwMode="auto">
            <a:xfrm flipV="1">
              <a:off x="1756" y="3559"/>
              <a:ext cx="0" cy="66"/>
            </a:xfrm>
            <a:prstGeom prst="line">
              <a:avLst/>
            </a:prstGeom>
            <a:noFill/>
            <a:ln w="28575">
              <a:solidFill>
                <a:schemeClr val="tx1"/>
              </a:solidFill>
              <a:round/>
              <a:headEnd/>
              <a:tailEnd/>
            </a:ln>
            <a:effectLst/>
          </p:spPr>
          <p:txBody>
            <a:bodyPr/>
            <a:lstStyle/>
            <a:p>
              <a:endParaRPr lang="es-ES"/>
            </a:p>
          </p:txBody>
        </p:sp>
        <p:sp>
          <p:nvSpPr>
            <p:cNvPr id="653345" name="Line 33"/>
            <p:cNvSpPr>
              <a:spLocks noChangeShapeType="1"/>
            </p:cNvSpPr>
            <p:nvPr/>
          </p:nvSpPr>
          <p:spPr bwMode="auto">
            <a:xfrm flipV="1">
              <a:off x="2133" y="3559"/>
              <a:ext cx="0" cy="66"/>
            </a:xfrm>
            <a:prstGeom prst="line">
              <a:avLst/>
            </a:prstGeom>
            <a:noFill/>
            <a:ln w="28575">
              <a:solidFill>
                <a:schemeClr val="tx1"/>
              </a:solidFill>
              <a:round/>
              <a:headEnd/>
              <a:tailEnd/>
            </a:ln>
            <a:effectLst/>
          </p:spPr>
          <p:txBody>
            <a:bodyPr/>
            <a:lstStyle/>
            <a:p>
              <a:endParaRPr lang="es-ES"/>
            </a:p>
          </p:txBody>
        </p:sp>
        <p:sp>
          <p:nvSpPr>
            <p:cNvPr id="653346" name="Line 34"/>
            <p:cNvSpPr>
              <a:spLocks noChangeShapeType="1"/>
            </p:cNvSpPr>
            <p:nvPr/>
          </p:nvSpPr>
          <p:spPr bwMode="auto">
            <a:xfrm flipV="1">
              <a:off x="2510" y="3559"/>
              <a:ext cx="0" cy="66"/>
            </a:xfrm>
            <a:prstGeom prst="line">
              <a:avLst/>
            </a:prstGeom>
            <a:noFill/>
            <a:ln w="28575">
              <a:solidFill>
                <a:schemeClr val="tx1"/>
              </a:solidFill>
              <a:round/>
              <a:headEnd/>
              <a:tailEnd/>
            </a:ln>
            <a:effectLst/>
          </p:spPr>
          <p:txBody>
            <a:bodyPr/>
            <a:lstStyle/>
            <a:p>
              <a:endParaRPr lang="es-ES"/>
            </a:p>
          </p:txBody>
        </p:sp>
        <p:sp>
          <p:nvSpPr>
            <p:cNvPr id="653356" name="Text Box 44"/>
            <p:cNvSpPr txBox="1">
              <a:spLocks noChangeArrowheads="1"/>
            </p:cNvSpPr>
            <p:nvPr/>
          </p:nvSpPr>
          <p:spPr bwMode="auto">
            <a:xfrm>
              <a:off x="526" y="1867"/>
              <a:ext cx="258" cy="212"/>
            </a:xfrm>
            <a:prstGeom prst="rect">
              <a:avLst/>
            </a:prstGeom>
            <a:noFill/>
            <a:ln w="9525">
              <a:noFill/>
              <a:miter lim="800000"/>
              <a:headEnd/>
              <a:tailEnd/>
            </a:ln>
            <a:effectLst/>
          </p:spPr>
          <p:txBody>
            <a:bodyPr wrap="none">
              <a:spAutoFit/>
            </a:bodyPr>
            <a:lstStyle/>
            <a:p>
              <a:pPr algn="r"/>
              <a:r>
                <a:rPr lang="en-US" altLang="zh-TW" sz="1600" b="1">
                  <a:ea typeface="PMingLiU" pitchFamily="18" charset="-120"/>
                </a:rPr>
                <a:t>50</a:t>
              </a:r>
            </a:p>
          </p:txBody>
        </p:sp>
        <p:sp>
          <p:nvSpPr>
            <p:cNvPr id="653358" name="Text Box 46"/>
            <p:cNvSpPr txBox="1">
              <a:spLocks noChangeArrowheads="1"/>
            </p:cNvSpPr>
            <p:nvPr/>
          </p:nvSpPr>
          <p:spPr bwMode="auto">
            <a:xfrm>
              <a:off x="526" y="1552"/>
              <a:ext cx="258" cy="212"/>
            </a:xfrm>
            <a:prstGeom prst="rect">
              <a:avLst/>
            </a:prstGeom>
            <a:noFill/>
            <a:ln w="9525">
              <a:noFill/>
              <a:miter lim="800000"/>
              <a:headEnd/>
              <a:tailEnd/>
            </a:ln>
            <a:effectLst/>
          </p:spPr>
          <p:txBody>
            <a:bodyPr wrap="none">
              <a:spAutoFit/>
            </a:bodyPr>
            <a:lstStyle/>
            <a:p>
              <a:pPr algn="r"/>
              <a:r>
                <a:rPr lang="en-US" altLang="zh-TW" sz="1600" b="1">
                  <a:ea typeface="PMingLiU" pitchFamily="18" charset="-120"/>
                </a:rPr>
                <a:t>60</a:t>
              </a:r>
            </a:p>
          </p:txBody>
        </p:sp>
        <p:sp>
          <p:nvSpPr>
            <p:cNvPr id="653349" name="Line 37"/>
            <p:cNvSpPr>
              <a:spLocks noChangeShapeType="1"/>
            </p:cNvSpPr>
            <p:nvPr/>
          </p:nvSpPr>
          <p:spPr bwMode="auto">
            <a:xfrm>
              <a:off x="738" y="3562"/>
              <a:ext cx="69" cy="0"/>
            </a:xfrm>
            <a:prstGeom prst="line">
              <a:avLst/>
            </a:prstGeom>
            <a:noFill/>
            <a:ln w="28575">
              <a:solidFill>
                <a:schemeClr val="tx1"/>
              </a:solidFill>
              <a:round/>
              <a:headEnd/>
              <a:tailEnd/>
            </a:ln>
            <a:effectLst/>
          </p:spPr>
          <p:txBody>
            <a:bodyPr/>
            <a:lstStyle/>
            <a:p>
              <a:endParaRPr lang="es-ES"/>
            </a:p>
          </p:txBody>
        </p:sp>
        <p:sp>
          <p:nvSpPr>
            <p:cNvPr id="653350" name="Line 38"/>
            <p:cNvSpPr>
              <a:spLocks noChangeShapeType="1"/>
            </p:cNvSpPr>
            <p:nvPr/>
          </p:nvSpPr>
          <p:spPr bwMode="auto">
            <a:xfrm>
              <a:off x="738" y="3244"/>
              <a:ext cx="69" cy="0"/>
            </a:xfrm>
            <a:prstGeom prst="line">
              <a:avLst/>
            </a:prstGeom>
            <a:noFill/>
            <a:ln w="28575">
              <a:solidFill>
                <a:schemeClr val="tx1"/>
              </a:solidFill>
              <a:round/>
              <a:headEnd/>
              <a:tailEnd/>
            </a:ln>
            <a:effectLst/>
          </p:spPr>
          <p:txBody>
            <a:bodyPr/>
            <a:lstStyle/>
            <a:p>
              <a:endParaRPr lang="es-ES"/>
            </a:p>
          </p:txBody>
        </p:sp>
        <p:sp>
          <p:nvSpPr>
            <p:cNvPr id="653351" name="Line 39"/>
            <p:cNvSpPr>
              <a:spLocks noChangeShapeType="1"/>
            </p:cNvSpPr>
            <p:nvPr/>
          </p:nvSpPr>
          <p:spPr bwMode="auto">
            <a:xfrm>
              <a:off x="738" y="2932"/>
              <a:ext cx="69" cy="0"/>
            </a:xfrm>
            <a:prstGeom prst="line">
              <a:avLst/>
            </a:prstGeom>
            <a:noFill/>
            <a:ln w="28575">
              <a:solidFill>
                <a:schemeClr val="tx1"/>
              </a:solidFill>
              <a:round/>
              <a:headEnd/>
              <a:tailEnd/>
            </a:ln>
            <a:effectLst/>
          </p:spPr>
          <p:txBody>
            <a:bodyPr/>
            <a:lstStyle/>
            <a:p>
              <a:endParaRPr lang="es-ES"/>
            </a:p>
          </p:txBody>
        </p:sp>
        <p:sp>
          <p:nvSpPr>
            <p:cNvPr id="653352" name="Line 40"/>
            <p:cNvSpPr>
              <a:spLocks noChangeShapeType="1"/>
            </p:cNvSpPr>
            <p:nvPr/>
          </p:nvSpPr>
          <p:spPr bwMode="auto">
            <a:xfrm>
              <a:off x="738" y="2618"/>
              <a:ext cx="69" cy="0"/>
            </a:xfrm>
            <a:prstGeom prst="line">
              <a:avLst/>
            </a:prstGeom>
            <a:noFill/>
            <a:ln w="28575">
              <a:solidFill>
                <a:schemeClr val="tx1"/>
              </a:solidFill>
              <a:round/>
              <a:headEnd/>
              <a:tailEnd/>
            </a:ln>
            <a:effectLst/>
          </p:spPr>
          <p:txBody>
            <a:bodyPr/>
            <a:lstStyle/>
            <a:p>
              <a:endParaRPr lang="es-ES"/>
            </a:p>
          </p:txBody>
        </p:sp>
        <p:sp>
          <p:nvSpPr>
            <p:cNvPr id="653353" name="Line 41"/>
            <p:cNvSpPr>
              <a:spLocks noChangeShapeType="1"/>
            </p:cNvSpPr>
            <p:nvPr/>
          </p:nvSpPr>
          <p:spPr bwMode="auto">
            <a:xfrm>
              <a:off x="738" y="2309"/>
              <a:ext cx="69" cy="0"/>
            </a:xfrm>
            <a:prstGeom prst="line">
              <a:avLst/>
            </a:prstGeom>
            <a:noFill/>
            <a:ln w="28575">
              <a:solidFill>
                <a:schemeClr val="tx1"/>
              </a:solidFill>
              <a:round/>
              <a:headEnd/>
              <a:tailEnd/>
            </a:ln>
            <a:effectLst/>
          </p:spPr>
          <p:txBody>
            <a:bodyPr/>
            <a:lstStyle/>
            <a:p>
              <a:endParaRPr lang="es-ES"/>
            </a:p>
          </p:txBody>
        </p:sp>
        <p:sp>
          <p:nvSpPr>
            <p:cNvPr id="653354" name="Line 42"/>
            <p:cNvSpPr>
              <a:spLocks noChangeShapeType="1"/>
            </p:cNvSpPr>
            <p:nvPr/>
          </p:nvSpPr>
          <p:spPr bwMode="auto">
            <a:xfrm>
              <a:off x="738" y="1359"/>
              <a:ext cx="69" cy="0"/>
            </a:xfrm>
            <a:prstGeom prst="line">
              <a:avLst/>
            </a:prstGeom>
            <a:noFill/>
            <a:ln w="28575">
              <a:solidFill>
                <a:schemeClr val="tx1"/>
              </a:solidFill>
              <a:round/>
              <a:headEnd/>
              <a:tailEnd/>
            </a:ln>
            <a:effectLst/>
          </p:spPr>
          <p:txBody>
            <a:bodyPr/>
            <a:lstStyle/>
            <a:p>
              <a:endParaRPr lang="es-ES"/>
            </a:p>
          </p:txBody>
        </p:sp>
        <p:sp>
          <p:nvSpPr>
            <p:cNvPr id="653357" name="Line 45"/>
            <p:cNvSpPr>
              <a:spLocks noChangeShapeType="1"/>
            </p:cNvSpPr>
            <p:nvPr/>
          </p:nvSpPr>
          <p:spPr bwMode="auto">
            <a:xfrm>
              <a:off x="738" y="1991"/>
              <a:ext cx="69" cy="0"/>
            </a:xfrm>
            <a:prstGeom prst="line">
              <a:avLst/>
            </a:prstGeom>
            <a:noFill/>
            <a:ln w="28575">
              <a:solidFill>
                <a:schemeClr val="tx1"/>
              </a:solidFill>
              <a:round/>
              <a:headEnd/>
              <a:tailEnd/>
            </a:ln>
            <a:effectLst/>
          </p:spPr>
          <p:txBody>
            <a:bodyPr/>
            <a:lstStyle/>
            <a:p>
              <a:endParaRPr lang="es-ES"/>
            </a:p>
          </p:txBody>
        </p:sp>
        <p:sp>
          <p:nvSpPr>
            <p:cNvPr id="653359" name="Line 47"/>
            <p:cNvSpPr>
              <a:spLocks noChangeShapeType="1"/>
            </p:cNvSpPr>
            <p:nvPr/>
          </p:nvSpPr>
          <p:spPr bwMode="auto">
            <a:xfrm>
              <a:off x="738" y="1683"/>
              <a:ext cx="69" cy="0"/>
            </a:xfrm>
            <a:prstGeom prst="line">
              <a:avLst/>
            </a:prstGeom>
            <a:noFill/>
            <a:ln w="28575">
              <a:solidFill>
                <a:schemeClr val="tx1"/>
              </a:solidFill>
              <a:round/>
              <a:headEnd/>
              <a:tailEnd/>
            </a:ln>
            <a:effectLst/>
          </p:spPr>
          <p:txBody>
            <a:bodyPr/>
            <a:lstStyle/>
            <a:p>
              <a:endParaRPr lang="es-ES"/>
            </a:p>
          </p:txBody>
        </p:sp>
        <p:sp>
          <p:nvSpPr>
            <p:cNvPr id="653361" name="Text Box 49"/>
            <p:cNvSpPr txBox="1">
              <a:spLocks noChangeArrowheads="1"/>
            </p:cNvSpPr>
            <p:nvPr/>
          </p:nvSpPr>
          <p:spPr bwMode="auto">
            <a:xfrm>
              <a:off x="1736" y="1948"/>
              <a:ext cx="764" cy="212"/>
            </a:xfrm>
            <a:prstGeom prst="rect">
              <a:avLst/>
            </a:prstGeom>
            <a:noFill/>
            <a:ln w="9525">
              <a:noFill/>
              <a:miter lim="800000"/>
              <a:headEnd/>
              <a:tailEnd/>
            </a:ln>
            <a:effectLst/>
          </p:spPr>
          <p:txBody>
            <a:bodyPr wrap="none">
              <a:spAutoFit/>
            </a:bodyPr>
            <a:lstStyle/>
            <a:p>
              <a:pPr algn="ctr"/>
              <a:r>
                <a:rPr lang="en-US" altLang="zh-TW" sz="1600" b="1">
                  <a:ea typeface="PMingLiU" pitchFamily="18" charset="-120"/>
                </a:rPr>
                <a:t>White men</a:t>
              </a:r>
            </a:p>
          </p:txBody>
        </p:sp>
        <p:sp>
          <p:nvSpPr>
            <p:cNvPr id="653362" name="Freeform 50"/>
            <p:cNvSpPr>
              <a:spLocks/>
            </p:cNvSpPr>
            <p:nvPr/>
          </p:nvSpPr>
          <p:spPr bwMode="auto">
            <a:xfrm>
              <a:off x="1008" y="1474"/>
              <a:ext cx="1503" cy="468"/>
            </a:xfrm>
            <a:custGeom>
              <a:avLst/>
              <a:gdLst/>
              <a:ahLst/>
              <a:cxnLst>
                <a:cxn ang="0">
                  <a:pos x="0" y="0"/>
                </a:cxn>
                <a:cxn ang="0">
                  <a:pos x="378" y="216"/>
                </a:cxn>
                <a:cxn ang="0">
                  <a:pos x="759" y="261"/>
                </a:cxn>
                <a:cxn ang="0">
                  <a:pos x="1128" y="81"/>
                </a:cxn>
                <a:cxn ang="0">
                  <a:pos x="1503" y="468"/>
                </a:cxn>
              </a:cxnLst>
              <a:rect l="0" t="0" r="r" b="b"/>
              <a:pathLst>
                <a:path w="1503" h="468">
                  <a:moveTo>
                    <a:pt x="0" y="0"/>
                  </a:moveTo>
                  <a:lnTo>
                    <a:pt x="378" y="216"/>
                  </a:lnTo>
                  <a:lnTo>
                    <a:pt x="759" y="261"/>
                  </a:lnTo>
                  <a:lnTo>
                    <a:pt x="1128" y="81"/>
                  </a:lnTo>
                  <a:lnTo>
                    <a:pt x="1503" y="468"/>
                  </a:lnTo>
                </a:path>
              </a:pathLst>
            </a:custGeom>
            <a:noFill/>
            <a:ln w="57150" cmpd="sng">
              <a:solidFill>
                <a:srgbClr val="A71056"/>
              </a:solidFill>
              <a:round/>
              <a:headEnd/>
              <a:tailEnd/>
            </a:ln>
            <a:effectLst/>
          </p:spPr>
          <p:txBody>
            <a:bodyPr/>
            <a:lstStyle/>
            <a:p>
              <a:endParaRPr lang="es-ES"/>
            </a:p>
          </p:txBody>
        </p:sp>
        <p:sp>
          <p:nvSpPr>
            <p:cNvPr id="653363" name="Freeform 51"/>
            <p:cNvSpPr>
              <a:spLocks/>
            </p:cNvSpPr>
            <p:nvPr/>
          </p:nvSpPr>
          <p:spPr bwMode="auto">
            <a:xfrm>
              <a:off x="1017" y="1426"/>
              <a:ext cx="1488" cy="594"/>
            </a:xfrm>
            <a:custGeom>
              <a:avLst/>
              <a:gdLst/>
              <a:ahLst/>
              <a:cxnLst>
                <a:cxn ang="0">
                  <a:pos x="0" y="0"/>
                </a:cxn>
                <a:cxn ang="0">
                  <a:pos x="348" y="342"/>
                </a:cxn>
                <a:cxn ang="0">
                  <a:pos x="741" y="342"/>
                </a:cxn>
                <a:cxn ang="0">
                  <a:pos x="1119" y="207"/>
                </a:cxn>
                <a:cxn ang="0">
                  <a:pos x="1488" y="594"/>
                </a:cxn>
              </a:cxnLst>
              <a:rect l="0" t="0" r="r" b="b"/>
              <a:pathLst>
                <a:path w="1488" h="594">
                  <a:moveTo>
                    <a:pt x="0" y="0"/>
                  </a:moveTo>
                  <a:lnTo>
                    <a:pt x="348" y="342"/>
                  </a:lnTo>
                  <a:lnTo>
                    <a:pt x="741" y="342"/>
                  </a:lnTo>
                  <a:lnTo>
                    <a:pt x="1119" y="207"/>
                  </a:lnTo>
                  <a:lnTo>
                    <a:pt x="1488" y="594"/>
                  </a:lnTo>
                </a:path>
              </a:pathLst>
            </a:custGeom>
            <a:noFill/>
            <a:ln w="57150" cmpd="sng">
              <a:solidFill>
                <a:schemeClr val="tx2"/>
              </a:solidFill>
              <a:round/>
              <a:headEnd/>
              <a:tailEnd/>
            </a:ln>
            <a:effectLst/>
          </p:spPr>
          <p:txBody>
            <a:bodyPr/>
            <a:lstStyle/>
            <a:p>
              <a:endParaRPr lang="es-ES"/>
            </a:p>
          </p:txBody>
        </p:sp>
        <p:sp>
          <p:nvSpPr>
            <p:cNvPr id="653364" name="Line 52"/>
            <p:cNvSpPr>
              <a:spLocks noChangeShapeType="1"/>
            </p:cNvSpPr>
            <p:nvPr/>
          </p:nvSpPr>
          <p:spPr bwMode="auto">
            <a:xfrm>
              <a:off x="3267" y="3562"/>
              <a:ext cx="1887" cy="0"/>
            </a:xfrm>
            <a:prstGeom prst="line">
              <a:avLst/>
            </a:prstGeom>
            <a:noFill/>
            <a:ln w="28575">
              <a:solidFill>
                <a:schemeClr val="tx1"/>
              </a:solidFill>
              <a:round/>
              <a:headEnd/>
              <a:tailEnd/>
            </a:ln>
            <a:effectLst/>
          </p:spPr>
          <p:txBody>
            <a:bodyPr/>
            <a:lstStyle/>
            <a:p>
              <a:endParaRPr lang="es-ES"/>
            </a:p>
          </p:txBody>
        </p:sp>
        <p:sp>
          <p:nvSpPr>
            <p:cNvPr id="653365" name="Text Box 53"/>
            <p:cNvSpPr txBox="1">
              <a:spLocks noChangeArrowheads="1"/>
            </p:cNvSpPr>
            <p:nvPr/>
          </p:nvSpPr>
          <p:spPr bwMode="auto">
            <a:xfrm>
              <a:off x="3053" y="3440"/>
              <a:ext cx="187" cy="212"/>
            </a:xfrm>
            <a:prstGeom prst="rect">
              <a:avLst/>
            </a:prstGeom>
            <a:noFill/>
            <a:ln w="9525">
              <a:noFill/>
              <a:miter lim="800000"/>
              <a:headEnd/>
              <a:tailEnd/>
            </a:ln>
            <a:effectLst/>
          </p:spPr>
          <p:txBody>
            <a:bodyPr wrap="none">
              <a:spAutoFit/>
            </a:bodyPr>
            <a:lstStyle/>
            <a:p>
              <a:pPr algn="r"/>
              <a:r>
                <a:rPr lang="en-US" altLang="zh-TW" sz="1600" b="1">
                  <a:ea typeface="PMingLiU" pitchFamily="18" charset="-120"/>
                </a:rPr>
                <a:t>0</a:t>
              </a:r>
            </a:p>
          </p:txBody>
        </p:sp>
        <p:sp>
          <p:nvSpPr>
            <p:cNvPr id="653366" name="Text Box 54"/>
            <p:cNvSpPr txBox="1">
              <a:spLocks noChangeArrowheads="1"/>
            </p:cNvSpPr>
            <p:nvPr/>
          </p:nvSpPr>
          <p:spPr bwMode="auto">
            <a:xfrm>
              <a:off x="2982" y="3195"/>
              <a:ext cx="258" cy="212"/>
            </a:xfrm>
            <a:prstGeom prst="rect">
              <a:avLst/>
            </a:prstGeom>
            <a:noFill/>
            <a:ln w="9525">
              <a:noFill/>
              <a:miter lim="800000"/>
              <a:headEnd/>
              <a:tailEnd/>
            </a:ln>
            <a:effectLst/>
          </p:spPr>
          <p:txBody>
            <a:bodyPr wrap="none">
              <a:spAutoFit/>
            </a:bodyPr>
            <a:lstStyle/>
            <a:p>
              <a:pPr algn="r"/>
              <a:r>
                <a:rPr lang="en-US" altLang="zh-TW" sz="1600" b="1">
                  <a:ea typeface="PMingLiU" pitchFamily="18" charset="-120"/>
                </a:rPr>
                <a:t>20</a:t>
              </a:r>
            </a:p>
          </p:txBody>
        </p:sp>
        <p:sp>
          <p:nvSpPr>
            <p:cNvPr id="653367" name="Text Box 55"/>
            <p:cNvSpPr txBox="1">
              <a:spLocks noChangeArrowheads="1"/>
            </p:cNvSpPr>
            <p:nvPr/>
          </p:nvSpPr>
          <p:spPr bwMode="auto">
            <a:xfrm>
              <a:off x="2982" y="2950"/>
              <a:ext cx="258" cy="212"/>
            </a:xfrm>
            <a:prstGeom prst="rect">
              <a:avLst/>
            </a:prstGeom>
            <a:noFill/>
            <a:ln w="9525">
              <a:noFill/>
              <a:miter lim="800000"/>
              <a:headEnd/>
              <a:tailEnd/>
            </a:ln>
            <a:effectLst/>
          </p:spPr>
          <p:txBody>
            <a:bodyPr wrap="none">
              <a:spAutoFit/>
            </a:bodyPr>
            <a:lstStyle/>
            <a:p>
              <a:pPr algn="r"/>
              <a:r>
                <a:rPr lang="en-US" altLang="zh-TW" sz="1600" b="1">
                  <a:ea typeface="PMingLiU" pitchFamily="18" charset="-120"/>
                </a:rPr>
                <a:t>40</a:t>
              </a:r>
            </a:p>
          </p:txBody>
        </p:sp>
        <p:sp>
          <p:nvSpPr>
            <p:cNvPr id="653368" name="Text Box 56"/>
            <p:cNvSpPr txBox="1">
              <a:spLocks noChangeArrowheads="1"/>
            </p:cNvSpPr>
            <p:nvPr/>
          </p:nvSpPr>
          <p:spPr bwMode="auto">
            <a:xfrm>
              <a:off x="2982" y="2461"/>
              <a:ext cx="258" cy="212"/>
            </a:xfrm>
            <a:prstGeom prst="rect">
              <a:avLst/>
            </a:prstGeom>
            <a:noFill/>
            <a:ln w="9525">
              <a:noFill/>
              <a:miter lim="800000"/>
              <a:headEnd/>
              <a:tailEnd/>
            </a:ln>
            <a:effectLst/>
          </p:spPr>
          <p:txBody>
            <a:bodyPr wrap="none">
              <a:spAutoFit/>
            </a:bodyPr>
            <a:lstStyle/>
            <a:p>
              <a:pPr algn="r"/>
              <a:r>
                <a:rPr lang="en-US" altLang="zh-TW" sz="1600" b="1">
                  <a:ea typeface="PMingLiU" pitchFamily="18" charset="-120"/>
                </a:rPr>
                <a:t>80</a:t>
              </a:r>
            </a:p>
          </p:txBody>
        </p:sp>
        <p:sp>
          <p:nvSpPr>
            <p:cNvPr id="653369" name="Text Box 57"/>
            <p:cNvSpPr txBox="1">
              <a:spLocks noChangeArrowheads="1"/>
            </p:cNvSpPr>
            <p:nvPr/>
          </p:nvSpPr>
          <p:spPr bwMode="auto">
            <a:xfrm>
              <a:off x="2911" y="1972"/>
              <a:ext cx="329" cy="212"/>
            </a:xfrm>
            <a:prstGeom prst="rect">
              <a:avLst/>
            </a:prstGeom>
            <a:noFill/>
            <a:ln w="9525">
              <a:noFill/>
              <a:miter lim="800000"/>
              <a:headEnd/>
              <a:tailEnd/>
            </a:ln>
            <a:effectLst/>
          </p:spPr>
          <p:txBody>
            <a:bodyPr wrap="none">
              <a:spAutoFit/>
            </a:bodyPr>
            <a:lstStyle/>
            <a:p>
              <a:pPr algn="r"/>
              <a:r>
                <a:rPr lang="en-US" altLang="zh-TW" sz="1600" b="1">
                  <a:ea typeface="PMingLiU" pitchFamily="18" charset="-120"/>
                </a:rPr>
                <a:t>120</a:t>
              </a:r>
            </a:p>
          </p:txBody>
        </p:sp>
        <p:sp>
          <p:nvSpPr>
            <p:cNvPr id="653370" name="Text Box 58"/>
            <p:cNvSpPr txBox="1">
              <a:spLocks noChangeArrowheads="1"/>
            </p:cNvSpPr>
            <p:nvPr/>
          </p:nvSpPr>
          <p:spPr bwMode="auto">
            <a:xfrm>
              <a:off x="2911" y="1246"/>
              <a:ext cx="329" cy="212"/>
            </a:xfrm>
            <a:prstGeom prst="rect">
              <a:avLst/>
            </a:prstGeom>
            <a:noFill/>
            <a:ln w="9525">
              <a:noFill/>
              <a:miter lim="800000"/>
              <a:headEnd/>
              <a:tailEnd/>
            </a:ln>
            <a:effectLst/>
          </p:spPr>
          <p:txBody>
            <a:bodyPr wrap="none">
              <a:spAutoFit/>
            </a:bodyPr>
            <a:lstStyle/>
            <a:p>
              <a:pPr algn="r"/>
              <a:r>
                <a:rPr lang="en-US" altLang="zh-TW" sz="1600" b="1">
                  <a:ea typeface="PMingLiU" pitchFamily="18" charset="-120"/>
                </a:rPr>
                <a:t>180</a:t>
              </a:r>
            </a:p>
          </p:txBody>
        </p:sp>
        <p:sp>
          <p:nvSpPr>
            <p:cNvPr id="653372" name="Text Box 60"/>
            <p:cNvSpPr txBox="1">
              <a:spLocks noChangeArrowheads="1"/>
            </p:cNvSpPr>
            <p:nvPr/>
          </p:nvSpPr>
          <p:spPr bwMode="auto">
            <a:xfrm>
              <a:off x="3242" y="3618"/>
              <a:ext cx="451" cy="318"/>
            </a:xfrm>
            <a:prstGeom prst="rect">
              <a:avLst/>
            </a:prstGeom>
            <a:noFill/>
            <a:ln w="9525">
              <a:noFill/>
              <a:miter lim="800000"/>
              <a:headEnd/>
              <a:tailEnd/>
            </a:ln>
            <a:effectLst/>
          </p:spPr>
          <p:txBody>
            <a:bodyPr wrap="none">
              <a:spAutoFit/>
            </a:bodyPr>
            <a:lstStyle/>
            <a:p>
              <a:pPr algn="ctr">
                <a:lnSpc>
                  <a:spcPct val="90000"/>
                </a:lnSpc>
              </a:pPr>
              <a:r>
                <a:rPr lang="en-US" altLang="zh-TW" sz="1500" b="1">
                  <a:ea typeface="PMingLiU" pitchFamily="18" charset="-120"/>
                </a:rPr>
                <a:t>1970–</a:t>
              </a:r>
              <a:br>
                <a:rPr lang="en-US" altLang="zh-TW" sz="1500" b="1">
                  <a:ea typeface="PMingLiU" pitchFamily="18" charset="-120"/>
                </a:rPr>
              </a:br>
              <a:r>
                <a:rPr lang="en-US" altLang="zh-TW" sz="1500" b="1">
                  <a:ea typeface="PMingLiU" pitchFamily="18" charset="-120"/>
                </a:rPr>
                <a:t>1974</a:t>
              </a:r>
            </a:p>
          </p:txBody>
        </p:sp>
        <p:sp>
          <p:nvSpPr>
            <p:cNvPr id="653373" name="Text Box 61"/>
            <p:cNvSpPr txBox="1">
              <a:spLocks noChangeArrowheads="1"/>
            </p:cNvSpPr>
            <p:nvPr/>
          </p:nvSpPr>
          <p:spPr bwMode="auto">
            <a:xfrm>
              <a:off x="3615" y="3618"/>
              <a:ext cx="451" cy="318"/>
            </a:xfrm>
            <a:prstGeom prst="rect">
              <a:avLst/>
            </a:prstGeom>
            <a:noFill/>
            <a:ln w="9525">
              <a:noFill/>
              <a:miter lim="800000"/>
              <a:headEnd/>
              <a:tailEnd/>
            </a:ln>
            <a:effectLst/>
          </p:spPr>
          <p:txBody>
            <a:bodyPr wrap="none">
              <a:spAutoFit/>
            </a:bodyPr>
            <a:lstStyle/>
            <a:p>
              <a:pPr algn="ctr">
                <a:lnSpc>
                  <a:spcPct val="90000"/>
                </a:lnSpc>
              </a:pPr>
              <a:r>
                <a:rPr lang="en-US" altLang="zh-TW" sz="1500" b="1">
                  <a:ea typeface="PMingLiU" pitchFamily="18" charset="-120"/>
                </a:rPr>
                <a:t>1975–</a:t>
              </a:r>
              <a:br>
                <a:rPr lang="en-US" altLang="zh-TW" sz="1500" b="1">
                  <a:ea typeface="PMingLiU" pitchFamily="18" charset="-120"/>
                </a:rPr>
              </a:br>
              <a:r>
                <a:rPr lang="en-US" altLang="zh-TW" sz="1500" b="1">
                  <a:ea typeface="PMingLiU" pitchFamily="18" charset="-120"/>
                </a:rPr>
                <a:t>1979</a:t>
              </a:r>
            </a:p>
          </p:txBody>
        </p:sp>
        <p:sp>
          <p:nvSpPr>
            <p:cNvPr id="653374" name="Text Box 62"/>
            <p:cNvSpPr txBox="1">
              <a:spLocks noChangeArrowheads="1"/>
            </p:cNvSpPr>
            <p:nvPr/>
          </p:nvSpPr>
          <p:spPr bwMode="auto">
            <a:xfrm>
              <a:off x="3992" y="3618"/>
              <a:ext cx="451" cy="318"/>
            </a:xfrm>
            <a:prstGeom prst="rect">
              <a:avLst/>
            </a:prstGeom>
            <a:noFill/>
            <a:ln w="9525">
              <a:noFill/>
              <a:miter lim="800000"/>
              <a:headEnd/>
              <a:tailEnd/>
            </a:ln>
            <a:effectLst/>
          </p:spPr>
          <p:txBody>
            <a:bodyPr wrap="none">
              <a:spAutoFit/>
            </a:bodyPr>
            <a:lstStyle/>
            <a:p>
              <a:pPr algn="ctr">
                <a:lnSpc>
                  <a:spcPct val="90000"/>
                </a:lnSpc>
              </a:pPr>
              <a:r>
                <a:rPr lang="en-US" altLang="zh-TW" sz="1500" b="1">
                  <a:ea typeface="PMingLiU" pitchFamily="18" charset="-120"/>
                </a:rPr>
                <a:t>1980–</a:t>
              </a:r>
              <a:br>
                <a:rPr lang="en-US" altLang="zh-TW" sz="1500" b="1">
                  <a:ea typeface="PMingLiU" pitchFamily="18" charset="-120"/>
                </a:rPr>
              </a:br>
              <a:r>
                <a:rPr lang="en-US" altLang="zh-TW" sz="1500" b="1">
                  <a:ea typeface="PMingLiU" pitchFamily="18" charset="-120"/>
                </a:rPr>
                <a:t>1984</a:t>
              </a:r>
            </a:p>
          </p:txBody>
        </p:sp>
        <p:sp>
          <p:nvSpPr>
            <p:cNvPr id="653375" name="Text Box 63"/>
            <p:cNvSpPr txBox="1">
              <a:spLocks noChangeArrowheads="1"/>
            </p:cNvSpPr>
            <p:nvPr/>
          </p:nvSpPr>
          <p:spPr bwMode="auto">
            <a:xfrm>
              <a:off x="4378" y="3618"/>
              <a:ext cx="451" cy="318"/>
            </a:xfrm>
            <a:prstGeom prst="rect">
              <a:avLst/>
            </a:prstGeom>
            <a:noFill/>
            <a:ln w="9525">
              <a:noFill/>
              <a:miter lim="800000"/>
              <a:headEnd/>
              <a:tailEnd/>
            </a:ln>
            <a:effectLst/>
          </p:spPr>
          <p:txBody>
            <a:bodyPr wrap="none">
              <a:spAutoFit/>
            </a:bodyPr>
            <a:lstStyle/>
            <a:p>
              <a:pPr algn="ctr">
                <a:lnSpc>
                  <a:spcPct val="90000"/>
                </a:lnSpc>
              </a:pPr>
              <a:r>
                <a:rPr lang="en-US" altLang="zh-TW" sz="1500" b="1">
                  <a:ea typeface="PMingLiU" pitchFamily="18" charset="-120"/>
                </a:rPr>
                <a:t>1985–</a:t>
              </a:r>
              <a:br>
                <a:rPr lang="en-US" altLang="zh-TW" sz="1500" b="1">
                  <a:ea typeface="PMingLiU" pitchFamily="18" charset="-120"/>
                </a:rPr>
              </a:br>
              <a:r>
                <a:rPr lang="en-US" altLang="zh-TW" sz="1500" b="1">
                  <a:ea typeface="PMingLiU" pitchFamily="18" charset="-120"/>
                </a:rPr>
                <a:t>1989</a:t>
              </a:r>
            </a:p>
          </p:txBody>
        </p:sp>
        <p:sp>
          <p:nvSpPr>
            <p:cNvPr id="653376" name="Text Box 64"/>
            <p:cNvSpPr txBox="1">
              <a:spLocks noChangeArrowheads="1"/>
            </p:cNvSpPr>
            <p:nvPr/>
          </p:nvSpPr>
          <p:spPr bwMode="auto">
            <a:xfrm>
              <a:off x="4710" y="3610"/>
              <a:ext cx="530" cy="318"/>
            </a:xfrm>
            <a:prstGeom prst="rect">
              <a:avLst/>
            </a:prstGeom>
            <a:noFill/>
            <a:ln w="9525">
              <a:noFill/>
              <a:miter lim="800000"/>
              <a:headEnd/>
              <a:tailEnd/>
            </a:ln>
            <a:effectLst/>
          </p:spPr>
          <p:txBody>
            <a:bodyPr>
              <a:spAutoFit/>
            </a:bodyPr>
            <a:lstStyle/>
            <a:p>
              <a:pPr algn="ctr">
                <a:lnSpc>
                  <a:spcPct val="90000"/>
                </a:lnSpc>
              </a:pPr>
              <a:r>
                <a:rPr lang="en-US" altLang="zh-TW" sz="1500" b="1">
                  <a:ea typeface="PMingLiU" pitchFamily="18" charset="-120"/>
                </a:rPr>
                <a:t>1990–</a:t>
              </a:r>
              <a:br>
                <a:rPr lang="en-US" altLang="zh-TW" sz="1500" b="1">
                  <a:ea typeface="PMingLiU" pitchFamily="18" charset="-120"/>
                </a:rPr>
              </a:br>
              <a:r>
                <a:rPr lang="en-US" altLang="zh-TW" sz="1500" b="1">
                  <a:ea typeface="PMingLiU" pitchFamily="18" charset="-120"/>
                </a:rPr>
                <a:t>1995</a:t>
              </a:r>
            </a:p>
          </p:txBody>
        </p:sp>
        <p:sp>
          <p:nvSpPr>
            <p:cNvPr id="653377" name="Text Box 65"/>
            <p:cNvSpPr txBox="1">
              <a:spLocks noChangeArrowheads="1"/>
            </p:cNvSpPr>
            <p:nvPr/>
          </p:nvSpPr>
          <p:spPr bwMode="auto">
            <a:xfrm>
              <a:off x="3969" y="2970"/>
              <a:ext cx="1034" cy="212"/>
            </a:xfrm>
            <a:prstGeom prst="rect">
              <a:avLst/>
            </a:prstGeom>
            <a:noFill/>
            <a:ln w="9525">
              <a:noFill/>
              <a:miter lim="800000"/>
              <a:headEnd/>
              <a:tailEnd/>
            </a:ln>
            <a:effectLst/>
          </p:spPr>
          <p:txBody>
            <a:bodyPr wrap="none">
              <a:spAutoFit/>
            </a:bodyPr>
            <a:lstStyle/>
            <a:p>
              <a:pPr algn="ctr"/>
              <a:r>
                <a:rPr lang="en-US" altLang="zh-TW" sz="1600" b="1">
                  <a:ea typeface="PMingLiU" pitchFamily="18" charset="-120"/>
                </a:rPr>
                <a:t>Non-white men</a:t>
              </a:r>
            </a:p>
          </p:txBody>
        </p:sp>
        <p:sp>
          <p:nvSpPr>
            <p:cNvPr id="653378" name="Line 66"/>
            <p:cNvSpPr>
              <a:spLocks noChangeShapeType="1"/>
            </p:cNvSpPr>
            <p:nvPr/>
          </p:nvSpPr>
          <p:spPr bwMode="auto">
            <a:xfrm flipV="1">
              <a:off x="3270" y="1306"/>
              <a:ext cx="0" cy="2253"/>
            </a:xfrm>
            <a:prstGeom prst="line">
              <a:avLst/>
            </a:prstGeom>
            <a:noFill/>
            <a:ln w="28575">
              <a:solidFill>
                <a:schemeClr val="tx1"/>
              </a:solidFill>
              <a:round/>
              <a:headEnd/>
              <a:tailEnd/>
            </a:ln>
            <a:effectLst/>
          </p:spPr>
          <p:txBody>
            <a:bodyPr/>
            <a:lstStyle/>
            <a:p>
              <a:endParaRPr lang="es-ES"/>
            </a:p>
          </p:txBody>
        </p:sp>
        <p:sp>
          <p:nvSpPr>
            <p:cNvPr id="653379" name="Line 67"/>
            <p:cNvSpPr>
              <a:spLocks noChangeShapeType="1"/>
            </p:cNvSpPr>
            <p:nvPr/>
          </p:nvSpPr>
          <p:spPr bwMode="auto">
            <a:xfrm flipV="1">
              <a:off x="3465" y="3559"/>
              <a:ext cx="0" cy="66"/>
            </a:xfrm>
            <a:prstGeom prst="line">
              <a:avLst/>
            </a:prstGeom>
            <a:noFill/>
            <a:ln w="28575">
              <a:solidFill>
                <a:schemeClr val="tx1"/>
              </a:solidFill>
              <a:round/>
              <a:headEnd/>
              <a:tailEnd/>
            </a:ln>
            <a:effectLst/>
          </p:spPr>
          <p:txBody>
            <a:bodyPr/>
            <a:lstStyle/>
            <a:p>
              <a:endParaRPr lang="es-ES"/>
            </a:p>
          </p:txBody>
        </p:sp>
        <p:sp>
          <p:nvSpPr>
            <p:cNvPr id="653380" name="Line 68"/>
            <p:cNvSpPr>
              <a:spLocks noChangeShapeType="1"/>
            </p:cNvSpPr>
            <p:nvPr/>
          </p:nvSpPr>
          <p:spPr bwMode="auto">
            <a:xfrm flipV="1">
              <a:off x="3842" y="3559"/>
              <a:ext cx="0" cy="66"/>
            </a:xfrm>
            <a:prstGeom prst="line">
              <a:avLst/>
            </a:prstGeom>
            <a:noFill/>
            <a:ln w="28575">
              <a:solidFill>
                <a:schemeClr val="tx1"/>
              </a:solidFill>
              <a:round/>
              <a:headEnd/>
              <a:tailEnd/>
            </a:ln>
            <a:effectLst/>
          </p:spPr>
          <p:txBody>
            <a:bodyPr/>
            <a:lstStyle/>
            <a:p>
              <a:endParaRPr lang="es-ES"/>
            </a:p>
          </p:txBody>
        </p:sp>
        <p:sp>
          <p:nvSpPr>
            <p:cNvPr id="653381" name="Line 69"/>
            <p:cNvSpPr>
              <a:spLocks noChangeShapeType="1"/>
            </p:cNvSpPr>
            <p:nvPr/>
          </p:nvSpPr>
          <p:spPr bwMode="auto">
            <a:xfrm flipV="1">
              <a:off x="4219" y="3559"/>
              <a:ext cx="0" cy="66"/>
            </a:xfrm>
            <a:prstGeom prst="line">
              <a:avLst/>
            </a:prstGeom>
            <a:noFill/>
            <a:ln w="28575">
              <a:solidFill>
                <a:schemeClr val="tx1"/>
              </a:solidFill>
              <a:round/>
              <a:headEnd/>
              <a:tailEnd/>
            </a:ln>
            <a:effectLst/>
          </p:spPr>
          <p:txBody>
            <a:bodyPr/>
            <a:lstStyle/>
            <a:p>
              <a:endParaRPr lang="es-ES"/>
            </a:p>
          </p:txBody>
        </p:sp>
        <p:sp>
          <p:nvSpPr>
            <p:cNvPr id="653382" name="Line 70"/>
            <p:cNvSpPr>
              <a:spLocks noChangeShapeType="1"/>
            </p:cNvSpPr>
            <p:nvPr/>
          </p:nvSpPr>
          <p:spPr bwMode="auto">
            <a:xfrm flipV="1">
              <a:off x="4596" y="3559"/>
              <a:ext cx="0" cy="66"/>
            </a:xfrm>
            <a:prstGeom prst="line">
              <a:avLst/>
            </a:prstGeom>
            <a:noFill/>
            <a:ln w="28575">
              <a:solidFill>
                <a:schemeClr val="tx1"/>
              </a:solidFill>
              <a:round/>
              <a:headEnd/>
              <a:tailEnd/>
            </a:ln>
            <a:effectLst/>
          </p:spPr>
          <p:txBody>
            <a:bodyPr/>
            <a:lstStyle/>
            <a:p>
              <a:endParaRPr lang="es-ES"/>
            </a:p>
          </p:txBody>
        </p:sp>
        <p:sp>
          <p:nvSpPr>
            <p:cNvPr id="653383" name="Line 71"/>
            <p:cNvSpPr>
              <a:spLocks noChangeShapeType="1"/>
            </p:cNvSpPr>
            <p:nvPr/>
          </p:nvSpPr>
          <p:spPr bwMode="auto">
            <a:xfrm flipV="1">
              <a:off x="4973" y="3559"/>
              <a:ext cx="0" cy="66"/>
            </a:xfrm>
            <a:prstGeom prst="line">
              <a:avLst/>
            </a:prstGeom>
            <a:noFill/>
            <a:ln w="28575">
              <a:solidFill>
                <a:schemeClr val="tx1"/>
              </a:solidFill>
              <a:round/>
              <a:headEnd/>
              <a:tailEnd/>
            </a:ln>
            <a:effectLst/>
          </p:spPr>
          <p:txBody>
            <a:bodyPr/>
            <a:lstStyle/>
            <a:p>
              <a:endParaRPr lang="es-ES"/>
            </a:p>
          </p:txBody>
        </p:sp>
        <p:sp>
          <p:nvSpPr>
            <p:cNvPr id="653384" name="Text Box 72"/>
            <p:cNvSpPr txBox="1">
              <a:spLocks noChangeArrowheads="1"/>
            </p:cNvSpPr>
            <p:nvPr/>
          </p:nvSpPr>
          <p:spPr bwMode="auto">
            <a:xfrm>
              <a:off x="2911" y="1727"/>
              <a:ext cx="329" cy="212"/>
            </a:xfrm>
            <a:prstGeom prst="rect">
              <a:avLst/>
            </a:prstGeom>
            <a:noFill/>
            <a:ln w="9525">
              <a:noFill/>
              <a:miter lim="800000"/>
              <a:headEnd/>
              <a:tailEnd/>
            </a:ln>
            <a:effectLst/>
          </p:spPr>
          <p:txBody>
            <a:bodyPr wrap="none">
              <a:spAutoFit/>
            </a:bodyPr>
            <a:lstStyle/>
            <a:p>
              <a:pPr algn="r"/>
              <a:r>
                <a:rPr lang="en-US" altLang="zh-TW" sz="1600" b="1">
                  <a:ea typeface="PMingLiU" pitchFamily="18" charset="-120"/>
                </a:rPr>
                <a:t>140</a:t>
              </a:r>
            </a:p>
          </p:txBody>
        </p:sp>
        <p:sp>
          <p:nvSpPr>
            <p:cNvPr id="653385" name="Text Box 73"/>
            <p:cNvSpPr txBox="1">
              <a:spLocks noChangeArrowheads="1"/>
            </p:cNvSpPr>
            <p:nvPr/>
          </p:nvSpPr>
          <p:spPr bwMode="auto">
            <a:xfrm>
              <a:off x="2911" y="1482"/>
              <a:ext cx="329" cy="212"/>
            </a:xfrm>
            <a:prstGeom prst="rect">
              <a:avLst/>
            </a:prstGeom>
            <a:noFill/>
            <a:ln w="9525">
              <a:noFill/>
              <a:miter lim="800000"/>
              <a:headEnd/>
              <a:tailEnd/>
            </a:ln>
            <a:effectLst/>
          </p:spPr>
          <p:txBody>
            <a:bodyPr wrap="none">
              <a:spAutoFit/>
            </a:bodyPr>
            <a:lstStyle/>
            <a:p>
              <a:pPr algn="r"/>
              <a:r>
                <a:rPr lang="en-US" altLang="zh-TW" sz="1600" b="1">
                  <a:ea typeface="PMingLiU" pitchFamily="18" charset="-120"/>
                </a:rPr>
                <a:t>160</a:t>
              </a:r>
            </a:p>
          </p:txBody>
        </p:sp>
        <p:sp>
          <p:nvSpPr>
            <p:cNvPr id="653386" name="Line 74"/>
            <p:cNvSpPr>
              <a:spLocks noChangeShapeType="1"/>
            </p:cNvSpPr>
            <p:nvPr/>
          </p:nvSpPr>
          <p:spPr bwMode="auto">
            <a:xfrm>
              <a:off x="3201" y="3562"/>
              <a:ext cx="69" cy="0"/>
            </a:xfrm>
            <a:prstGeom prst="line">
              <a:avLst/>
            </a:prstGeom>
            <a:noFill/>
            <a:ln w="28575">
              <a:solidFill>
                <a:schemeClr val="tx1"/>
              </a:solidFill>
              <a:round/>
              <a:headEnd/>
              <a:tailEnd/>
            </a:ln>
            <a:effectLst/>
          </p:spPr>
          <p:txBody>
            <a:bodyPr/>
            <a:lstStyle/>
            <a:p>
              <a:endParaRPr lang="es-ES"/>
            </a:p>
          </p:txBody>
        </p:sp>
        <p:sp>
          <p:nvSpPr>
            <p:cNvPr id="653387" name="Line 75"/>
            <p:cNvSpPr>
              <a:spLocks noChangeShapeType="1"/>
            </p:cNvSpPr>
            <p:nvPr/>
          </p:nvSpPr>
          <p:spPr bwMode="auto">
            <a:xfrm>
              <a:off x="3201" y="3317"/>
              <a:ext cx="69" cy="0"/>
            </a:xfrm>
            <a:prstGeom prst="line">
              <a:avLst/>
            </a:prstGeom>
            <a:noFill/>
            <a:ln w="28575">
              <a:solidFill>
                <a:schemeClr val="tx1"/>
              </a:solidFill>
              <a:round/>
              <a:headEnd/>
              <a:tailEnd/>
            </a:ln>
            <a:effectLst/>
          </p:spPr>
          <p:txBody>
            <a:bodyPr/>
            <a:lstStyle/>
            <a:p>
              <a:endParaRPr lang="es-ES"/>
            </a:p>
          </p:txBody>
        </p:sp>
        <p:sp>
          <p:nvSpPr>
            <p:cNvPr id="653388" name="Line 76"/>
            <p:cNvSpPr>
              <a:spLocks noChangeShapeType="1"/>
            </p:cNvSpPr>
            <p:nvPr/>
          </p:nvSpPr>
          <p:spPr bwMode="auto">
            <a:xfrm>
              <a:off x="3201" y="3072"/>
              <a:ext cx="69" cy="0"/>
            </a:xfrm>
            <a:prstGeom prst="line">
              <a:avLst/>
            </a:prstGeom>
            <a:noFill/>
            <a:ln w="28575">
              <a:solidFill>
                <a:schemeClr val="tx1"/>
              </a:solidFill>
              <a:round/>
              <a:headEnd/>
              <a:tailEnd/>
            </a:ln>
            <a:effectLst/>
          </p:spPr>
          <p:txBody>
            <a:bodyPr/>
            <a:lstStyle/>
            <a:p>
              <a:endParaRPr lang="es-ES"/>
            </a:p>
          </p:txBody>
        </p:sp>
        <p:sp>
          <p:nvSpPr>
            <p:cNvPr id="653389" name="Line 77"/>
            <p:cNvSpPr>
              <a:spLocks noChangeShapeType="1"/>
            </p:cNvSpPr>
            <p:nvPr/>
          </p:nvSpPr>
          <p:spPr bwMode="auto">
            <a:xfrm>
              <a:off x="3201" y="2582"/>
              <a:ext cx="69" cy="0"/>
            </a:xfrm>
            <a:prstGeom prst="line">
              <a:avLst/>
            </a:prstGeom>
            <a:noFill/>
            <a:ln w="28575">
              <a:solidFill>
                <a:schemeClr val="tx1"/>
              </a:solidFill>
              <a:round/>
              <a:headEnd/>
              <a:tailEnd/>
            </a:ln>
            <a:effectLst/>
          </p:spPr>
          <p:txBody>
            <a:bodyPr/>
            <a:lstStyle/>
            <a:p>
              <a:endParaRPr lang="es-ES"/>
            </a:p>
          </p:txBody>
        </p:sp>
        <p:sp>
          <p:nvSpPr>
            <p:cNvPr id="653390" name="Line 78"/>
            <p:cNvSpPr>
              <a:spLocks noChangeShapeType="1"/>
            </p:cNvSpPr>
            <p:nvPr/>
          </p:nvSpPr>
          <p:spPr bwMode="auto">
            <a:xfrm>
              <a:off x="3201" y="2093"/>
              <a:ext cx="69" cy="0"/>
            </a:xfrm>
            <a:prstGeom prst="line">
              <a:avLst/>
            </a:prstGeom>
            <a:noFill/>
            <a:ln w="28575">
              <a:solidFill>
                <a:schemeClr val="tx1"/>
              </a:solidFill>
              <a:round/>
              <a:headEnd/>
              <a:tailEnd/>
            </a:ln>
            <a:effectLst/>
          </p:spPr>
          <p:txBody>
            <a:bodyPr/>
            <a:lstStyle/>
            <a:p>
              <a:endParaRPr lang="es-ES"/>
            </a:p>
          </p:txBody>
        </p:sp>
        <p:sp>
          <p:nvSpPr>
            <p:cNvPr id="653391" name="Line 79"/>
            <p:cNvSpPr>
              <a:spLocks noChangeShapeType="1"/>
            </p:cNvSpPr>
            <p:nvPr/>
          </p:nvSpPr>
          <p:spPr bwMode="auto">
            <a:xfrm>
              <a:off x="3201" y="1359"/>
              <a:ext cx="69" cy="0"/>
            </a:xfrm>
            <a:prstGeom prst="line">
              <a:avLst/>
            </a:prstGeom>
            <a:noFill/>
            <a:ln w="28575">
              <a:solidFill>
                <a:schemeClr val="tx1"/>
              </a:solidFill>
              <a:round/>
              <a:headEnd/>
              <a:tailEnd/>
            </a:ln>
            <a:effectLst/>
          </p:spPr>
          <p:txBody>
            <a:bodyPr/>
            <a:lstStyle/>
            <a:p>
              <a:endParaRPr lang="es-ES"/>
            </a:p>
          </p:txBody>
        </p:sp>
        <p:sp>
          <p:nvSpPr>
            <p:cNvPr id="653392" name="Line 80"/>
            <p:cNvSpPr>
              <a:spLocks noChangeShapeType="1"/>
            </p:cNvSpPr>
            <p:nvPr/>
          </p:nvSpPr>
          <p:spPr bwMode="auto">
            <a:xfrm>
              <a:off x="3201" y="1848"/>
              <a:ext cx="69" cy="0"/>
            </a:xfrm>
            <a:prstGeom prst="line">
              <a:avLst/>
            </a:prstGeom>
            <a:noFill/>
            <a:ln w="28575">
              <a:solidFill>
                <a:schemeClr val="tx1"/>
              </a:solidFill>
              <a:round/>
              <a:headEnd/>
              <a:tailEnd/>
            </a:ln>
            <a:effectLst/>
          </p:spPr>
          <p:txBody>
            <a:bodyPr/>
            <a:lstStyle/>
            <a:p>
              <a:endParaRPr lang="es-ES"/>
            </a:p>
          </p:txBody>
        </p:sp>
        <p:sp>
          <p:nvSpPr>
            <p:cNvPr id="653393" name="Line 81"/>
            <p:cNvSpPr>
              <a:spLocks noChangeShapeType="1"/>
            </p:cNvSpPr>
            <p:nvPr/>
          </p:nvSpPr>
          <p:spPr bwMode="auto">
            <a:xfrm>
              <a:off x="3201" y="1603"/>
              <a:ext cx="69" cy="0"/>
            </a:xfrm>
            <a:prstGeom prst="line">
              <a:avLst/>
            </a:prstGeom>
            <a:noFill/>
            <a:ln w="28575">
              <a:solidFill>
                <a:schemeClr val="tx1"/>
              </a:solidFill>
              <a:round/>
              <a:headEnd/>
              <a:tailEnd/>
            </a:ln>
            <a:effectLst/>
          </p:spPr>
          <p:txBody>
            <a:bodyPr/>
            <a:lstStyle/>
            <a:p>
              <a:endParaRPr lang="es-ES"/>
            </a:p>
          </p:txBody>
        </p:sp>
        <p:sp>
          <p:nvSpPr>
            <p:cNvPr id="653394" name="Text Box 82"/>
            <p:cNvSpPr txBox="1">
              <a:spLocks noChangeArrowheads="1"/>
            </p:cNvSpPr>
            <p:nvPr/>
          </p:nvSpPr>
          <p:spPr bwMode="auto">
            <a:xfrm>
              <a:off x="4308" y="2530"/>
              <a:ext cx="764" cy="212"/>
            </a:xfrm>
            <a:prstGeom prst="rect">
              <a:avLst/>
            </a:prstGeom>
            <a:noFill/>
            <a:ln w="9525">
              <a:noFill/>
              <a:miter lim="800000"/>
              <a:headEnd/>
              <a:tailEnd/>
            </a:ln>
            <a:effectLst/>
          </p:spPr>
          <p:txBody>
            <a:bodyPr wrap="none">
              <a:spAutoFit/>
            </a:bodyPr>
            <a:lstStyle/>
            <a:p>
              <a:pPr algn="ctr"/>
              <a:r>
                <a:rPr lang="en-US" altLang="zh-TW" sz="1600" b="1">
                  <a:ea typeface="PMingLiU" pitchFamily="18" charset="-120"/>
                </a:rPr>
                <a:t>White men</a:t>
              </a:r>
            </a:p>
          </p:txBody>
        </p:sp>
        <p:sp>
          <p:nvSpPr>
            <p:cNvPr id="653395" name="Freeform 83"/>
            <p:cNvSpPr>
              <a:spLocks/>
            </p:cNvSpPr>
            <p:nvPr/>
          </p:nvSpPr>
          <p:spPr bwMode="auto">
            <a:xfrm>
              <a:off x="3480" y="1510"/>
              <a:ext cx="1498" cy="1419"/>
            </a:xfrm>
            <a:custGeom>
              <a:avLst/>
              <a:gdLst/>
              <a:ahLst/>
              <a:cxnLst>
                <a:cxn ang="0">
                  <a:pos x="0" y="0"/>
                </a:cxn>
                <a:cxn ang="0">
                  <a:pos x="358" y="987"/>
                </a:cxn>
                <a:cxn ang="0">
                  <a:pos x="757" y="1269"/>
                </a:cxn>
                <a:cxn ang="0">
                  <a:pos x="1117" y="1263"/>
                </a:cxn>
                <a:cxn ang="0">
                  <a:pos x="1498" y="1419"/>
                </a:cxn>
              </a:cxnLst>
              <a:rect l="0" t="0" r="r" b="b"/>
              <a:pathLst>
                <a:path w="1498" h="1419">
                  <a:moveTo>
                    <a:pt x="0" y="0"/>
                  </a:moveTo>
                  <a:lnTo>
                    <a:pt x="358" y="987"/>
                  </a:lnTo>
                  <a:lnTo>
                    <a:pt x="757" y="1269"/>
                  </a:lnTo>
                  <a:lnTo>
                    <a:pt x="1117" y="1263"/>
                  </a:lnTo>
                  <a:lnTo>
                    <a:pt x="1498" y="1419"/>
                  </a:lnTo>
                </a:path>
              </a:pathLst>
            </a:custGeom>
            <a:noFill/>
            <a:ln w="57150" cmpd="sng">
              <a:solidFill>
                <a:schemeClr val="tx2"/>
              </a:solidFill>
              <a:round/>
              <a:headEnd/>
              <a:tailEnd/>
            </a:ln>
            <a:effectLst/>
          </p:spPr>
          <p:txBody>
            <a:bodyPr/>
            <a:lstStyle/>
            <a:p>
              <a:endParaRPr lang="es-ES"/>
            </a:p>
          </p:txBody>
        </p:sp>
        <p:sp>
          <p:nvSpPr>
            <p:cNvPr id="653396" name="Freeform 84"/>
            <p:cNvSpPr>
              <a:spLocks/>
            </p:cNvSpPr>
            <p:nvPr/>
          </p:nvSpPr>
          <p:spPr bwMode="auto">
            <a:xfrm>
              <a:off x="3469" y="1597"/>
              <a:ext cx="1500" cy="1383"/>
            </a:xfrm>
            <a:custGeom>
              <a:avLst/>
              <a:gdLst/>
              <a:ahLst/>
              <a:cxnLst>
                <a:cxn ang="0">
                  <a:pos x="0" y="0"/>
                </a:cxn>
                <a:cxn ang="0">
                  <a:pos x="366" y="897"/>
                </a:cxn>
                <a:cxn ang="0">
                  <a:pos x="765" y="1245"/>
                </a:cxn>
                <a:cxn ang="0">
                  <a:pos x="1146" y="1269"/>
                </a:cxn>
                <a:cxn ang="0">
                  <a:pos x="1500" y="1383"/>
                </a:cxn>
              </a:cxnLst>
              <a:rect l="0" t="0" r="r" b="b"/>
              <a:pathLst>
                <a:path w="1500" h="1383">
                  <a:moveTo>
                    <a:pt x="0" y="0"/>
                  </a:moveTo>
                  <a:lnTo>
                    <a:pt x="366" y="897"/>
                  </a:lnTo>
                  <a:lnTo>
                    <a:pt x="765" y="1245"/>
                  </a:lnTo>
                  <a:lnTo>
                    <a:pt x="1146" y="1269"/>
                  </a:lnTo>
                  <a:lnTo>
                    <a:pt x="1500" y="1383"/>
                  </a:lnTo>
                </a:path>
              </a:pathLst>
            </a:custGeom>
            <a:noFill/>
            <a:ln w="57150" cmpd="sng">
              <a:solidFill>
                <a:srgbClr val="A71056"/>
              </a:solidFill>
              <a:round/>
              <a:headEnd/>
              <a:tailEnd/>
            </a:ln>
            <a:effectLst/>
          </p:spPr>
          <p:txBody>
            <a:bodyPr/>
            <a:lstStyle/>
            <a:p>
              <a:endParaRPr lang="es-ES"/>
            </a:p>
          </p:txBody>
        </p:sp>
        <p:sp>
          <p:nvSpPr>
            <p:cNvPr id="653397" name="Text Box 85"/>
            <p:cNvSpPr txBox="1">
              <a:spLocks noChangeArrowheads="1"/>
            </p:cNvSpPr>
            <p:nvPr/>
          </p:nvSpPr>
          <p:spPr bwMode="auto">
            <a:xfrm>
              <a:off x="2911" y="2216"/>
              <a:ext cx="329" cy="212"/>
            </a:xfrm>
            <a:prstGeom prst="rect">
              <a:avLst/>
            </a:prstGeom>
            <a:noFill/>
            <a:ln w="9525">
              <a:noFill/>
              <a:miter lim="800000"/>
              <a:headEnd/>
              <a:tailEnd/>
            </a:ln>
            <a:effectLst/>
          </p:spPr>
          <p:txBody>
            <a:bodyPr wrap="none">
              <a:spAutoFit/>
            </a:bodyPr>
            <a:lstStyle/>
            <a:p>
              <a:pPr algn="r"/>
              <a:r>
                <a:rPr lang="en-US" altLang="zh-TW" sz="1600" b="1">
                  <a:ea typeface="PMingLiU" pitchFamily="18" charset="-120"/>
                </a:rPr>
                <a:t>100</a:t>
              </a:r>
            </a:p>
          </p:txBody>
        </p:sp>
        <p:sp>
          <p:nvSpPr>
            <p:cNvPr id="653398" name="Line 86"/>
            <p:cNvSpPr>
              <a:spLocks noChangeShapeType="1"/>
            </p:cNvSpPr>
            <p:nvPr/>
          </p:nvSpPr>
          <p:spPr bwMode="auto">
            <a:xfrm>
              <a:off x="3201" y="2338"/>
              <a:ext cx="69" cy="0"/>
            </a:xfrm>
            <a:prstGeom prst="line">
              <a:avLst/>
            </a:prstGeom>
            <a:noFill/>
            <a:ln w="28575">
              <a:solidFill>
                <a:schemeClr val="tx1"/>
              </a:solidFill>
              <a:round/>
              <a:headEnd/>
              <a:tailEnd/>
            </a:ln>
            <a:effectLst/>
          </p:spPr>
          <p:txBody>
            <a:bodyPr/>
            <a:lstStyle/>
            <a:p>
              <a:endParaRPr lang="es-ES"/>
            </a:p>
          </p:txBody>
        </p:sp>
        <p:sp>
          <p:nvSpPr>
            <p:cNvPr id="653399" name="Text Box 87"/>
            <p:cNvSpPr txBox="1">
              <a:spLocks noChangeArrowheads="1"/>
            </p:cNvSpPr>
            <p:nvPr/>
          </p:nvSpPr>
          <p:spPr bwMode="auto">
            <a:xfrm>
              <a:off x="2982" y="2706"/>
              <a:ext cx="258" cy="212"/>
            </a:xfrm>
            <a:prstGeom prst="rect">
              <a:avLst/>
            </a:prstGeom>
            <a:noFill/>
            <a:ln w="9525">
              <a:noFill/>
              <a:miter lim="800000"/>
              <a:headEnd/>
              <a:tailEnd/>
            </a:ln>
            <a:effectLst/>
          </p:spPr>
          <p:txBody>
            <a:bodyPr wrap="none">
              <a:spAutoFit/>
            </a:bodyPr>
            <a:lstStyle/>
            <a:p>
              <a:pPr algn="r"/>
              <a:r>
                <a:rPr lang="en-US" altLang="zh-TW" sz="1600" b="1">
                  <a:ea typeface="PMingLiU" pitchFamily="18" charset="-120"/>
                </a:rPr>
                <a:t>60</a:t>
              </a:r>
            </a:p>
          </p:txBody>
        </p:sp>
        <p:sp>
          <p:nvSpPr>
            <p:cNvPr id="653400" name="Line 88"/>
            <p:cNvSpPr>
              <a:spLocks noChangeShapeType="1"/>
            </p:cNvSpPr>
            <p:nvPr/>
          </p:nvSpPr>
          <p:spPr bwMode="auto">
            <a:xfrm>
              <a:off x="3201" y="2827"/>
              <a:ext cx="69" cy="0"/>
            </a:xfrm>
            <a:prstGeom prst="line">
              <a:avLst/>
            </a:prstGeom>
            <a:noFill/>
            <a:ln w="28575">
              <a:solidFill>
                <a:schemeClr val="tx1"/>
              </a:solidFill>
              <a:round/>
              <a:headEnd/>
              <a:tailEnd/>
            </a:ln>
            <a:effectLst/>
          </p:spPr>
          <p:txBody>
            <a:bodyPr/>
            <a:lstStyle/>
            <a:p>
              <a:endParaRPr lang="es-ES"/>
            </a:p>
          </p:txBody>
        </p:sp>
        <p:sp>
          <p:nvSpPr>
            <p:cNvPr id="653402" name="Text Box 90"/>
            <p:cNvSpPr txBox="1">
              <a:spLocks noChangeArrowheads="1"/>
            </p:cNvSpPr>
            <p:nvPr/>
          </p:nvSpPr>
          <p:spPr bwMode="auto">
            <a:xfrm>
              <a:off x="1259" y="3263"/>
              <a:ext cx="996" cy="231"/>
            </a:xfrm>
            <a:prstGeom prst="rect">
              <a:avLst/>
            </a:prstGeom>
            <a:noFill/>
            <a:ln w="9525">
              <a:noFill/>
              <a:miter lim="800000"/>
              <a:headEnd/>
              <a:tailEnd/>
            </a:ln>
            <a:effectLst/>
          </p:spPr>
          <p:txBody>
            <a:bodyPr wrap="none">
              <a:spAutoFit/>
            </a:bodyPr>
            <a:lstStyle/>
            <a:p>
              <a:pPr algn="ctr"/>
              <a:r>
                <a:rPr lang="en-US" altLang="zh-TW" sz="1800" b="1">
                  <a:solidFill>
                    <a:schemeClr val="accent1"/>
                  </a:solidFill>
                  <a:ea typeface="PMingLiU" pitchFamily="18" charset="-120"/>
                </a:rPr>
                <a:t>Gastric ulcer</a:t>
              </a:r>
            </a:p>
          </p:txBody>
        </p:sp>
        <p:sp>
          <p:nvSpPr>
            <p:cNvPr id="653403" name="Text Box 91"/>
            <p:cNvSpPr txBox="1">
              <a:spLocks noChangeArrowheads="1"/>
            </p:cNvSpPr>
            <p:nvPr/>
          </p:nvSpPr>
          <p:spPr bwMode="auto">
            <a:xfrm>
              <a:off x="3638" y="3263"/>
              <a:ext cx="1156" cy="231"/>
            </a:xfrm>
            <a:prstGeom prst="rect">
              <a:avLst/>
            </a:prstGeom>
            <a:noFill/>
            <a:ln w="9525">
              <a:noFill/>
              <a:miter lim="800000"/>
              <a:headEnd/>
              <a:tailEnd/>
            </a:ln>
            <a:effectLst/>
          </p:spPr>
          <p:txBody>
            <a:bodyPr wrap="none">
              <a:spAutoFit/>
            </a:bodyPr>
            <a:lstStyle/>
            <a:p>
              <a:pPr algn="ctr"/>
              <a:r>
                <a:rPr lang="en-US" altLang="zh-TW" sz="1800" b="1">
                  <a:solidFill>
                    <a:schemeClr val="accent1"/>
                  </a:solidFill>
                  <a:ea typeface="PMingLiU" pitchFamily="18" charset="-120"/>
                </a:rPr>
                <a:t>Duodenal ulcer</a:t>
              </a:r>
            </a:p>
          </p:txBody>
        </p:sp>
      </p:grpSp>
      <p:sp>
        <p:nvSpPr>
          <p:cNvPr id="653406" name="Text Box 94"/>
          <p:cNvSpPr txBox="1">
            <a:spLocks noChangeArrowheads="1"/>
          </p:cNvSpPr>
          <p:nvPr/>
        </p:nvSpPr>
        <p:spPr bwMode="auto">
          <a:xfrm>
            <a:off x="3276600" y="6575425"/>
            <a:ext cx="5711825" cy="284163"/>
          </a:xfrm>
          <a:prstGeom prst="rect">
            <a:avLst/>
          </a:prstGeom>
          <a:noFill/>
          <a:ln w="9525" algn="ctr">
            <a:noFill/>
            <a:miter lim="800000"/>
            <a:headEnd/>
            <a:tailEnd/>
          </a:ln>
          <a:effectLst/>
        </p:spPr>
        <p:txBody>
          <a:bodyPr anchor="b">
            <a:spAutoFit/>
          </a:bodyPr>
          <a:lstStyle/>
          <a:p>
            <a:pPr algn="r">
              <a:lnSpc>
                <a:spcPct val="90000"/>
              </a:lnSpc>
            </a:pPr>
            <a:r>
              <a:rPr lang="en-US" altLang="zh-TW" sz="1400">
                <a:ea typeface="PMingLiU" pitchFamily="18" charset="-120"/>
              </a:rPr>
              <a:t>El-Serag HB &amp; Sonnenberg A. Gut 1998;43:327–33</a:t>
            </a:r>
            <a:endParaRPr lang="en-GB" sz="1400"/>
          </a:p>
        </p:txBody>
      </p:sp>
      <p:sp>
        <p:nvSpPr>
          <p:cNvPr id="653407" name="Line 95"/>
          <p:cNvSpPr>
            <a:spLocks noChangeShapeType="1"/>
          </p:cNvSpPr>
          <p:nvPr/>
        </p:nvSpPr>
        <p:spPr bwMode="auto">
          <a:xfrm>
            <a:off x="2074863" y="2052638"/>
            <a:ext cx="0" cy="276225"/>
          </a:xfrm>
          <a:prstGeom prst="line">
            <a:avLst/>
          </a:prstGeom>
          <a:noFill/>
          <a:ln w="9525">
            <a:solidFill>
              <a:schemeClr val="tx1"/>
            </a:solidFill>
            <a:round/>
            <a:headEnd/>
            <a:tailEnd type="triangle" w="med" len="med"/>
          </a:ln>
          <a:effectLst/>
        </p:spPr>
        <p:txBody>
          <a:bodyPr/>
          <a:lstStyle/>
          <a:p>
            <a:endParaRPr lang="es-ES"/>
          </a:p>
        </p:txBody>
      </p:sp>
      <p:sp>
        <p:nvSpPr>
          <p:cNvPr id="653408" name="Line 96"/>
          <p:cNvSpPr>
            <a:spLocks noChangeShapeType="1"/>
          </p:cNvSpPr>
          <p:nvPr/>
        </p:nvSpPr>
        <p:spPr bwMode="auto">
          <a:xfrm flipV="1">
            <a:off x="3192463" y="2241550"/>
            <a:ext cx="0" cy="522288"/>
          </a:xfrm>
          <a:prstGeom prst="line">
            <a:avLst/>
          </a:prstGeom>
          <a:noFill/>
          <a:ln w="9525">
            <a:solidFill>
              <a:schemeClr val="tx1"/>
            </a:solidFill>
            <a:round/>
            <a:headEnd/>
            <a:tailEnd type="triangle" w="med" len="med"/>
          </a:ln>
          <a:effectLst/>
        </p:spPr>
        <p:txBody>
          <a:bodyPr/>
          <a:lstStyle/>
          <a:p>
            <a:endParaRPr lang="es-ES"/>
          </a:p>
        </p:txBody>
      </p:sp>
      <p:sp>
        <p:nvSpPr>
          <p:cNvPr id="653409" name="Line 97"/>
          <p:cNvSpPr>
            <a:spLocks noChangeShapeType="1"/>
          </p:cNvSpPr>
          <p:nvPr/>
        </p:nvSpPr>
        <p:spPr bwMode="auto">
          <a:xfrm>
            <a:off x="7605713" y="3968750"/>
            <a:ext cx="0" cy="260350"/>
          </a:xfrm>
          <a:prstGeom prst="line">
            <a:avLst/>
          </a:prstGeom>
          <a:noFill/>
          <a:ln w="9525">
            <a:solidFill>
              <a:schemeClr val="tx1"/>
            </a:solidFill>
            <a:round/>
            <a:headEnd/>
            <a:tailEnd type="triangle" w="med" len="med"/>
          </a:ln>
          <a:effectLst/>
        </p:spPr>
        <p:txBody>
          <a:bodyPr/>
          <a:lstStyle/>
          <a:p>
            <a:endParaRPr lang="es-ES"/>
          </a:p>
        </p:txBody>
      </p:sp>
      <p:sp>
        <p:nvSpPr>
          <p:cNvPr id="653410" name="Line 98"/>
          <p:cNvSpPr>
            <a:spLocks noChangeShapeType="1"/>
          </p:cNvSpPr>
          <p:nvPr/>
        </p:nvSpPr>
        <p:spPr bwMode="auto">
          <a:xfrm flipV="1">
            <a:off x="6865938" y="4186238"/>
            <a:ext cx="0" cy="203200"/>
          </a:xfrm>
          <a:prstGeom prst="line">
            <a:avLst/>
          </a:prstGeom>
          <a:noFill/>
          <a:ln w="9525">
            <a:solidFill>
              <a:schemeClr val="tx1"/>
            </a:solidFill>
            <a:round/>
            <a:headEnd/>
            <a:tailEnd type="triangle" w="med" len="med"/>
          </a:ln>
          <a:effectLst/>
        </p:spPr>
        <p:txBody>
          <a:bodyPr/>
          <a:lstStyle/>
          <a:p>
            <a:endParaRPr lang="es-ES"/>
          </a:p>
        </p:txBody>
      </p:sp>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56" name="Rectangle 56"/>
          <p:cNvSpPr>
            <a:spLocks noGrp="1" noChangeArrowheads="1"/>
          </p:cNvSpPr>
          <p:nvPr>
            <p:ph type="title"/>
          </p:nvPr>
        </p:nvSpPr>
        <p:spPr/>
        <p:txBody>
          <a:bodyPr/>
          <a:lstStyle/>
          <a:p>
            <a:r>
              <a:rPr lang="en-US"/>
              <a:t>…but there is no significant decline in the</a:t>
            </a:r>
            <a:br>
              <a:rPr lang="en-US"/>
            </a:br>
            <a:r>
              <a:rPr lang="en-US"/>
              <a:t>incidence of peptic ulcer bleeding </a:t>
            </a:r>
            <a:endParaRPr lang="en-GB"/>
          </a:p>
        </p:txBody>
      </p:sp>
      <p:sp>
        <p:nvSpPr>
          <p:cNvPr id="768028" name="Text Box 28"/>
          <p:cNvSpPr txBox="1">
            <a:spLocks noChangeArrowheads="1"/>
          </p:cNvSpPr>
          <p:nvPr/>
        </p:nvSpPr>
        <p:spPr bwMode="auto">
          <a:xfrm>
            <a:off x="7038975" y="2078038"/>
            <a:ext cx="1620838" cy="366712"/>
          </a:xfrm>
          <a:prstGeom prst="rect">
            <a:avLst/>
          </a:prstGeom>
          <a:noFill/>
          <a:ln w="9525">
            <a:noFill/>
            <a:miter lim="800000"/>
            <a:headEnd/>
            <a:tailEnd/>
          </a:ln>
          <a:effectLst/>
        </p:spPr>
        <p:txBody>
          <a:bodyPr>
            <a:spAutoFit/>
          </a:bodyPr>
          <a:lstStyle/>
          <a:p>
            <a:pPr>
              <a:spcBef>
                <a:spcPct val="50000"/>
              </a:spcBef>
            </a:pPr>
            <a:r>
              <a:rPr lang="en-GB" sz="1800" b="1"/>
              <a:t>1993</a:t>
            </a:r>
            <a:r>
              <a:rPr lang="en-GB" sz="1800" b="1">
                <a:sym typeface="Symbol" pitchFamily="18" charset="2"/>
              </a:rPr>
              <a:t>19</a:t>
            </a:r>
            <a:r>
              <a:rPr lang="en-GB" sz="1800" b="1"/>
              <a:t>94</a:t>
            </a:r>
          </a:p>
        </p:txBody>
      </p:sp>
      <p:sp>
        <p:nvSpPr>
          <p:cNvPr id="768029" name="Text Box 29"/>
          <p:cNvSpPr txBox="1">
            <a:spLocks noChangeArrowheads="1"/>
          </p:cNvSpPr>
          <p:nvPr/>
        </p:nvSpPr>
        <p:spPr bwMode="auto">
          <a:xfrm>
            <a:off x="7069138" y="2422525"/>
            <a:ext cx="1568450" cy="366713"/>
          </a:xfrm>
          <a:prstGeom prst="rect">
            <a:avLst/>
          </a:prstGeom>
          <a:noFill/>
          <a:ln w="9525">
            <a:noFill/>
            <a:miter lim="800000"/>
            <a:headEnd/>
            <a:tailEnd/>
          </a:ln>
          <a:effectLst/>
        </p:spPr>
        <p:txBody>
          <a:bodyPr>
            <a:spAutoFit/>
          </a:bodyPr>
          <a:lstStyle/>
          <a:p>
            <a:pPr>
              <a:spcBef>
                <a:spcPct val="50000"/>
              </a:spcBef>
            </a:pPr>
            <a:r>
              <a:rPr lang="en-GB" sz="1800" b="1"/>
              <a:t>2000</a:t>
            </a:r>
          </a:p>
        </p:txBody>
      </p:sp>
      <p:sp>
        <p:nvSpPr>
          <p:cNvPr id="768030" name="Rectangle 30"/>
          <p:cNvSpPr>
            <a:spLocks noChangeArrowheads="1"/>
          </p:cNvSpPr>
          <p:nvPr/>
        </p:nvSpPr>
        <p:spPr bwMode="auto">
          <a:xfrm>
            <a:off x="6669088" y="2511425"/>
            <a:ext cx="361950" cy="198438"/>
          </a:xfrm>
          <a:prstGeom prst="rect">
            <a:avLst/>
          </a:prstGeom>
          <a:solidFill>
            <a:srgbClr val="343434"/>
          </a:solidFill>
          <a:ln w="9525" algn="ctr">
            <a:noFill/>
            <a:miter lim="800000"/>
            <a:headEnd/>
            <a:tailEnd/>
          </a:ln>
          <a:effectLst/>
        </p:spPr>
        <p:txBody>
          <a:bodyPr/>
          <a:lstStyle/>
          <a:p>
            <a:endParaRPr lang="es-ES"/>
          </a:p>
        </p:txBody>
      </p:sp>
      <p:sp>
        <p:nvSpPr>
          <p:cNvPr id="768031" name="Rectangle 31"/>
          <p:cNvSpPr>
            <a:spLocks noChangeArrowheads="1"/>
          </p:cNvSpPr>
          <p:nvPr/>
        </p:nvSpPr>
        <p:spPr bwMode="auto">
          <a:xfrm>
            <a:off x="6669088" y="2165350"/>
            <a:ext cx="361950" cy="195263"/>
          </a:xfrm>
          <a:prstGeom prst="rect">
            <a:avLst/>
          </a:prstGeom>
          <a:solidFill>
            <a:srgbClr val="C0C0C0"/>
          </a:solidFill>
          <a:ln w="9525" algn="ctr">
            <a:noFill/>
            <a:miter lim="800000"/>
            <a:headEnd/>
            <a:tailEnd/>
          </a:ln>
          <a:effectLst/>
        </p:spPr>
        <p:txBody>
          <a:bodyPr/>
          <a:lstStyle/>
          <a:p>
            <a:endParaRPr lang="es-ES"/>
          </a:p>
        </p:txBody>
      </p:sp>
      <p:sp>
        <p:nvSpPr>
          <p:cNvPr id="768002" name="Rectangle 2"/>
          <p:cNvSpPr>
            <a:spLocks noChangeArrowheads="1"/>
          </p:cNvSpPr>
          <p:nvPr/>
        </p:nvSpPr>
        <p:spPr bwMode="auto">
          <a:xfrm>
            <a:off x="2657475" y="2384425"/>
            <a:ext cx="974725" cy="3062288"/>
          </a:xfrm>
          <a:prstGeom prst="rect">
            <a:avLst/>
          </a:prstGeom>
          <a:solidFill>
            <a:srgbClr val="343434"/>
          </a:solidFill>
          <a:ln w="9525">
            <a:noFill/>
            <a:miter lim="800000"/>
            <a:headEnd/>
            <a:tailEnd/>
          </a:ln>
          <a:effectLst/>
        </p:spPr>
        <p:txBody>
          <a:bodyPr/>
          <a:lstStyle/>
          <a:p>
            <a:endParaRPr lang="es-ES"/>
          </a:p>
        </p:txBody>
      </p:sp>
      <p:sp>
        <p:nvSpPr>
          <p:cNvPr id="768003" name="Rectangle 3"/>
          <p:cNvSpPr>
            <a:spLocks noChangeArrowheads="1"/>
          </p:cNvSpPr>
          <p:nvPr/>
        </p:nvSpPr>
        <p:spPr bwMode="auto">
          <a:xfrm>
            <a:off x="5319713" y="2959100"/>
            <a:ext cx="974725" cy="2487613"/>
          </a:xfrm>
          <a:prstGeom prst="rect">
            <a:avLst/>
          </a:prstGeom>
          <a:solidFill>
            <a:srgbClr val="343434"/>
          </a:solidFill>
          <a:ln w="9525">
            <a:noFill/>
            <a:miter lim="800000"/>
            <a:headEnd/>
            <a:tailEnd/>
          </a:ln>
          <a:effectLst/>
        </p:spPr>
        <p:txBody>
          <a:bodyPr/>
          <a:lstStyle/>
          <a:p>
            <a:endParaRPr lang="es-ES"/>
          </a:p>
        </p:txBody>
      </p:sp>
      <p:sp>
        <p:nvSpPr>
          <p:cNvPr id="768004" name="Rectangle 4"/>
          <p:cNvSpPr>
            <a:spLocks noChangeArrowheads="1"/>
          </p:cNvSpPr>
          <p:nvPr/>
        </p:nvSpPr>
        <p:spPr bwMode="auto">
          <a:xfrm>
            <a:off x="1682750" y="2039938"/>
            <a:ext cx="974725" cy="3406775"/>
          </a:xfrm>
          <a:prstGeom prst="rect">
            <a:avLst/>
          </a:prstGeom>
          <a:solidFill>
            <a:srgbClr val="C0C0C0"/>
          </a:solidFill>
          <a:ln w="9525">
            <a:noFill/>
            <a:miter lim="800000"/>
            <a:headEnd/>
            <a:tailEnd/>
          </a:ln>
          <a:effectLst/>
        </p:spPr>
        <p:txBody>
          <a:bodyPr/>
          <a:lstStyle/>
          <a:p>
            <a:endParaRPr lang="es-ES"/>
          </a:p>
        </p:txBody>
      </p:sp>
      <p:sp>
        <p:nvSpPr>
          <p:cNvPr id="768005" name="Rectangle 5"/>
          <p:cNvSpPr>
            <a:spLocks noChangeArrowheads="1"/>
          </p:cNvSpPr>
          <p:nvPr/>
        </p:nvSpPr>
        <p:spPr bwMode="auto">
          <a:xfrm>
            <a:off x="4341813" y="2649538"/>
            <a:ext cx="977900" cy="2797175"/>
          </a:xfrm>
          <a:prstGeom prst="rect">
            <a:avLst/>
          </a:prstGeom>
          <a:solidFill>
            <a:srgbClr val="C0C0C0"/>
          </a:solidFill>
          <a:ln w="9525">
            <a:noFill/>
            <a:miter lim="800000"/>
            <a:headEnd/>
            <a:tailEnd/>
          </a:ln>
          <a:effectLst/>
        </p:spPr>
        <p:txBody>
          <a:bodyPr/>
          <a:lstStyle/>
          <a:p>
            <a:endParaRPr lang="es-ES"/>
          </a:p>
        </p:txBody>
      </p:sp>
      <p:sp>
        <p:nvSpPr>
          <p:cNvPr id="768012" name="Line 12"/>
          <p:cNvSpPr>
            <a:spLocks noChangeShapeType="1"/>
          </p:cNvSpPr>
          <p:nvPr/>
        </p:nvSpPr>
        <p:spPr bwMode="auto">
          <a:xfrm>
            <a:off x="1122363" y="5446713"/>
            <a:ext cx="5656262" cy="1587"/>
          </a:xfrm>
          <a:prstGeom prst="line">
            <a:avLst/>
          </a:prstGeom>
          <a:noFill/>
          <a:ln w="28575">
            <a:solidFill>
              <a:schemeClr val="tx1"/>
            </a:solidFill>
            <a:round/>
            <a:headEnd/>
            <a:tailEnd/>
          </a:ln>
          <a:effectLst/>
        </p:spPr>
        <p:txBody>
          <a:bodyPr/>
          <a:lstStyle/>
          <a:p>
            <a:endParaRPr lang="es-ES"/>
          </a:p>
        </p:txBody>
      </p:sp>
      <p:sp>
        <p:nvSpPr>
          <p:cNvPr id="768021" name="Line 21"/>
          <p:cNvSpPr>
            <a:spLocks noChangeShapeType="1"/>
          </p:cNvSpPr>
          <p:nvPr/>
        </p:nvSpPr>
        <p:spPr bwMode="auto">
          <a:xfrm flipH="1" flipV="1">
            <a:off x="1114425" y="1811338"/>
            <a:ext cx="7938" cy="3640137"/>
          </a:xfrm>
          <a:prstGeom prst="line">
            <a:avLst/>
          </a:prstGeom>
          <a:noFill/>
          <a:ln w="28575">
            <a:solidFill>
              <a:schemeClr val="tx1"/>
            </a:solidFill>
            <a:round/>
            <a:headEnd/>
            <a:tailEnd/>
          </a:ln>
          <a:effectLst/>
        </p:spPr>
        <p:txBody>
          <a:bodyPr wrap="none" anchor="ctr"/>
          <a:lstStyle/>
          <a:p>
            <a:endParaRPr lang="es-ES"/>
          </a:p>
        </p:txBody>
      </p:sp>
      <p:sp>
        <p:nvSpPr>
          <p:cNvPr id="768022" name="Text Box 22"/>
          <p:cNvSpPr txBox="1">
            <a:spLocks noChangeArrowheads="1"/>
          </p:cNvSpPr>
          <p:nvPr/>
        </p:nvSpPr>
        <p:spPr bwMode="auto">
          <a:xfrm>
            <a:off x="625475" y="1457325"/>
            <a:ext cx="4692650" cy="366713"/>
          </a:xfrm>
          <a:prstGeom prst="rect">
            <a:avLst/>
          </a:prstGeom>
          <a:noFill/>
          <a:ln w="9525">
            <a:noFill/>
            <a:miter lim="800000"/>
            <a:headEnd/>
            <a:tailEnd/>
          </a:ln>
          <a:effectLst/>
        </p:spPr>
        <p:txBody>
          <a:bodyPr>
            <a:spAutoFit/>
          </a:bodyPr>
          <a:lstStyle/>
          <a:p>
            <a:r>
              <a:rPr lang="en-GB" sz="1800" b="1"/>
              <a:t>Age-adjusted incidence rate (per 100,000)</a:t>
            </a:r>
          </a:p>
        </p:txBody>
      </p:sp>
      <p:sp>
        <p:nvSpPr>
          <p:cNvPr id="768024" name="Text Box 24"/>
          <p:cNvSpPr txBox="1">
            <a:spLocks noChangeArrowheads="1"/>
          </p:cNvSpPr>
          <p:nvPr/>
        </p:nvSpPr>
        <p:spPr bwMode="auto">
          <a:xfrm>
            <a:off x="1766888" y="2143125"/>
            <a:ext cx="806450" cy="350838"/>
          </a:xfrm>
          <a:prstGeom prst="rect">
            <a:avLst/>
          </a:prstGeom>
          <a:noFill/>
          <a:ln w="9525">
            <a:noFill/>
            <a:miter lim="800000"/>
            <a:headEnd/>
            <a:tailEnd/>
          </a:ln>
          <a:effectLst/>
        </p:spPr>
        <p:txBody>
          <a:bodyPr>
            <a:spAutoFit/>
          </a:bodyPr>
          <a:lstStyle/>
          <a:p>
            <a:pPr algn="ctr">
              <a:spcBef>
                <a:spcPct val="50000"/>
              </a:spcBef>
            </a:pPr>
            <a:r>
              <a:rPr lang="en-GB" sz="1700" b="1"/>
              <a:t>13.4</a:t>
            </a:r>
          </a:p>
        </p:txBody>
      </p:sp>
      <p:sp>
        <p:nvSpPr>
          <p:cNvPr id="768025" name="Text Box 25"/>
          <p:cNvSpPr txBox="1">
            <a:spLocks noChangeArrowheads="1"/>
          </p:cNvSpPr>
          <p:nvPr/>
        </p:nvSpPr>
        <p:spPr bwMode="auto">
          <a:xfrm>
            <a:off x="4471988" y="2787650"/>
            <a:ext cx="692150" cy="350838"/>
          </a:xfrm>
          <a:prstGeom prst="rect">
            <a:avLst/>
          </a:prstGeom>
          <a:noFill/>
          <a:ln w="9525">
            <a:noFill/>
            <a:miter lim="800000"/>
            <a:headEnd/>
            <a:tailEnd/>
          </a:ln>
          <a:effectLst/>
        </p:spPr>
        <p:txBody>
          <a:bodyPr>
            <a:spAutoFit/>
          </a:bodyPr>
          <a:lstStyle/>
          <a:p>
            <a:pPr algn="ctr">
              <a:spcBef>
                <a:spcPct val="50000"/>
              </a:spcBef>
            </a:pPr>
            <a:r>
              <a:rPr lang="en-GB" sz="1700" b="1"/>
              <a:t>10.8</a:t>
            </a:r>
          </a:p>
        </p:txBody>
      </p:sp>
      <p:sp>
        <p:nvSpPr>
          <p:cNvPr id="768026" name="Text Box 26"/>
          <p:cNvSpPr txBox="1">
            <a:spLocks noChangeArrowheads="1"/>
          </p:cNvSpPr>
          <p:nvPr/>
        </p:nvSpPr>
        <p:spPr bwMode="auto">
          <a:xfrm>
            <a:off x="5429250" y="3078163"/>
            <a:ext cx="790575" cy="350837"/>
          </a:xfrm>
          <a:prstGeom prst="rect">
            <a:avLst/>
          </a:prstGeom>
          <a:noFill/>
          <a:ln w="9525">
            <a:noFill/>
            <a:miter lim="800000"/>
            <a:headEnd/>
            <a:tailEnd/>
          </a:ln>
          <a:effectLst/>
        </p:spPr>
        <p:txBody>
          <a:bodyPr>
            <a:spAutoFit/>
          </a:bodyPr>
          <a:lstStyle/>
          <a:p>
            <a:pPr algn="ctr">
              <a:spcBef>
                <a:spcPct val="50000"/>
              </a:spcBef>
            </a:pPr>
            <a:r>
              <a:rPr lang="en-GB" sz="1700" b="1">
                <a:solidFill>
                  <a:schemeClr val="bg1"/>
                </a:solidFill>
              </a:rPr>
              <a:t>9.7</a:t>
            </a:r>
          </a:p>
        </p:txBody>
      </p:sp>
      <p:grpSp>
        <p:nvGrpSpPr>
          <p:cNvPr id="768052" name="Group 52"/>
          <p:cNvGrpSpPr>
            <a:grpSpLocks/>
          </p:cNvGrpSpPr>
          <p:nvPr/>
        </p:nvGrpSpPr>
        <p:grpSpPr bwMode="auto">
          <a:xfrm>
            <a:off x="1004888" y="1901825"/>
            <a:ext cx="120650" cy="3546475"/>
            <a:chOff x="786" y="1117"/>
            <a:chExt cx="70" cy="2352"/>
          </a:xfrm>
        </p:grpSpPr>
        <p:sp>
          <p:nvSpPr>
            <p:cNvPr id="768006" name="Line 6"/>
            <p:cNvSpPr>
              <a:spLocks noChangeShapeType="1"/>
            </p:cNvSpPr>
            <p:nvPr/>
          </p:nvSpPr>
          <p:spPr bwMode="auto">
            <a:xfrm>
              <a:off x="786" y="3468"/>
              <a:ext cx="70" cy="1"/>
            </a:xfrm>
            <a:prstGeom prst="line">
              <a:avLst/>
            </a:prstGeom>
            <a:noFill/>
            <a:ln w="28575">
              <a:solidFill>
                <a:schemeClr val="tx1"/>
              </a:solidFill>
              <a:round/>
              <a:headEnd/>
              <a:tailEnd/>
            </a:ln>
            <a:effectLst/>
          </p:spPr>
          <p:txBody>
            <a:bodyPr/>
            <a:lstStyle/>
            <a:p>
              <a:endParaRPr lang="es-ES"/>
            </a:p>
          </p:txBody>
        </p:sp>
        <p:sp>
          <p:nvSpPr>
            <p:cNvPr id="768007" name="Line 7"/>
            <p:cNvSpPr>
              <a:spLocks noChangeShapeType="1"/>
            </p:cNvSpPr>
            <p:nvPr/>
          </p:nvSpPr>
          <p:spPr bwMode="auto">
            <a:xfrm>
              <a:off x="786" y="3132"/>
              <a:ext cx="66" cy="0"/>
            </a:xfrm>
            <a:prstGeom prst="line">
              <a:avLst/>
            </a:prstGeom>
            <a:noFill/>
            <a:ln w="28575">
              <a:solidFill>
                <a:schemeClr val="tx1"/>
              </a:solidFill>
              <a:round/>
              <a:headEnd/>
              <a:tailEnd/>
            </a:ln>
            <a:effectLst/>
          </p:spPr>
          <p:txBody>
            <a:bodyPr/>
            <a:lstStyle/>
            <a:p>
              <a:endParaRPr lang="es-ES"/>
            </a:p>
          </p:txBody>
        </p:sp>
        <p:sp>
          <p:nvSpPr>
            <p:cNvPr id="768008" name="Line 8"/>
            <p:cNvSpPr>
              <a:spLocks noChangeShapeType="1"/>
            </p:cNvSpPr>
            <p:nvPr/>
          </p:nvSpPr>
          <p:spPr bwMode="auto">
            <a:xfrm>
              <a:off x="786" y="2795"/>
              <a:ext cx="66" cy="1"/>
            </a:xfrm>
            <a:prstGeom prst="line">
              <a:avLst/>
            </a:prstGeom>
            <a:noFill/>
            <a:ln w="28575">
              <a:solidFill>
                <a:schemeClr val="tx1"/>
              </a:solidFill>
              <a:round/>
              <a:headEnd/>
              <a:tailEnd/>
            </a:ln>
            <a:effectLst/>
          </p:spPr>
          <p:txBody>
            <a:bodyPr/>
            <a:lstStyle/>
            <a:p>
              <a:endParaRPr lang="es-ES"/>
            </a:p>
          </p:txBody>
        </p:sp>
        <p:sp>
          <p:nvSpPr>
            <p:cNvPr id="768009" name="Line 9"/>
            <p:cNvSpPr>
              <a:spLocks noChangeShapeType="1"/>
            </p:cNvSpPr>
            <p:nvPr/>
          </p:nvSpPr>
          <p:spPr bwMode="auto">
            <a:xfrm>
              <a:off x="786" y="2460"/>
              <a:ext cx="62" cy="0"/>
            </a:xfrm>
            <a:prstGeom prst="line">
              <a:avLst/>
            </a:prstGeom>
            <a:noFill/>
            <a:ln w="28575">
              <a:solidFill>
                <a:schemeClr val="tx1"/>
              </a:solidFill>
              <a:round/>
              <a:headEnd/>
              <a:tailEnd/>
            </a:ln>
            <a:effectLst/>
          </p:spPr>
          <p:txBody>
            <a:bodyPr/>
            <a:lstStyle/>
            <a:p>
              <a:endParaRPr lang="es-ES"/>
            </a:p>
          </p:txBody>
        </p:sp>
        <p:sp>
          <p:nvSpPr>
            <p:cNvPr id="768010" name="Line 10"/>
            <p:cNvSpPr>
              <a:spLocks noChangeShapeType="1"/>
            </p:cNvSpPr>
            <p:nvPr/>
          </p:nvSpPr>
          <p:spPr bwMode="auto">
            <a:xfrm>
              <a:off x="786" y="1789"/>
              <a:ext cx="62" cy="0"/>
            </a:xfrm>
            <a:prstGeom prst="line">
              <a:avLst/>
            </a:prstGeom>
            <a:noFill/>
            <a:ln w="28575">
              <a:solidFill>
                <a:schemeClr val="tx1"/>
              </a:solidFill>
              <a:round/>
              <a:headEnd/>
              <a:tailEnd/>
            </a:ln>
            <a:effectLst/>
          </p:spPr>
          <p:txBody>
            <a:bodyPr/>
            <a:lstStyle/>
            <a:p>
              <a:endParaRPr lang="es-ES"/>
            </a:p>
          </p:txBody>
        </p:sp>
        <p:sp>
          <p:nvSpPr>
            <p:cNvPr id="768011" name="Line 11"/>
            <p:cNvSpPr>
              <a:spLocks noChangeShapeType="1"/>
            </p:cNvSpPr>
            <p:nvPr/>
          </p:nvSpPr>
          <p:spPr bwMode="auto">
            <a:xfrm>
              <a:off x="786" y="1117"/>
              <a:ext cx="66" cy="1"/>
            </a:xfrm>
            <a:prstGeom prst="line">
              <a:avLst/>
            </a:prstGeom>
            <a:noFill/>
            <a:ln w="28575">
              <a:solidFill>
                <a:schemeClr val="tx1"/>
              </a:solidFill>
              <a:round/>
              <a:headEnd/>
              <a:tailEnd/>
            </a:ln>
            <a:effectLst/>
          </p:spPr>
          <p:txBody>
            <a:bodyPr/>
            <a:lstStyle/>
            <a:p>
              <a:endParaRPr lang="es-ES"/>
            </a:p>
          </p:txBody>
        </p:sp>
        <p:sp>
          <p:nvSpPr>
            <p:cNvPr id="768033" name="Line 33"/>
            <p:cNvSpPr>
              <a:spLocks noChangeShapeType="1"/>
            </p:cNvSpPr>
            <p:nvPr/>
          </p:nvSpPr>
          <p:spPr bwMode="auto">
            <a:xfrm>
              <a:off x="786" y="2124"/>
              <a:ext cx="62" cy="0"/>
            </a:xfrm>
            <a:prstGeom prst="line">
              <a:avLst/>
            </a:prstGeom>
            <a:noFill/>
            <a:ln w="28575">
              <a:solidFill>
                <a:schemeClr val="tx1"/>
              </a:solidFill>
              <a:round/>
              <a:headEnd/>
              <a:tailEnd/>
            </a:ln>
            <a:effectLst/>
          </p:spPr>
          <p:txBody>
            <a:bodyPr/>
            <a:lstStyle/>
            <a:p>
              <a:endParaRPr lang="es-ES"/>
            </a:p>
          </p:txBody>
        </p:sp>
        <p:sp>
          <p:nvSpPr>
            <p:cNvPr id="768034" name="Line 34"/>
            <p:cNvSpPr>
              <a:spLocks noChangeShapeType="1"/>
            </p:cNvSpPr>
            <p:nvPr/>
          </p:nvSpPr>
          <p:spPr bwMode="auto">
            <a:xfrm>
              <a:off x="786" y="1453"/>
              <a:ext cx="63" cy="0"/>
            </a:xfrm>
            <a:prstGeom prst="line">
              <a:avLst/>
            </a:prstGeom>
            <a:noFill/>
            <a:ln w="28575">
              <a:solidFill>
                <a:schemeClr val="tx1"/>
              </a:solidFill>
              <a:round/>
              <a:headEnd/>
              <a:tailEnd/>
            </a:ln>
            <a:effectLst/>
          </p:spPr>
          <p:txBody>
            <a:bodyPr/>
            <a:lstStyle/>
            <a:p>
              <a:endParaRPr lang="es-ES"/>
            </a:p>
          </p:txBody>
        </p:sp>
      </p:grpSp>
      <p:grpSp>
        <p:nvGrpSpPr>
          <p:cNvPr id="768053" name="Group 53"/>
          <p:cNvGrpSpPr>
            <a:grpSpLocks/>
          </p:cNvGrpSpPr>
          <p:nvPr/>
        </p:nvGrpSpPr>
        <p:grpSpPr bwMode="auto">
          <a:xfrm>
            <a:off x="538163" y="1770063"/>
            <a:ext cx="420687" cy="3814762"/>
            <a:chOff x="189" y="1030"/>
            <a:chExt cx="265" cy="2530"/>
          </a:xfrm>
        </p:grpSpPr>
        <p:sp>
          <p:nvSpPr>
            <p:cNvPr id="768013" name="Rectangle 13"/>
            <p:cNvSpPr>
              <a:spLocks noChangeArrowheads="1"/>
            </p:cNvSpPr>
            <p:nvPr/>
          </p:nvSpPr>
          <p:spPr bwMode="auto">
            <a:xfrm>
              <a:off x="374" y="3378"/>
              <a:ext cx="80" cy="182"/>
            </a:xfrm>
            <a:prstGeom prst="rect">
              <a:avLst/>
            </a:prstGeom>
            <a:noFill/>
            <a:ln w="9525">
              <a:noFill/>
              <a:miter lim="800000"/>
              <a:headEnd/>
              <a:tailEnd/>
            </a:ln>
            <a:effectLst/>
          </p:spPr>
          <p:txBody>
            <a:bodyPr wrap="none" lIns="0" tIns="0" rIns="0" bIns="0">
              <a:spAutoFit/>
            </a:bodyPr>
            <a:lstStyle/>
            <a:p>
              <a:pPr algn="r" eaLnBrk="0" hangingPunct="0"/>
              <a:r>
                <a:rPr lang="en-GB" sz="1800" b="1"/>
                <a:t>0</a:t>
              </a:r>
            </a:p>
          </p:txBody>
        </p:sp>
        <p:sp>
          <p:nvSpPr>
            <p:cNvPr id="768014" name="Rectangle 14"/>
            <p:cNvSpPr>
              <a:spLocks noChangeArrowheads="1"/>
            </p:cNvSpPr>
            <p:nvPr/>
          </p:nvSpPr>
          <p:spPr bwMode="auto">
            <a:xfrm>
              <a:off x="309" y="3042"/>
              <a:ext cx="145" cy="182"/>
            </a:xfrm>
            <a:prstGeom prst="rect">
              <a:avLst/>
            </a:prstGeom>
            <a:noFill/>
            <a:ln w="9525">
              <a:noFill/>
              <a:miter lim="800000"/>
              <a:headEnd/>
              <a:tailEnd/>
            </a:ln>
            <a:effectLst/>
          </p:spPr>
          <p:txBody>
            <a:bodyPr lIns="0" tIns="0" rIns="0" bIns="0">
              <a:spAutoFit/>
            </a:bodyPr>
            <a:lstStyle/>
            <a:p>
              <a:pPr algn="r" eaLnBrk="0" hangingPunct="0"/>
              <a:r>
                <a:rPr lang="en-GB" sz="1800" b="1"/>
                <a:t>2</a:t>
              </a:r>
            </a:p>
          </p:txBody>
        </p:sp>
        <p:sp>
          <p:nvSpPr>
            <p:cNvPr id="768015" name="Rectangle 15"/>
            <p:cNvSpPr>
              <a:spLocks noChangeArrowheads="1"/>
            </p:cNvSpPr>
            <p:nvPr/>
          </p:nvSpPr>
          <p:spPr bwMode="auto">
            <a:xfrm>
              <a:off x="388" y="2371"/>
              <a:ext cx="66" cy="182"/>
            </a:xfrm>
            <a:prstGeom prst="rect">
              <a:avLst/>
            </a:prstGeom>
            <a:noFill/>
            <a:ln w="9525">
              <a:noFill/>
              <a:miter lim="800000"/>
              <a:headEnd/>
              <a:tailEnd/>
            </a:ln>
            <a:effectLst/>
          </p:spPr>
          <p:txBody>
            <a:bodyPr lIns="0" tIns="0" rIns="0" bIns="0">
              <a:spAutoFit/>
            </a:bodyPr>
            <a:lstStyle/>
            <a:p>
              <a:pPr algn="r" eaLnBrk="0" hangingPunct="0"/>
              <a:r>
                <a:rPr lang="en-GB" sz="1800" b="1"/>
                <a:t>6</a:t>
              </a:r>
            </a:p>
          </p:txBody>
        </p:sp>
        <p:sp>
          <p:nvSpPr>
            <p:cNvPr id="768016" name="Rectangle 16"/>
            <p:cNvSpPr>
              <a:spLocks noChangeArrowheads="1"/>
            </p:cNvSpPr>
            <p:nvPr/>
          </p:nvSpPr>
          <p:spPr bwMode="auto">
            <a:xfrm>
              <a:off x="357" y="2036"/>
              <a:ext cx="97" cy="182"/>
            </a:xfrm>
            <a:prstGeom prst="rect">
              <a:avLst/>
            </a:prstGeom>
            <a:noFill/>
            <a:ln w="9525">
              <a:noFill/>
              <a:miter lim="800000"/>
              <a:headEnd/>
              <a:tailEnd/>
            </a:ln>
            <a:effectLst/>
          </p:spPr>
          <p:txBody>
            <a:bodyPr lIns="0" tIns="0" rIns="0" bIns="0">
              <a:spAutoFit/>
            </a:bodyPr>
            <a:lstStyle/>
            <a:p>
              <a:pPr algn="r" eaLnBrk="0" hangingPunct="0"/>
              <a:r>
                <a:rPr lang="en-GB" sz="1800" b="1"/>
                <a:t>8</a:t>
              </a:r>
            </a:p>
          </p:txBody>
        </p:sp>
        <p:sp>
          <p:nvSpPr>
            <p:cNvPr id="768017" name="Rectangle 17"/>
            <p:cNvSpPr>
              <a:spLocks noChangeArrowheads="1"/>
            </p:cNvSpPr>
            <p:nvPr/>
          </p:nvSpPr>
          <p:spPr bwMode="auto">
            <a:xfrm>
              <a:off x="291" y="1700"/>
              <a:ext cx="163" cy="183"/>
            </a:xfrm>
            <a:prstGeom prst="rect">
              <a:avLst/>
            </a:prstGeom>
            <a:noFill/>
            <a:ln w="9525">
              <a:noFill/>
              <a:miter lim="800000"/>
              <a:headEnd/>
              <a:tailEnd/>
            </a:ln>
            <a:effectLst/>
          </p:spPr>
          <p:txBody>
            <a:bodyPr lIns="0" tIns="0" rIns="0" bIns="0">
              <a:spAutoFit/>
            </a:bodyPr>
            <a:lstStyle/>
            <a:p>
              <a:pPr algn="r" eaLnBrk="0" hangingPunct="0"/>
              <a:r>
                <a:rPr lang="en-GB" sz="1800" b="1"/>
                <a:t>10</a:t>
              </a:r>
            </a:p>
          </p:txBody>
        </p:sp>
        <p:sp>
          <p:nvSpPr>
            <p:cNvPr id="768018" name="Rectangle 18"/>
            <p:cNvSpPr>
              <a:spLocks noChangeArrowheads="1"/>
            </p:cNvSpPr>
            <p:nvPr/>
          </p:nvSpPr>
          <p:spPr bwMode="auto">
            <a:xfrm>
              <a:off x="198" y="1030"/>
              <a:ext cx="256" cy="182"/>
            </a:xfrm>
            <a:prstGeom prst="rect">
              <a:avLst/>
            </a:prstGeom>
            <a:noFill/>
            <a:ln w="9525">
              <a:noFill/>
              <a:miter lim="800000"/>
              <a:headEnd/>
              <a:tailEnd/>
            </a:ln>
            <a:effectLst/>
          </p:spPr>
          <p:txBody>
            <a:bodyPr lIns="0" tIns="0" rIns="0" bIns="0">
              <a:spAutoFit/>
            </a:bodyPr>
            <a:lstStyle/>
            <a:p>
              <a:pPr algn="r" eaLnBrk="0" hangingPunct="0"/>
              <a:r>
                <a:rPr lang="en-GB" sz="1800" b="1"/>
                <a:t>14</a:t>
              </a:r>
            </a:p>
          </p:txBody>
        </p:sp>
        <p:sp>
          <p:nvSpPr>
            <p:cNvPr id="768035" name="Rectangle 35"/>
            <p:cNvSpPr>
              <a:spLocks noChangeArrowheads="1"/>
            </p:cNvSpPr>
            <p:nvPr/>
          </p:nvSpPr>
          <p:spPr bwMode="auto">
            <a:xfrm>
              <a:off x="358" y="2707"/>
              <a:ext cx="96" cy="182"/>
            </a:xfrm>
            <a:prstGeom prst="rect">
              <a:avLst/>
            </a:prstGeom>
            <a:noFill/>
            <a:ln w="9525">
              <a:noFill/>
              <a:miter lim="800000"/>
              <a:headEnd/>
              <a:tailEnd/>
            </a:ln>
            <a:effectLst/>
          </p:spPr>
          <p:txBody>
            <a:bodyPr lIns="0" tIns="0" rIns="0" bIns="0">
              <a:spAutoFit/>
            </a:bodyPr>
            <a:lstStyle/>
            <a:p>
              <a:pPr algn="r" eaLnBrk="0" hangingPunct="0"/>
              <a:r>
                <a:rPr lang="en-GB" sz="1800" b="1"/>
                <a:t>4</a:t>
              </a:r>
            </a:p>
          </p:txBody>
        </p:sp>
        <p:sp>
          <p:nvSpPr>
            <p:cNvPr id="768036" name="Rectangle 36"/>
            <p:cNvSpPr>
              <a:spLocks noChangeArrowheads="1"/>
            </p:cNvSpPr>
            <p:nvPr/>
          </p:nvSpPr>
          <p:spPr bwMode="auto">
            <a:xfrm>
              <a:off x="189" y="1365"/>
              <a:ext cx="265" cy="182"/>
            </a:xfrm>
            <a:prstGeom prst="rect">
              <a:avLst/>
            </a:prstGeom>
            <a:noFill/>
            <a:ln w="9525">
              <a:noFill/>
              <a:miter lim="800000"/>
              <a:headEnd/>
              <a:tailEnd/>
            </a:ln>
            <a:effectLst/>
          </p:spPr>
          <p:txBody>
            <a:bodyPr lIns="0" tIns="0" rIns="0" bIns="0">
              <a:spAutoFit/>
            </a:bodyPr>
            <a:lstStyle/>
            <a:p>
              <a:pPr algn="r" eaLnBrk="0" hangingPunct="0"/>
              <a:r>
                <a:rPr lang="en-GB" sz="1800" b="1"/>
                <a:t>12</a:t>
              </a:r>
            </a:p>
          </p:txBody>
        </p:sp>
      </p:grpSp>
      <p:sp>
        <p:nvSpPr>
          <p:cNvPr id="768037" name="Text Box 37"/>
          <p:cNvSpPr txBox="1">
            <a:spLocks noChangeArrowheads="1"/>
          </p:cNvSpPr>
          <p:nvPr/>
        </p:nvSpPr>
        <p:spPr bwMode="auto">
          <a:xfrm>
            <a:off x="2747963" y="2489200"/>
            <a:ext cx="806450" cy="350838"/>
          </a:xfrm>
          <a:prstGeom prst="rect">
            <a:avLst/>
          </a:prstGeom>
          <a:noFill/>
          <a:ln w="9525">
            <a:noFill/>
            <a:miter lim="800000"/>
            <a:headEnd/>
            <a:tailEnd/>
          </a:ln>
          <a:effectLst/>
        </p:spPr>
        <p:txBody>
          <a:bodyPr>
            <a:spAutoFit/>
          </a:bodyPr>
          <a:lstStyle/>
          <a:p>
            <a:pPr algn="ctr">
              <a:spcBef>
                <a:spcPct val="50000"/>
              </a:spcBef>
            </a:pPr>
            <a:r>
              <a:rPr lang="en-GB" sz="1700" b="1">
                <a:solidFill>
                  <a:schemeClr val="bg1"/>
                </a:solidFill>
              </a:rPr>
              <a:t>12.0</a:t>
            </a:r>
          </a:p>
        </p:txBody>
      </p:sp>
      <p:sp>
        <p:nvSpPr>
          <p:cNvPr id="768038" name="Rectangle 38"/>
          <p:cNvSpPr>
            <a:spLocks noChangeArrowheads="1"/>
          </p:cNvSpPr>
          <p:nvPr/>
        </p:nvSpPr>
        <p:spPr bwMode="auto">
          <a:xfrm>
            <a:off x="1717675" y="5470525"/>
            <a:ext cx="1874838" cy="495300"/>
          </a:xfrm>
          <a:prstGeom prst="rect">
            <a:avLst/>
          </a:prstGeom>
          <a:noFill/>
          <a:ln w="9525">
            <a:noFill/>
            <a:miter lim="800000"/>
            <a:headEnd/>
            <a:tailEnd/>
          </a:ln>
          <a:effectLst/>
        </p:spPr>
        <p:txBody>
          <a:bodyPr lIns="0" tIns="0" rIns="0" bIns="0">
            <a:spAutoFit/>
          </a:bodyPr>
          <a:lstStyle/>
          <a:p>
            <a:pPr algn="ctr" eaLnBrk="0" hangingPunct="0">
              <a:lnSpc>
                <a:spcPct val="90000"/>
              </a:lnSpc>
            </a:pPr>
            <a:r>
              <a:rPr lang="en-GB" sz="1800" b="1"/>
              <a:t>Duodenal ulcer bleeding</a:t>
            </a:r>
          </a:p>
        </p:txBody>
      </p:sp>
      <p:sp>
        <p:nvSpPr>
          <p:cNvPr id="768039" name="Rectangle 39"/>
          <p:cNvSpPr>
            <a:spLocks noChangeArrowheads="1"/>
          </p:cNvSpPr>
          <p:nvPr/>
        </p:nvSpPr>
        <p:spPr bwMode="auto">
          <a:xfrm>
            <a:off x="4370388" y="5470525"/>
            <a:ext cx="1874837" cy="495300"/>
          </a:xfrm>
          <a:prstGeom prst="rect">
            <a:avLst/>
          </a:prstGeom>
          <a:noFill/>
          <a:ln w="9525">
            <a:noFill/>
            <a:miter lim="800000"/>
            <a:headEnd/>
            <a:tailEnd/>
          </a:ln>
          <a:effectLst/>
        </p:spPr>
        <p:txBody>
          <a:bodyPr lIns="0" tIns="0" rIns="0" bIns="0">
            <a:spAutoFit/>
          </a:bodyPr>
          <a:lstStyle/>
          <a:p>
            <a:pPr algn="ctr" eaLnBrk="0" hangingPunct="0">
              <a:lnSpc>
                <a:spcPct val="90000"/>
              </a:lnSpc>
            </a:pPr>
            <a:r>
              <a:rPr lang="en-GB" sz="1800" b="1"/>
              <a:t>Gastric ulcer bleeding</a:t>
            </a:r>
          </a:p>
        </p:txBody>
      </p:sp>
      <p:sp>
        <p:nvSpPr>
          <p:cNvPr id="768043" name="Rectangle 43"/>
          <p:cNvSpPr>
            <a:spLocks noChangeArrowheads="1"/>
          </p:cNvSpPr>
          <p:nvPr/>
        </p:nvSpPr>
        <p:spPr bwMode="auto">
          <a:xfrm>
            <a:off x="5641975" y="2701925"/>
            <a:ext cx="331788" cy="258763"/>
          </a:xfrm>
          <a:prstGeom prst="rect">
            <a:avLst/>
          </a:prstGeom>
          <a:noFill/>
          <a:ln w="9525">
            <a:noFill/>
            <a:miter lim="800000"/>
            <a:headEnd/>
            <a:tailEnd/>
          </a:ln>
        </p:spPr>
        <p:txBody>
          <a:bodyPr lIns="0" tIns="0" rIns="0" bIns="0">
            <a:spAutoFit/>
          </a:bodyPr>
          <a:lstStyle/>
          <a:p>
            <a:pPr algn="ctr"/>
            <a:r>
              <a:rPr lang="en-GB" sz="1700" b="1">
                <a:solidFill>
                  <a:srgbClr val="000000"/>
                </a:solidFill>
              </a:rPr>
              <a:t>ns</a:t>
            </a:r>
          </a:p>
        </p:txBody>
      </p:sp>
      <p:sp>
        <p:nvSpPr>
          <p:cNvPr id="768044" name="Rectangle 44"/>
          <p:cNvSpPr>
            <a:spLocks noChangeArrowheads="1"/>
          </p:cNvSpPr>
          <p:nvPr/>
        </p:nvSpPr>
        <p:spPr bwMode="auto">
          <a:xfrm>
            <a:off x="2978150" y="2097088"/>
            <a:ext cx="252413" cy="258762"/>
          </a:xfrm>
          <a:prstGeom prst="rect">
            <a:avLst/>
          </a:prstGeom>
          <a:noFill/>
          <a:ln w="9525">
            <a:noFill/>
            <a:miter lim="800000"/>
            <a:headEnd/>
            <a:tailEnd/>
          </a:ln>
        </p:spPr>
        <p:txBody>
          <a:bodyPr wrap="none" lIns="0" tIns="0" rIns="0" bIns="0">
            <a:spAutoFit/>
          </a:bodyPr>
          <a:lstStyle/>
          <a:p>
            <a:pPr algn="ctr"/>
            <a:r>
              <a:rPr lang="en-GB" sz="1700" b="1">
                <a:solidFill>
                  <a:srgbClr val="000000"/>
                </a:solidFill>
              </a:rPr>
              <a:t>ns</a:t>
            </a:r>
          </a:p>
        </p:txBody>
      </p:sp>
      <p:sp>
        <p:nvSpPr>
          <p:cNvPr id="768045" name="Rectangle 45"/>
          <p:cNvSpPr>
            <a:spLocks noChangeArrowheads="1"/>
          </p:cNvSpPr>
          <p:nvPr/>
        </p:nvSpPr>
        <p:spPr bwMode="auto">
          <a:xfrm>
            <a:off x="255588" y="6600825"/>
            <a:ext cx="1868487" cy="212725"/>
          </a:xfrm>
          <a:prstGeom prst="rect">
            <a:avLst/>
          </a:prstGeom>
          <a:noFill/>
          <a:ln w="9525">
            <a:noFill/>
            <a:miter lim="800000"/>
            <a:headEnd/>
            <a:tailEnd/>
          </a:ln>
        </p:spPr>
        <p:txBody>
          <a:bodyPr lIns="0" tIns="0" rIns="0" bIns="0">
            <a:spAutoFit/>
          </a:bodyPr>
          <a:lstStyle/>
          <a:p>
            <a:r>
              <a:rPr lang="en-GB" sz="1400">
                <a:solidFill>
                  <a:srgbClr val="000000"/>
                </a:solidFill>
              </a:rPr>
              <a:t>ns, not significant</a:t>
            </a:r>
          </a:p>
        </p:txBody>
      </p:sp>
      <p:sp>
        <p:nvSpPr>
          <p:cNvPr id="768046" name="Text Box 46"/>
          <p:cNvSpPr txBox="1">
            <a:spLocks noChangeArrowheads="1"/>
          </p:cNvSpPr>
          <p:nvPr/>
        </p:nvSpPr>
        <p:spPr bwMode="auto">
          <a:xfrm>
            <a:off x="314325" y="6575425"/>
            <a:ext cx="8674100" cy="284163"/>
          </a:xfrm>
          <a:prstGeom prst="rect">
            <a:avLst/>
          </a:prstGeom>
          <a:noFill/>
          <a:ln w="9525" algn="ctr">
            <a:noFill/>
            <a:miter lim="800000"/>
            <a:headEnd/>
            <a:tailEnd/>
          </a:ln>
          <a:effectLst/>
        </p:spPr>
        <p:txBody>
          <a:bodyPr anchor="b">
            <a:spAutoFit/>
          </a:bodyPr>
          <a:lstStyle/>
          <a:p>
            <a:pPr algn="r">
              <a:lnSpc>
                <a:spcPct val="90000"/>
              </a:lnSpc>
            </a:pPr>
            <a:r>
              <a:rPr lang="en-US" altLang="zh-TW" sz="1400">
                <a:ea typeface="PMingLiU" pitchFamily="18" charset="-120"/>
              </a:rPr>
              <a:t>Van Leerdam ME, et al. Am J Gastroenterol 2003;98:1494–9</a:t>
            </a:r>
            <a:endParaRPr lang="en-GB" sz="140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18" name="Rectangle 14"/>
          <p:cNvSpPr>
            <a:spLocks noGrp="1" noChangeArrowheads="1"/>
          </p:cNvSpPr>
          <p:nvPr>
            <p:ph type="ctrTitle"/>
          </p:nvPr>
        </p:nvSpPr>
        <p:spPr/>
        <p:txBody>
          <a:bodyPr/>
          <a:lstStyle/>
          <a:p>
            <a:r>
              <a:rPr lang="en-GB"/>
              <a:t>Gastric acid inhibits haemostasis in bleeding peptic ulcers</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30" name="Rectangle 2"/>
          <p:cNvSpPr>
            <a:spLocks noGrp="1" noChangeArrowheads="1"/>
          </p:cNvSpPr>
          <p:nvPr>
            <p:ph type="title"/>
          </p:nvPr>
        </p:nvSpPr>
        <p:spPr/>
        <p:txBody>
          <a:bodyPr/>
          <a:lstStyle/>
          <a:p>
            <a:r>
              <a:rPr lang="en-GB"/>
              <a:t>A pH&gt;6 is needed to maintain platelet aggregation </a:t>
            </a:r>
          </a:p>
        </p:txBody>
      </p:sp>
      <p:pic>
        <p:nvPicPr>
          <p:cNvPr id="944131" name="Picture 3"/>
          <p:cNvPicPr>
            <a:picLocks noChangeArrowheads="1"/>
          </p:cNvPicPr>
          <p:nvPr/>
        </p:nvPicPr>
        <p:blipFill>
          <a:blip r:embed="rId3"/>
          <a:srcRect b="1561"/>
          <a:stretch>
            <a:fillRect/>
          </a:stretch>
        </p:blipFill>
        <p:spPr bwMode="auto">
          <a:xfrm>
            <a:off x="533400" y="1260475"/>
            <a:ext cx="8135938" cy="4405313"/>
          </a:xfrm>
          <a:prstGeom prst="rect">
            <a:avLst/>
          </a:prstGeom>
          <a:noFill/>
          <a:ln w="9525">
            <a:noFill/>
            <a:miter lim="800000"/>
            <a:headEnd/>
            <a:tailEnd/>
          </a:ln>
          <a:effectLst/>
        </p:spPr>
      </p:pic>
      <p:sp>
        <p:nvSpPr>
          <p:cNvPr id="944132" name="Rectangle 4"/>
          <p:cNvSpPr>
            <a:spLocks noChangeArrowheads="1"/>
          </p:cNvSpPr>
          <p:nvPr/>
        </p:nvSpPr>
        <p:spPr bwMode="auto">
          <a:xfrm>
            <a:off x="6969125" y="5338763"/>
            <a:ext cx="1809750" cy="366712"/>
          </a:xfrm>
          <a:prstGeom prst="rect">
            <a:avLst/>
          </a:prstGeom>
          <a:noFill/>
          <a:ln w="9525">
            <a:noFill/>
            <a:miter lim="800000"/>
            <a:headEnd/>
            <a:tailEnd/>
          </a:ln>
          <a:effectLst/>
        </p:spPr>
        <p:txBody>
          <a:bodyPr wrap="none" lIns="92075" tIns="46038" rIns="92075" bIns="46038">
            <a:spAutoFit/>
          </a:bodyPr>
          <a:lstStyle/>
          <a:p>
            <a:pPr algn="ctr" defTabSz="762000" eaLnBrk="0" hangingPunct="0"/>
            <a:r>
              <a:rPr lang="de-CH" sz="1800" b="1"/>
              <a:t>Time (minutes)</a:t>
            </a:r>
          </a:p>
        </p:txBody>
      </p:sp>
      <p:sp>
        <p:nvSpPr>
          <p:cNvPr id="944133" name="Line 5"/>
          <p:cNvSpPr>
            <a:spLocks noChangeShapeType="1"/>
          </p:cNvSpPr>
          <p:nvPr/>
        </p:nvSpPr>
        <p:spPr bwMode="auto">
          <a:xfrm>
            <a:off x="1236663" y="1881188"/>
            <a:ext cx="0" cy="3416300"/>
          </a:xfrm>
          <a:prstGeom prst="line">
            <a:avLst/>
          </a:prstGeom>
          <a:noFill/>
          <a:ln w="28575">
            <a:solidFill>
              <a:schemeClr val="tx1"/>
            </a:solidFill>
            <a:round/>
            <a:headEnd type="none" w="sm" len="sm"/>
            <a:tailEnd type="none" w="sm" len="sm"/>
          </a:ln>
          <a:effectLst/>
        </p:spPr>
        <p:txBody>
          <a:bodyPr/>
          <a:lstStyle/>
          <a:p>
            <a:endParaRPr lang="es-ES"/>
          </a:p>
        </p:txBody>
      </p:sp>
      <p:sp>
        <p:nvSpPr>
          <p:cNvPr id="944134" name="Line 6"/>
          <p:cNvSpPr>
            <a:spLocks noChangeShapeType="1"/>
          </p:cNvSpPr>
          <p:nvPr/>
        </p:nvSpPr>
        <p:spPr bwMode="auto">
          <a:xfrm>
            <a:off x="1220788" y="5294313"/>
            <a:ext cx="7477125" cy="0"/>
          </a:xfrm>
          <a:prstGeom prst="line">
            <a:avLst/>
          </a:prstGeom>
          <a:noFill/>
          <a:ln w="28575">
            <a:solidFill>
              <a:schemeClr val="tx1"/>
            </a:solidFill>
            <a:round/>
            <a:headEnd type="none" w="sm" len="sm"/>
            <a:tailEnd type="none" w="sm" len="sm"/>
          </a:ln>
          <a:effectLst/>
        </p:spPr>
        <p:txBody>
          <a:bodyPr/>
          <a:lstStyle/>
          <a:p>
            <a:endParaRPr lang="es-ES"/>
          </a:p>
        </p:txBody>
      </p:sp>
      <p:sp>
        <p:nvSpPr>
          <p:cNvPr id="944135" name="Line 7"/>
          <p:cNvSpPr>
            <a:spLocks noChangeShapeType="1"/>
          </p:cNvSpPr>
          <p:nvPr/>
        </p:nvSpPr>
        <p:spPr bwMode="auto">
          <a:xfrm>
            <a:off x="1898650" y="5294313"/>
            <a:ext cx="0" cy="90487"/>
          </a:xfrm>
          <a:prstGeom prst="line">
            <a:avLst/>
          </a:prstGeom>
          <a:noFill/>
          <a:ln w="28575">
            <a:solidFill>
              <a:schemeClr val="tx1"/>
            </a:solidFill>
            <a:round/>
            <a:headEnd type="none" w="sm" len="sm"/>
            <a:tailEnd type="none" w="sm" len="sm"/>
          </a:ln>
          <a:effectLst/>
        </p:spPr>
        <p:txBody>
          <a:bodyPr/>
          <a:lstStyle/>
          <a:p>
            <a:endParaRPr lang="es-ES"/>
          </a:p>
        </p:txBody>
      </p:sp>
      <p:sp>
        <p:nvSpPr>
          <p:cNvPr id="944136" name="Line 8"/>
          <p:cNvSpPr>
            <a:spLocks noChangeShapeType="1"/>
          </p:cNvSpPr>
          <p:nvPr/>
        </p:nvSpPr>
        <p:spPr bwMode="auto">
          <a:xfrm>
            <a:off x="2890838" y="5294313"/>
            <a:ext cx="0" cy="90487"/>
          </a:xfrm>
          <a:prstGeom prst="line">
            <a:avLst/>
          </a:prstGeom>
          <a:noFill/>
          <a:ln w="28575">
            <a:solidFill>
              <a:schemeClr val="tx1"/>
            </a:solidFill>
            <a:round/>
            <a:headEnd type="none" w="sm" len="sm"/>
            <a:tailEnd type="none" w="sm" len="sm"/>
          </a:ln>
          <a:effectLst/>
        </p:spPr>
        <p:txBody>
          <a:bodyPr/>
          <a:lstStyle/>
          <a:p>
            <a:endParaRPr lang="es-ES"/>
          </a:p>
        </p:txBody>
      </p:sp>
      <p:sp>
        <p:nvSpPr>
          <p:cNvPr id="944137" name="Line 9"/>
          <p:cNvSpPr>
            <a:spLocks noChangeShapeType="1"/>
          </p:cNvSpPr>
          <p:nvPr/>
        </p:nvSpPr>
        <p:spPr bwMode="auto">
          <a:xfrm>
            <a:off x="3883025" y="5294313"/>
            <a:ext cx="0" cy="90487"/>
          </a:xfrm>
          <a:prstGeom prst="line">
            <a:avLst/>
          </a:prstGeom>
          <a:noFill/>
          <a:ln w="28575">
            <a:solidFill>
              <a:schemeClr val="tx1"/>
            </a:solidFill>
            <a:round/>
            <a:headEnd type="none" w="sm" len="sm"/>
            <a:tailEnd type="none" w="sm" len="sm"/>
          </a:ln>
          <a:effectLst/>
        </p:spPr>
        <p:txBody>
          <a:bodyPr/>
          <a:lstStyle/>
          <a:p>
            <a:endParaRPr lang="es-ES"/>
          </a:p>
        </p:txBody>
      </p:sp>
      <p:sp>
        <p:nvSpPr>
          <p:cNvPr id="944138" name="Line 10"/>
          <p:cNvSpPr>
            <a:spLocks noChangeShapeType="1"/>
          </p:cNvSpPr>
          <p:nvPr/>
        </p:nvSpPr>
        <p:spPr bwMode="auto">
          <a:xfrm>
            <a:off x="4875213" y="5294313"/>
            <a:ext cx="0" cy="90487"/>
          </a:xfrm>
          <a:prstGeom prst="line">
            <a:avLst/>
          </a:prstGeom>
          <a:noFill/>
          <a:ln w="28575">
            <a:solidFill>
              <a:schemeClr val="tx1"/>
            </a:solidFill>
            <a:round/>
            <a:headEnd type="none" w="sm" len="sm"/>
            <a:tailEnd type="none" w="sm" len="sm"/>
          </a:ln>
          <a:effectLst/>
        </p:spPr>
        <p:txBody>
          <a:bodyPr/>
          <a:lstStyle/>
          <a:p>
            <a:endParaRPr lang="es-ES"/>
          </a:p>
        </p:txBody>
      </p:sp>
      <p:sp>
        <p:nvSpPr>
          <p:cNvPr id="944139" name="Line 11"/>
          <p:cNvSpPr>
            <a:spLocks noChangeShapeType="1"/>
          </p:cNvSpPr>
          <p:nvPr/>
        </p:nvSpPr>
        <p:spPr bwMode="auto">
          <a:xfrm>
            <a:off x="5867400" y="5294313"/>
            <a:ext cx="0" cy="90487"/>
          </a:xfrm>
          <a:prstGeom prst="line">
            <a:avLst/>
          </a:prstGeom>
          <a:noFill/>
          <a:ln w="28575">
            <a:solidFill>
              <a:schemeClr val="tx1"/>
            </a:solidFill>
            <a:round/>
            <a:headEnd type="none" w="sm" len="sm"/>
            <a:tailEnd type="none" w="sm" len="sm"/>
          </a:ln>
          <a:effectLst/>
        </p:spPr>
        <p:txBody>
          <a:bodyPr/>
          <a:lstStyle/>
          <a:p>
            <a:endParaRPr lang="es-ES"/>
          </a:p>
        </p:txBody>
      </p:sp>
      <p:sp>
        <p:nvSpPr>
          <p:cNvPr id="944140" name="Line 12"/>
          <p:cNvSpPr>
            <a:spLocks noChangeShapeType="1"/>
          </p:cNvSpPr>
          <p:nvPr/>
        </p:nvSpPr>
        <p:spPr bwMode="auto">
          <a:xfrm>
            <a:off x="6832600" y="5294313"/>
            <a:ext cx="0" cy="90487"/>
          </a:xfrm>
          <a:prstGeom prst="line">
            <a:avLst/>
          </a:prstGeom>
          <a:noFill/>
          <a:ln w="28575">
            <a:solidFill>
              <a:schemeClr val="tx1"/>
            </a:solidFill>
            <a:round/>
            <a:headEnd type="none" w="sm" len="sm"/>
            <a:tailEnd type="none" w="sm" len="sm"/>
          </a:ln>
          <a:effectLst/>
        </p:spPr>
        <p:txBody>
          <a:bodyPr/>
          <a:lstStyle/>
          <a:p>
            <a:endParaRPr lang="es-ES"/>
          </a:p>
        </p:txBody>
      </p:sp>
      <p:sp>
        <p:nvSpPr>
          <p:cNvPr id="944141" name="Line 13"/>
          <p:cNvSpPr>
            <a:spLocks noChangeShapeType="1"/>
          </p:cNvSpPr>
          <p:nvPr/>
        </p:nvSpPr>
        <p:spPr bwMode="auto">
          <a:xfrm>
            <a:off x="1122363" y="4614863"/>
            <a:ext cx="107950" cy="0"/>
          </a:xfrm>
          <a:prstGeom prst="line">
            <a:avLst/>
          </a:prstGeom>
          <a:noFill/>
          <a:ln w="28575">
            <a:solidFill>
              <a:schemeClr val="tx1"/>
            </a:solidFill>
            <a:round/>
            <a:headEnd type="none" w="sm" len="sm"/>
            <a:tailEnd type="none" w="sm" len="sm"/>
          </a:ln>
          <a:effectLst/>
        </p:spPr>
        <p:txBody>
          <a:bodyPr/>
          <a:lstStyle/>
          <a:p>
            <a:endParaRPr lang="es-ES"/>
          </a:p>
        </p:txBody>
      </p:sp>
      <p:sp>
        <p:nvSpPr>
          <p:cNvPr id="944142" name="Line 14"/>
          <p:cNvSpPr>
            <a:spLocks noChangeShapeType="1"/>
          </p:cNvSpPr>
          <p:nvPr/>
        </p:nvSpPr>
        <p:spPr bwMode="auto">
          <a:xfrm>
            <a:off x="1123950" y="3935413"/>
            <a:ext cx="107950" cy="0"/>
          </a:xfrm>
          <a:prstGeom prst="line">
            <a:avLst/>
          </a:prstGeom>
          <a:noFill/>
          <a:ln w="28575">
            <a:solidFill>
              <a:schemeClr val="tx1"/>
            </a:solidFill>
            <a:round/>
            <a:headEnd type="none" w="sm" len="sm"/>
            <a:tailEnd type="none" w="sm" len="sm"/>
          </a:ln>
          <a:effectLst/>
        </p:spPr>
        <p:txBody>
          <a:bodyPr/>
          <a:lstStyle/>
          <a:p>
            <a:endParaRPr lang="es-ES"/>
          </a:p>
        </p:txBody>
      </p:sp>
      <p:sp>
        <p:nvSpPr>
          <p:cNvPr id="944143" name="Line 15"/>
          <p:cNvSpPr>
            <a:spLocks noChangeShapeType="1"/>
          </p:cNvSpPr>
          <p:nvPr/>
        </p:nvSpPr>
        <p:spPr bwMode="auto">
          <a:xfrm>
            <a:off x="1123950" y="3255963"/>
            <a:ext cx="107950" cy="0"/>
          </a:xfrm>
          <a:prstGeom prst="line">
            <a:avLst/>
          </a:prstGeom>
          <a:noFill/>
          <a:ln w="28575">
            <a:solidFill>
              <a:schemeClr val="tx1"/>
            </a:solidFill>
            <a:round/>
            <a:headEnd type="none" w="sm" len="sm"/>
            <a:tailEnd type="none" w="sm" len="sm"/>
          </a:ln>
          <a:effectLst/>
        </p:spPr>
        <p:txBody>
          <a:bodyPr/>
          <a:lstStyle/>
          <a:p>
            <a:endParaRPr lang="es-ES"/>
          </a:p>
        </p:txBody>
      </p:sp>
      <p:sp>
        <p:nvSpPr>
          <p:cNvPr id="944144" name="Line 16"/>
          <p:cNvSpPr>
            <a:spLocks noChangeShapeType="1"/>
          </p:cNvSpPr>
          <p:nvPr/>
        </p:nvSpPr>
        <p:spPr bwMode="auto">
          <a:xfrm>
            <a:off x="1123950" y="2576513"/>
            <a:ext cx="107950" cy="0"/>
          </a:xfrm>
          <a:prstGeom prst="line">
            <a:avLst/>
          </a:prstGeom>
          <a:noFill/>
          <a:ln w="28575">
            <a:solidFill>
              <a:schemeClr val="tx1"/>
            </a:solidFill>
            <a:round/>
            <a:headEnd type="none" w="sm" len="sm"/>
            <a:tailEnd type="none" w="sm" len="sm"/>
          </a:ln>
          <a:effectLst/>
        </p:spPr>
        <p:txBody>
          <a:bodyPr/>
          <a:lstStyle/>
          <a:p>
            <a:endParaRPr lang="es-ES"/>
          </a:p>
        </p:txBody>
      </p:sp>
      <p:sp>
        <p:nvSpPr>
          <p:cNvPr id="944145" name="Line 17"/>
          <p:cNvSpPr>
            <a:spLocks noChangeShapeType="1"/>
          </p:cNvSpPr>
          <p:nvPr/>
        </p:nvSpPr>
        <p:spPr bwMode="auto">
          <a:xfrm>
            <a:off x="1123950" y="1897063"/>
            <a:ext cx="107950" cy="0"/>
          </a:xfrm>
          <a:prstGeom prst="line">
            <a:avLst/>
          </a:prstGeom>
          <a:noFill/>
          <a:ln w="28575">
            <a:solidFill>
              <a:schemeClr val="tx1"/>
            </a:solidFill>
            <a:round/>
            <a:headEnd type="none" w="sm" len="sm"/>
            <a:tailEnd type="none" w="sm" len="sm"/>
          </a:ln>
          <a:effectLst/>
        </p:spPr>
        <p:txBody>
          <a:bodyPr/>
          <a:lstStyle/>
          <a:p>
            <a:endParaRPr lang="es-ES"/>
          </a:p>
        </p:txBody>
      </p:sp>
      <p:sp>
        <p:nvSpPr>
          <p:cNvPr id="944146" name="Rectangle 18"/>
          <p:cNvSpPr>
            <a:spLocks noChangeArrowheads="1"/>
          </p:cNvSpPr>
          <p:nvPr/>
        </p:nvSpPr>
        <p:spPr bwMode="auto">
          <a:xfrm>
            <a:off x="1735138" y="5338763"/>
            <a:ext cx="311150" cy="366712"/>
          </a:xfrm>
          <a:prstGeom prst="rect">
            <a:avLst/>
          </a:prstGeom>
          <a:noFill/>
          <a:ln w="9525">
            <a:noFill/>
            <a:miter lim="800000"/>
            <a:headEnd/>
            <a:tailEnd/>
          </a:ln>
          <a:effectLst/>
        </p:spPr>
        <p:txBody>
          <a:bodyPr wrap="none" lIns="92075" tIns="46038" rIns="92075" bIns="46038">
            <a:spAutoFit/>
          </a:bodyPr>
          <a:lstStyle/>
          <a:p>
            <a:pPr algn="ctr" defTabSz="762000" eaLnBrk="0" hangingPunct="0"/>
            <a:r>
              <a:rPr lang="de-CH" sz="1800" b="1"/>
              <a:t>0</a:t>
            </a:r>
          </a:p>
        </p:txBody>
      </p:sp>
      <p:sp>
        <p:nvSpPr>
          <p:cNvPr id="944147" name="Rectangle 19"/>
          <p:cNvSpPr>
            <a:spLocks noChangeArrowheads="1"/>
          </p:cNvSpPr>
          <p:nvPr/>
        </p:nvSpPr>
        <p:spPr bwMode="auto">
          <a:xfrm>
            <a:off x="723900" y="4422775"/>
            <a:ext cx="438150" cy="366713"/>
          </a:xfrm>
          <a:prstGeom prst="rect">
            <a:avLst/>
          </a:prstGeom>
          <a:noFill/>
          <a:ln w="9525">
            <a:noFill/>
            <a:miter lim="800000"/>
            <a:headEnd/>
            <a:tailEnd/>
          </a:ln>
          <a:effectLst/>
        </p:spPr>
        <p:txBody>
          <a:bodyPr wrap="none" lIns="92075" tIns="46038" rIns="92075" bIns="46038">
            <a:spAutoFit/>
          </a:bodyPr>
          <a:lstStyle/>
          <a:p>
            <a:pPr algn="r" defTabSz="762000" eaLnBrk="0" hangingPunct="0"/>
            <a:r>
              <a:rPr lang="de-CH" sz="1800" b="1"/>
              <a:t>80</a:t>
            </a:r>
          </a:p>
        </p:txBody>
      </p:sp>
      <p:sp>
        <p:nvSpPr>
          <p:cNvPr id="944148" name="Rectangle 20"/>
          <p:cNvSpPr>
            <a:spLocks noChangeArrowheads="1"/>
          </p:cNvSpPr>
          <p:nvPr/>
        </p:nvSpPr>
        <p:spPr bwMode="auto">
          <a:xfrm>
            <a:off x="723900" y="3748088"/>
            <a:ext cx="438150" cy="366712"/>
          </a:xfrm>
          <a:prstGeom prst="rect">
            <a:avLst/>
          </a:prstGeom>
          <a:noFill/>
          <a:ln w="9525">
            <a:noFill/>
            <a:miter lim="800000"/>
            <a:headEnd/>
            <a:tailEnd/>
          </a:ln>
          <a:effectLst/>
        </p:spPr>
        <p:txBody>
          <a:bodyPr wrap="none" lIns="92075" tIns="46038" rIns="92075" bIns="46038">
            <a:spAutoFit/>
          </a:bodyPr>
          <a:lstStyle/>
          <a:p>
            <a:pPr algn="r" defTabSz="762000" eaLnBrk="0" hangingPunct="0"/>
            <a:r>
              <a:rPr lang="de-CH" sz="1800" b="1"/>
              <a:t>60</a:t>
            </a:r>
          </a:p>
        </p:txBody>
      </p:sp>
      <p:sp>
        <p:nvSpPr>
          <p:cNvPr id="944149" name="Rectangle 21"/>
          <p:cNvSpPr>
            <a:spLocks noChangeArrowheads="1"/>
          </p:cNvSpPr>
          <p:nvPr/>
        </p:nvSpPr>
        <p:spPr bwMode="auto">
          <a:xfrm>
            <a:off x="723900" y="3071813"/>
            <a:ext cx="438150" cy="366712"/>
          </a:xfrm>
          <a:prstGeom prst="rect">
            <a:avLst/>
          </a:prstGeom>
          <a:noFill/>
          <a:ln w="9525">
            <a:noFill/>
            <a:miter lim="800000"/>
            <a:headEnd/>
            <a:tailEnd/>
          </a:ln>
          <a:effectLst/>
        </p:spPr>
        <p:txBody>
          <a:bodyPr wrap="none" lIns="92075" tIns="46038" rIns="92075" bIns="46038">
            <a:spAutoFit/>
          </a:bodyPr>
          <a:lstStyle/>
          <a:p>
            <a:pPr algn="r" defTabSz="762000" eaLnBrk="0" hangingPunct="0"/>
            <a:r>
              <a:rPr lang="de-CH" sz="1800" b="1"/>
              <a:t>40</a:t>
            </a:r>
          </a:p>
        </p:txBody>
      </p:sp>
      <p:sp>
        <p:nvSpPr>
          <p:cNvPr id="944150" name="Rectangle 22"/>
          <p:cNvSpPr>
            <a:spLocks noChangeArrowheads="1"/>
          </p:cNvSpPr>
          <p:nvPr/>
        </p:nvSpPr>
        <p:spPr bwMode="auto">
          <a:xfrm>
            <a:off x="723900" y="2397125"/>
            <a:ext cx="438150" cy="366713"/>
          </a:xfrm>
          <a:prstGeom prst="rect">
            <a:avLst/>
          </a:prstGeom>
          <a:noFill/>
          <a:ln w="9525">
            <a:noFill/>
            <a:miter lim="800000"/>
            <a:headEnd/>
            <a:tailEnd/>
          </a:ln>
          <a:effectLst/>
        </p:spPr>
        <p:txBody>
          <a:bodyPr wrap="none" lIns="92075" tIns="46038" rIns="92075" bIns="46038">
            <a:spAutoFit/>
          </a:bodyPr>
          <a:lstStyle/>
          <a:p>
            <a:pPr algn="r" defTabSz="762000" eaLnBrk="0" hangingPunct="0"/>
            <a:r>
              <a:rPr lang="de-CH" sz="1800" b="1"/>
              <a:t>20</a:t>
            </a:r>
          </a:p>
        </p:txBody>
      </p:sp>
      <p:sp>
        <p:nvSpPr>
          <p:cNvPr id="944151" name="Rectangle 23"/>
          <p:cNvSpPr>
            <a:spLocks noChangeArrowheads="1"/>
          </p:cNvSpPr>
          <p:nvPr/>
        </p:nvSpPr>
        <p:spPr bwMode="auto">
          <a:xfrm>
            <a:off x="850900" y="1722438"/>
            <a:ext cx="311150" cy="366712"/>
          </a:xfrm>
          <a:prstGeom prst="rect">
            <a:avLst/>
          </a:prstGeom>
          <a:noFill/>
          <a:ln w="9525">
            <a:noFill/>
            <a:miter lim="800000"/>
            <a:headEnd/>
            <a:tailEnd/>
          </a:ln>
          <a:effectLst/>
        </p:spPr>
        <p:txBody>
          <a:bodyPr wrap="none" lIns="92075" tIns="46038" rIns="92075" bIns="46038">
            <a:spAutoFit/>
          </a:bodyPr>
          <a:lstStyle/>
          <a:p>
            <a:pPr algn="r" defTabSz="762000" eaLnBrk="0" hangingPunct="0"/>
            <a:r>
              <a:rPr lang="de-CH" sz="1800" b="1"/>
              <a:t>0</a:t>
            </a:r>
          </a:p>
        </p:txBody>
      </p:sp>
      <p:sp>
        <p:nvSpPr>
          <p:cNvPr id="944152" name="Rectangle 24"/>
          <p:cNvSpPr>
            <a:spLocks noChangeArrowheads="1"/>
          </p:cNvSpPr>
          <p:nvPr/>
        </p:nvSpPr>
        <p:spPr bwMode="auto">
          <a:xfrm>
            <a:off x="1306513" y="2352675"/>
            <a:ext cx="722312" cy="396875"/>
          </a:xfrm>
          <a:prstGeom prst="rect">
            <a:avLst/>
          </a:prstGeom>
          <a:noFill/>
          <a:ln w="9525">
            <a:noFill/>
            <a:miter lim="800000"/>
            <a:headEnd/>
            <a:tailEnd/>
          </a:ln>
          <a:effectLst/>
        </p:spPr>
        <p:txBody>
          <a:bodyPr lIns="92075" tIns="46038" rIns="92075" bIns="46038">
            <a:spAutoFit/>
          </a:bodyPr>
          <a:lstStyle/>
          <a:p>
            <a:pPr algn="ctr" defTabSz="762000" eaLnBrk="0" hangingPunct="0"/>
            <a:r>
              <a:rPr lang="de-CH" b="1"/>
              <a:t>ADP</a:t>
            </a:r>
          </a:p>
        </p:txBody>
      </p:sp>
      <p:sp>
        <p:nvSpPr>
          <p:cNvPr id="944153" name="Rectangle 25"/>
          <p:cNvSpPr>
            <a:spLocks noChangeArrowheads="1"/>
          </p:cNvSpPr>
          <p:nvPr/>
        </p:nvSpPr>
        <p:spPr bwMode="auto">
          <a:xfrm>
            <a:off x="3425825" y="3732213"/>
            <a:ext cx="931863" cy="396875"/>
          </a:xfrm>
          <a:prstGeom prst="rect">
            <a:avLst/>
          </a:prstGeom>
          <a:noFill/>
          <a:ln w="9525">
            <a:noFill/>
            <a:miter lim="800000"/>
            <a:headEnd/>
            <a:tailEnd/>
          </a:ln>
          <a:effectLst/>
        </p:spPr>
        <p:txBody>
          <a:bodyPr wrap="none" lIns="92075" tIns="46038" rIns="92075" bIns="46038">
            <a:spAutoFit/>
          </a:bodyPr>
          <a:lstStyle/>
          <a:p>
            <a:pPr algn="ctr" defTabSz="762000" eaLnBrk="0" hangingPunct="0"/>
            <a:r>
              <a:rPr lang="de-CH" b="1"/>
              <a:t>Buffer</a:t>
            </a:r>
          </a:p>
        </p:txBody>
      </p:sp>
      <p:sp>
        <p:nvSpPr>
          <p:cNvPr id="944154" name="AutoShape 26"/>
          <p:cNvSpPr>
            <a:spLocks noChangeArrowheads="1"/>
          </p:cNvSpPr>
          <p:nvPr/>
        </p:nvSpPr>
        <p:spPr bwMode="auto">
          <a:xfrm>
            <a:off x="3814763" y="4097338"/>
            <a:ext cx="139700" cy="341312"/>
          </a:xfrm>
          <a:prstGeom prst="downArrow">
            <a:avLst>
              <a:gd name="adj1" fmla="val 50000"/>
              <a:gd name="adj2" fmla="val 122170"/>
            </a:avLst>
          </a:prstGeom>
          <a:solidFill>
            <a:srgbClr val="056AA6"/>
          </a:solidFill>
          <a:ln w="12700">
            <a:noFill/>
            <a:miter lim="800000"/>
            <a:headEnd/>
            <a:tailEnd/>
          </a:ln>
          <a:effectLst/>
        </p:spPr>
        <p:txBody>
          <a:bodyPr wrap="none" anchor="ctr"/>
          <a:lstStyle/>
          <a:p>
            <a:endParaRPr lang="es-ES"/>
          </a:p>
        </p:txBody>
      </p:sp>
      <p:sp>
        <p:nvSpPr>
          <p:cNvPr id="944155" name="AutoShape 27"/>
          <p:cNvSpPr>
            <a:spLocks noChangeArrowheads="1"/>
          </p:cNvSpPr>
          <p:nvPr/>
        </p:nvSpPr>
        <p:spPr bwMode="auto">
          <a:xfrm flipV="1">
            <a:off x="1763713" y="1995488"/>
            <a:ext cx="150812" cy="387350"/>
          </a:xfrm>
          <a:prstGeom prst="downArrow">
            <a:avLst>
              <a:gd name="adj1" fmla="val 50000"/>
              <a:gd name="adj2" fmla="val 128433"/>
            </a:avLst>
          </a:prstGeom>
          <a:solidFill>
            <a:srgbClr val="056AA6"/>
          </a:solidFill>
          <a:ln w="12700">
            <a:noFill/>
            <a:miter lim="800000"/>
            <a:headEnd/>
            <a:tailEnd/>
          </a:ln>
          <a:effectLst/>
        </p:spPr>
        <p:txBody>
          <a:bodyPr wrap="none" anchor="ctr"/>
          <a:lstStyle/>
          <a:p>
            <a:endParaRPr lang="es-ES"/>
          </a:p>
        </p:txBody>
      </p:sp>
      <p:sp>
        <p:nvSpPr>
          <p:cNvPr id="944156" name="Rectangle 28"/>
          <p:cNvSpPr>
            <a:spLocks noChangeArrowheads="1"/>
          </p:cNvSpPr>
          <p:nvPr/>
        </p:nvSpPr>
        <p:spPr bwMode="auto">
          <a:xfrm>
            <a:off x="596900" y="5099050"/>
            <a:ext cx="565150" cy="366713"/>
          </a:xfrm>
          <a:prstGeom prst="rect">
            <a:avLst/>
          </a:prstGeom>
          <a:noFill/>
          <a:ln w="9525">
            <a:noFill/>
            <a:miter lim="800000"/>
            <a:headEnd/>
            <a:tailEnd/>
          </a:ln>
          <a:effectLst/>
        </p:spPr>
        <p:txBody>
          <a:bodyPr wrap="none" lIns="92075" tIns="46038" rIns="92075" bIns="46038">
            <a:spAutoFit/>
          </a:bodyPr>
          <a:lstStyle/>
          <a:p>
            <a:pPr algn="r" defTabSz="762000" eaLnBrk="0" hangingPunct="0"/>
            <a:r>
              <a:rPr lang="de-CH" sz="1800" b="1"/>
              <a:t>100</a:t>
            </a:r>
          </a:p>
        </p:txBody>
      </p:sp>
      <p:sp>
        <p:nvSpPr>
          <p:cNvPr id="944157" name="Rectangle 29"/>
          <p:cNvSpPr>
            <a:spLocks noChangeArrowheads="1"/>
          </p:cNvSpPr>
          <p:nvPr/>
        </p:nvSpPr>
        <p:spPr bwMode="auto">
          <a:xfrm>
            <a:off x="2751138" y="5338763"/>
            <a:ext cx="311150" cy="366712"/>
          </a:xfrm>
          <a:prstGeom prst="rect">
            <a:avLst/>
          </a:prstGeom>
          <a:noFill/>
          <a:ln w="9525">
            <a:noFill/>
            <a:miter lim="800000"/>
            <a:headEnd/>
            <a:tailEnd/>
          </a:ln>
          <a:effectLst/>
        </p:spPr>
        <p:txBody>
          <a:bodyPr wrap="none" lIns="92075" tIns="46038" rIns="92075" bIns="46038">
            <a:spAutoFit/>
          </a:bodyPr>
          <a:lstStyle/>
          <a:p>
            <a:pPr algn="ctr" defTabSz="762000" eaLnBrk="0" hangingPunct="0"/>
            <a:r>
              <a:rPr lang="de-CH" sz="1800" b="1"/>
              <a:t>1</a:t>
            </a:r>
          </a:p>
        </p:txBody>
      </p:sp>
      <p:sp>
        <p:nvSpPr>
          <p:cNvPr id="944158" name="Rectangle 30"/>
          <p:cNvSpPr>
            <a:spLocks noChangeArrowheads="1"/>
          </p:cNvSpPr>
          <p:nvPr/>
        </p:nvSpPr>
        <p:spPr bwMode="auto">
          <a:xfrm>
            <a:off x="3738563" y="5338763"/>
            <a:ext cx="311150" cy="366712"/>
          </a:xfrm>
          <a:prstGeom prst="rect">
            <a:avLst/>
          </a:prstGeom>
          <a:noFill/>
          <a:ln w="9525">
            <a:noFill/>
            <a:miter lim="800000"/>
            <a:headEnd/>
            <a:tailEnd/>
          </a:ln>
          <a:effectLst/>
        </p:spPr>
        <p:txBody>
          <a:bodyPr wrap="none" lIns="92075" tIns="46038" rIns="92075" bIns="46038">
            <a:spAutoFit/>
          </a:bodyPr>
          <a:lstStyle/>
          <a:p>
            <a:pPr algn="ctr" defTabSz="762000" eaLnBrk="0" hangingPunct="0"/>
            <a:r>
              <a:rPr lang="de-CH" sz="1800" b="1"/>
              <a:t>2</a:t>
            </a:r>
          </a:p>
        </p:txBody>
      </p:sp>
      <p:sp>
        <p:nvSpPr>
          <p:cNvPr id="944159" name="Rectangle 31"/>
          <p:cNvSpPr>
            <a:spLocks noChangeArrowheads="1"/>
          </p:cNvSpPr>
          <p:nvPr/>
        </p:nvSpPr>
        <p:spPr bwMode="auto">
          <a:xfrm>
            <a:off x="4713288" y="5338763"/>
            <a:ext cx="311150" cy="366712"/>
          </a:xfrm>
          <a:prstGeom prst="rect">
            <a:avLst/>
          </a:prstGeom>
          <a:noFill/>
          <a:ln w="9525">
            <a:noFill/>
            <a:miter lim="800000"/>
            <a:headEnd/>
            <a:tailEnd/>
          </a:ln>
          <a:effectLst/>
        </p:spPr>
        <p:txBody>
          <a:bodyPr wrap="none" lIns="92075" tIns="46038" rIns="92075" bIns="46038">
            <a:spAutoFit/>
          </a:bodyPr>
          <a:lstStyle/>
          <a:p>
            <a:pPr algn="ctr" defTabSz="762000" eaLnBrk="0" hangingPunct="0"/>
            <a:r>
              <a:rPr lang="de-CH" sz="1800" b="1"/>
              <a:t>3</a:t>
            </a:r>
          </a:p>
        </p:txBody>
      </p:sp>
      <p:sp>
        <p:nvSpPr>
          <p:cNvPr id="944160" name="Rectangle 32"/>
          <p:cNvSpPr>
            <a:spLocks noChangeArrowheads="1"/>
          </p:cNvSpPr>
          <p:nvPr/>
        </p:nvSpPr>
        <p:spPr bwMode="auto">
          <a:xfrm>
            <a:off x="5681663" y="5338763"/>
            <a:ext cx="311150" cy="366712"/>
          </a:xfrm>
          <a:prstGeom prst="rect">
            <a:avLst/>
          </a:prstGeom>
          <a:noFill/>
          <a:ln w="9525">
            <a:noFill/>
            <a:miter lim="800000"/>
            <a:headEnd/>
            <a:tailEnd/>
          </a:ln>
          <a:effectLst/>
        </p:spPr>
        <p:txBody>
          <a:bodyPr wrap="none" lIns="92075" tIns="46038" rIns="92075" bIns="46038">
            <a:spAutoFit/>
          </a:bodyPr>
          <a:lstStyle/>
          <a:p>
            <a:pPr algn="ctr" defTabSz="762000" eaLnBrk="0" hangingPunct="0"/>
            <a:r>
              <a:rPr lang="de-CH" sz="1800" b="1"/>
              <a:t>4</a:t>
            </a:r>
          </a:p>
        </p:txBody>
      </p:sp>
      <p:sp>
        <p:nvSpPr>
          <p:cNvPr id="944161" name="Rectangle 33"/>
          <p:cNvSpPr>
            <a:spLocks noChangeArrowheads="1"/>
          </p:cNvSpPr>
          <p:nvPr/>
        </p:nvSpPr>
        <p:spPr bwMode="auto">
          <a:xfrm>
            <a:off x="6681788" y="5338763"/>
            <a:ext cx="311150" cy="366712"/>
          </a:xfrm>
          <a:prstGeom prst="rect">
            <a:avLst/>
          </a:prstGeom>
          <a:noFill/>
          <a:ln w="9525">
            <a:noFill/>
            <a:miter lim="800000"/>
            <a:headEnd/>
            <a:tailEnd/>
          </a:ln>
          <a:effectLst/>
        </p:spPr>
        <p:txBody>
          <a:bodyPr wrap="none" lIns="92075" tIns="46038" rIns="92075" bIns="46038">
            <a:spAutoFit/>
          </a:bodyPr>
          <a:lstStyle/>
          <a:p>
            <a:pPr algn="ctr" defTabSz="762000" eaLnBrk="0" hangingPunct="0"/>
            <a:r>
              <a:rPr lang="de-CH" sz="1800" b="1"/>
              <a:t>5</a:t>
            </a:r>
          </a:p>
        </p:txBody>
      </p:sp>
      <p:sp>
        <p:nvSpPr>
          <p:cNvPr id="944162" name="Rectangle 34"/>
          <p:cNvSpPr>
            <a:spLocks noChangeArrowheads="1"/>
          </p:cNvSpPr>
          <p:nvPr/>
        </p:nvSpPr>
        <p:spPr bwMode="auto">
          <a:xfrm>
            <a:off x="846138" y="1347788"/>
            <a:ext cx="1949450" cy="366712"/>
          </a:xfrm>
          <a:prstGeom prst="rect">
            <a:avLst/>
          </a:prstGeom>
          <a:noFill/>
          <a:ln w="9525">
            <a:noFill/>
            <a:miter lim="800000"/>
            <a:headEnd/>
            <a:tailEnd/>
          </a:ln>
          <a:effectLst/>
        </p:spPr>
        <p:txBody>
          <a:bodyPr wrap="none" lIns="92075" tIns="46038" rIns="92075" bIns="46038">
            <a:spAutoFit/>
          </a:bodyPr>
          <a:lstStyle/>
          <a:p>
            <a:pPr defTabSz="762000" eaLnBrk="0" hangingPunct="0"/>
            <a:r>
              <a:rPr lang="de-CH" sz="1800" b="1"/>
              <a:t>Aggregation (%)</a:t>
            </a:r>
          </a:p>
        </p:txBody>
      </p:sp>
      <p:sp>
        <p:nvSpPr>
          <p:cNvPr id="944163" name="Rectangle 35"/>
          <p:cNvSpPr>
            <a:spLocks noChangeArrowheads="1"/>
          </p:cNvSpPr>
          <p:nvPr/>
        </p:nvSpPr>
        <p:spPr bwMode="auto">
          <a:xfrm>
            <a:off x="6765925" y="2409825"/>
            <a:ext cx="2187575" cy="533400"/>
          </a:xfrm>
          <a:prstGeom prst="rect">
            <a:avLst/>
          </a:prstGeom>
          <a:noFill/>
          <a:ln w="9525">
            <a:noFill/>
            <a:miter lim="800000"/>
            <a:headEnd/>
            <a:tailEnd/>
          </a:ln>
          <a:effectLst/>
        </p:spPr>
        <p:txBody>
          <a:bodyPr wrap="none" lIns="92075" tIns="46038" rIns="92075" bIns="46038">
            <a:spAutoFit/>
          </a:bodyPr>
          <a:lstStyle/>
          <a:p>
            <a:pPr defTabSz="762000" eaLnBrk="0" hangingPunct="0">
              <a:lnSpc>
                <a:spcPct val="90000"/>
              </a:lnSpc>
            </a:pPr>
            <a:r>
              <a:rPr lang="de-CH" sz="1600" b="1"/>
              <a:t>pH=6.0</a:t>
            </a:r>
          </a:p>
          <a:p>
            <a:pPr defTabSz="762000" eaLnBrk="0" hangingPunct="0">
              <a:lnSpc>
                <a:spcPct val="90000"/>
              </a:lnSpc>
            </a:pPr>
            <a:r>
              <a:rPr lang="de-CH" sz="1600" b="1"/>
              <a:t>Disaggregation=77%</a:t>
            </a:r>
          </a:p>
        </p:txBody>
      </p:sp>
      <p:sp>
        <p:nvSpPr>
          <p:cNvPr id="944164" name="Rectangle 36"/>
          <p:cNvSpPr>
            <a:spLocks noChangeArrowheads="1"/>
          </p:cNvSpPr>
          <p:nvPr/>
        </p:nvSpPr>
        <p:spPr bwMode="auto">
          <a:xfrm>
            <a:off x="6765925" y="3987800"/>
            <a:ext cx="2187575" cy="533400"/>
          </a:xfrm>
          <a:prstGeom prst="rect">
            <a:avLst/>
          </a:prstGeom>
          <a:noFill/>
          <a:ln w="9525">
            <a:noFill/>
            <a:miter lim="800000"/>
            <a:headEnd/>
            <a:tailEnd/>
          </a:ln>
          <a:effectLst/>
        </p:spPr>
        <p:txBody>
          <a:bodyPr wrap="none" lIns="92075" tIns="46038" rIns="92075" bIns="46038">
            <a:spAutoFit/>
          </a:bodyPr>
          <a:lstStyle/>
          <a:p>
            <a:pPr defTabSz="762000" eaLnBrk="0" hangingPunct="0">
              <a:lnSpc>
                <a:spcPct val="90000"/>
              </a:lnSpc>
            </a:pPr>
            <a:r>
              <a:rPr lang="de-CH" sz="1600" b="1"/>
              <a:t>pH=6.4</a:t>
            </a:r>
          </a:p>
          <a:p>
            <a:pPr defTabSz="762000" eaLnBrk="0" hangingPunct="0">
              <a:lnSpc>
                <a:spcPct val="90000"/>
              </a:lnSpc>
            </a:pPr>
            <a:r>
              <a:rPr lang="de-CH" sz="1600" b="1"/>
              <a:t>Disaggregation=16%</a:t>
            </a:r>
          </a:p>
        </p:txBody>
      </p:sp>
      <p:sp>
        <p:nvSpPr>
          <p:cNvPr id="944165" name="Rectangle 37"/>
          <p:cNvSpPr>
            <a:spLocks noChangeArrowheads="1"/>
          </p:cNvSpPr>
          <p:nvPr/>
        </p:nvSpPr>
        <p:spPr bwMode="auto">
          <a:xfrm>
            <a:off x="6765925" y="4533900"/>
            <a:ext cx="2074863" cy="533400"/>
          </a:xfrm>
          <a:prstGeom prst="rect">
            <a:avLst/>
          </a:prstGeom>
          <a:noFill/>
          <a:ln w="9525">
            <a:noFill/>
            <a:miter lim="800000"/>
            <a:headEnd/>
            <a:tailEnd/>
          </a:ln>
          <a:effectLst/>
        </p:spPr>
        <p:txBody>
          <a:bodyPr wrap="none" lIns="92075" tIns="46038" rIns="92075" bIns="46038">
            <a:spAutoFit/>
          </a:bodyPr>
          <a:lstStyle/>
          <a:p>
            <a:pPr defTabSz="762000" eaLnBrk="0" hangingPunct="0">
              <a:lnSpc>
                <a:spcPct val="90000"/>
              </a:lnSpc>
            </a:pPr>
            <a:r>
              <a:rPr lang="de-CH" sz="1600" b="1"/>
              <a:t>pH=7.3</a:t>
            </a:r>
          </a:p>
          <a:p>
            <a:pPr defTabSz="762000" eaLnBrk="0" hangingPunct="0">
              <a:lnSpc>
                <a:spcPct val="90000"/>
              </a:lnSpc>
            </a:pPr>
            <a:r>
              <a:rPr lang="de-CH" sz="1600" b="1"/>
              <a:t>Disaggregation=0%</a:t>
            </a:r>
          </a:p>
        </p:txBody>
      </p:sp>
      <p:sp>
        <p:nvSpPr>
          <p:cNvPr id="944166" name="Line 38"/>
          <p:cNvSpPr>
            <a:spLocks noChangeShapeType="1"/>
          </p:cNvSpPr>
          <p:nvPr/>
        </p:nvSpPr>
        <p:spPr bwMode="auto">
          <a:xfrm>
            <a:off x="1122363" y="5294313"/>
            <a:ext cx="107950" cy="0"/>
          </a:xfrm>
          <a:prstGeom prst="line">
            <a:avLst/>
          </a:prstGeom>
          <a:noFill/>
          <a:ln w="28575">
            <a:solidFill>
              <a:schemeClr val="tx1"/>
            </a:solidFill>
            <a:round/>
            <a:headEnd type="none" w="sm" len="sm"/>
            <a:tailEnd type="none" w="sm" len="sm"/>
          </a:ln>
          <a:effectLst/>
        </p:spPr>
        <p:txBody>
          <a:bodyPr/>
          <a:lstStyle/>
          <a:p>
            <a:endParaRPr lang="es-ES"/>
          </a:p>
        </p:txBody>
      </p:sp>
      <p:sp>
        <p:nvSpPr>
          <p:cNvPr id="944167" name="Rectangle 39"/>
          <p:cNvSpPr>
            <a:spLocks noChangeArrowheads="1"/>
          </p:cNvSpPr>
          <p:nvPr/>
        </p:nvSpPr>
        <p:spPr bwMode="auto">
          <a:xfrm>
            <a:off x="244475" y="6573838"/>
            <a:ext cx="3136900" cy="284162"/>
          </a:xfrm>
          <a:prstGeom prst="rect">
            <a:avLst/>
          </a:prstGeom>
          <a:noFill/>
          <a:ln w="9525" algn="ctr">
            <a:noFill/>
            <a:miter lim="800000"/>
            <a:headEnd/>
            <a:tailEnd/>
          </a:ln>
          <a:effectLst/>
        </p:spPr>
        <p:txBody>
          <a:bodyPr anchor="b">
            <a:spAutoFit/>
          </a:bodyPr>
          <a:lstStyle/>
          <a:p>
            <a:pPr>
              <a:lnSpc>
                <a:spcPct val="90000"/>
              </a:lnSpc>
            </a:pPr>
            <a:r>
              <a:rPr lang="de-CH" sz="1400"/>
              <a:t>ADP, adenosine diphosphate</a:t>
            </a:r>
          </a:p>
        </p:txBody>
      </p:sp>
      <p:sp>
        <p:nvSpPr>
          <p:cNvPr id="944168" name="Text Box 40"/>
          <p:cNvSpPr txBox="1">
            <a:spLocks noChangeArrowheads="1"/>
          </p:cNvSpPr>
          <p:nvPr/>
        </p:nvSpPr>
        <p:spPr bwMode="auto">
          <a:xfrm>
            <a:off x="314325" y="6575425"/>
            <a:ext cx="8674100" cy="284163"/>
          </a:xfrm>
          <a:prstGeom prst="rect">
            <a:avLst/>
          </a:prstGeom>
          <a:noFill/>
          <a:ln w="9525" algn="ctr">
            <a:noFill/>
            <a:miter lim="800000"/>
            <a:headEnd/>
            <a:tailEnd/>
          </a:ln>
          <a:effectLst/>
        </p:spPr>
        <p:txBody>
          <a:bodyPr anchor="b">
            <a:spAutoFit/>
          </a:bodyPr>
          <a:lstStyle/>
          <a:p>
            <a:pPr algn="r">
              <a:lnSpc>
                <a:spcPct val="90000"/>
              </a:lnSpc>
            </a:pPr>
            <a:r>
              <a:rPr lang="de-CH" sz="1400"/>
              <a:t>Green FW, et al. Gastroenterology 1978;74:38–43</a:t>
            </a:r>
            <a:endParaRPr lang="en-GB" sz="1400"/>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Rectangle 2"/>
          <p:cNvSpPr>
            <a:spLocks noGrp="1" noChangeArrowheads="1"/>
          </p:cNvSpPr>
          <p:nvPr>
            <p:ph type="title"/>
          </p:nvPr>
        </p:nvSpPr>
        <p:spPr/>
        <p:txBody>
          <a:bodyPr/>
          <a:lstStyle/>
          <a:p>
            <a:r>
              <a:rPr lang="en-US"/>
              <a:t>Rationale for acid inhibition</a:t>
            </a:r>
            <a:br>
              <a:rPr lang="en-US"/>
            </a:br>
            <a:endParaRPr lang="en-GB"/>
          </a:p>
        </p:txBody>
      </p:sp>
      <p:sp>
        <p:nvSpPr>
          <p:cNvPr id="919559" name="Rectangle 7"/>
          <p:cNvSpPr>
            <a:spLocks noChangeArrowheads="1"/>
          </p:cNvSpPr>
          <p:nvPr/>
        </p:nvSpPr>
        <p:spPr bwMode="auto">
          <a:xfrm>
            <a:off x="720725" y="1905000"/>
            <a:ext cx="1320800" cy="3433763"/>
          </a:xfrm>
          <a:prstGeom prst="rect">
            <a:avLst/>
          </a:prstGeom>
          <a:gradFill rotWithShape="0">
            <a:gsLst>
              <a:gs pos="0">
                <a:srgbClr val="FFD501"/>
              </a:gs>
              <a:gs pos="100000">
                <a:schemeClr val="hlink"/>
              </a:gs>
            </a:gsLst>
            <a:lin ang="5400000" scaled="1"/>
          </a:gradFill>
          <a:ln w="12700">
            <a:noFill/>
            <a:miter lim="800000"/>
            <a:headEnd type="none" w="sm" len="sm"/>
            <a:tailEnd type="none" w="sm" len="sm"/>
          </a:ln>
          <a:effectLst/>
        </p:spPr>
        <p:txBody>
          <a:bodyPr wrap="none" anchor="ctr"/>
          <a:lstStyle/>
          <a:p>
            <a:endParaRPr lang="es-ES"/>
          </a:p>
        </p:txBody>
      </p:sp>
      <p:sp>
        <p:nvSpPr>
          <p:cNvPr id="919560" name="Rectangle 8"/>
          <p:cNvSpPr>
            <a:spLocks noChangeArrowheads="1"/>
          </p:cNvSpPr>
          <p:nvPr/>
        </p:nvSpPr>
        <p:spPr bwMode="auto">
          <a:xfrm>
            <a:off x="769938" y="2038350"/>
            <a:ext cx="1271587" cy="3086100"/>
          </a:xfrm>
          <a:prstGeom prst="rect">
            <a:avLst/>
          </a:prstGeom>
          <a:noFill/>
          <a:ln w="12700">
            <a:noFill/>
            <a:miter lim="800000"/>
            <a:headEnd type="none" w="sm" len="sm"/>
            <a:tailEnd type="none" w="sm" len="sm"/>
          </a:ln>
          <a:effectLst/>
        </p:spPr>
        <p:txBody>
          <a:bodyPr>
            <a:spAutoFit/>
          </a:bodyPr>
          <a:lstStyle/>
          <a:p>
            <a:pPr algn="ctr">
              <a:spcBef>
                <a:spcPct val="80000"/>
              </a:spcBef>
            </a:pPr>
            <a:r>
              <a:rPr lang="en-US" sz="2400" b="1"/>
              <a:t>6.7–7.0</a:t>
            </a:r>
          </a:p>
          <a:p>
            <a:pPr algn="ctr">
              <a:spcBef>
                <a:spcPct val="80000"/>
              </a:spcBef>
            </a:pPr>
            <a:r>
              <a:rPr lang="en-US" sz="2400" b="1"/>
              <a:t>6.0</a:t>
            </a:r>
          </a:p>
          <a:p>
            <a:pPr algn="ctr">
              <a:spcBef>
                <a:spcPct val="80000"/>
              </a:spcBef>
            </a:pPr>
            <a:r>
              <a:rPr lang="en-US" sz="2400" b="1"/>
              <a:t>5.4</a:t>
            </a:r>
          </a:p>
          <a:p>
            <a:pPr algn="ctr">
              <a:spcBef>
                <a:spcPct val="80000"/>
              </a:spcBef>
            </a:pPr>
            <a:r>
              <a:rPr lang="en-US" sz="2400" b="1"/>
              <a:t>5.0</a:t>
            </a:r>
          </a:p>
          <a:p>
            <a:pPr algn="ctr">
              <a:spcBef>
                <a:spcPct val="80000"/>
              </a:spcBef>
            </a:pPr>
            <a:r>
              <a:rPr lang="en-US" sz="2400" b="1"/>
              <a:t>4.0</a:t>
            </a:r>
          </a:p>
        </p:txBody>
      </p:sp>
      <p:grpSp>
        <p:nvGrpSpPr>
          <p:cNvPr id="919561" name="Group 9"/>
          <p:cNvGrpSpPr>
            <a:grpSpLocks/>
          </p:cNvGrpSpPr>
          <p:nvPr/>
        </p:nvGrpSpPr>
        <p:grpSpPr bwMode="auto">
          <a:xfrm>
            <a:off x="722313" y="1317625"/>
            <a:ext cx="7796212" cy="4005263"/>
            <a:chOff x="336" y="624"/>
            <a:chExt cx="5808" cy="3504"/>
          </a:xfrm>
        </p:grpSpPr>
        <p:sp>
          <p:nvSpPr>
            <p:cNvPr id="919562" name="Rectangle 10"/>
            <p:cNvSpPr>
              <a:spLocks noChangeArrowheads="1"/>
            </p:cNvSpPr>
            <p:nvPr/>
          </p:nvSpPr>
          <p:spPr bwMode="auto">
            <a:xfrm>
              <a:off x="336" y="624"/>
              <a:ext cx="5808" cy="3504"/>
            </a:xfrm>
            <a:prstGeom prst="rect">
              <a:avLst/>
            </a:prstGeom>
            <a:noFill/>
            <a:ln w="28575">
              <a:solidFill>
                <a:schemeClr val="tx1"/>
              </a:solidFill>
              <a:miter lim="800000"/>
              <a:headEnd/>
              <a:tailEnd/>
            </a:ln>
            <a:effectLst/>
          </p:spPr>
          <p:txBody>
            <a:bodyPr wrap="none" anchor="ctr"/>
            <a:lstStyle/>
            <a:p>
              <a:endParaRPr lang="es-ES"/>
            </a:p>
          </p:txBody>
        </p:sp>
        <p:sp>
          <p:nvSpPr>
            <p:cNvPr id="919563" name="Line 11"/>
            <p:cNvSpPr>
              <a:spLocks noChangeShapeType="1"/>
            </p:cNvSpPr>
            <p:nvPr/>
          </p:nvSpPr>
          <p:spPr bwMode="auto">
            <a:xfrm>
              <a:off x="345" y="1127"/>
              <a:ext cx="5790" cy="0"/>
            </a:xfrm>
            <a:prstGeom prst="line">
              <a:avLst/>
            </a:prstGeom>
            <a:noFill/>
            <a:ln w="28575">
              <a:solidFill>
                <a:schemeClr val="tx1"/>
              </a:solidFill>
              <a:round/>
              <a:headEnd type="none" w="sm" len="sm"/>
              <a:tailEnd type="none" w="sm" len="sm"/>
            </a:ln>
            <a:effectLst/>
          </p:spPr>
          <p:txBody>
            <a:bodyPr wrap="none" anchor="ctr"/>
            <a:lstStyle/>
            <a:p>
              <a:endParaRPr lang="es-ES"/>
            </a:p>
          </p:txBody>
        </p:sp>
        <p:sp>
          <p:nvSpPr>
            <p:cNvPr id="919564" name="Line 12"/>
            <p:cNvSpPr>
              <a:spLocks noChangeShapeType="1"/>
            </p:cNvSpPr>
            <p:nvPr/>
          </p:nvSpPr>
          <p:spPr bwMode="auto">
            <a:xfrm>
              <a:off x="1324" y="635"/>
              <a:ext cx="0" cy="3482"/>
            </a:xfrm>
            <a:prstGeom prst="line">
              <a:avLst/>
            </a:prstGeom>
            <a:noFill/>
            <a:ln w="28575">
              <a:solidFill>
                <a:schemeClr val="tx1"/>
              </a:solidFill>
              <a:round/>
              <a:headEnd type="none" w="sm" len="sm"/>
              <a:tailEnd type="none" w="sm" len="sm"/>
            </a:ln>
            <a:effectLst/>
          </p:spPr>
          <p:txBody>
            <a:bodyPr wrap="none" anchor="ctr"/>
            <a:lstStyle/>
            <a:p>
              <a:endParaRPr lang="es-ES"/>
            </a:p>
          </p:txBody>
        </p:sp>
      </p:grpSp>
      <p:sp>
        <p:nvSpPr>
          <p:cNvPr id="919565" name="Rectangle 13"/>
          <p:cNvSpPr>
            <a:spLocks noChangeArrowheads="1"/>
          </p:cNvSpPr>
          <p:nvPr/>
        </p:nvSpPr>
        <p:spPr bwMode="auto">
          <a:xfrm>
            <a:off x="1109663" y="1331913"/>
            <a:ext cx="590550" cy="566737"/>
          </a:xfrm>
          <a:prstGeom prst="rect">
            <a:avLst/>
          </a:prstGeom>
          <a:noFill/>
          <a:ln w="12700">
            <a:noFill/>
            <a:miter lim="800000"/>
            <a:headEnd type="none" w="sm" len="sm"/>
            <a:tailEnd type="none" w="sm" len="sm"/>
          </a:ln>
          <a:effectLst/>
        </p:spPr>
        <p:txBody>
          <a:bodyPr wrap="none">
            <a:spAutoFit/>
          </a:bodyPr>
          <a:lstStyle/>
          <a:p>
            <a:pPr marL="342900" indent="-342900">
              <a:lnSpc>
                <a:spcPct val="130000"/>
              </a:lnSpc>
              <a:spcBef>
                <a:spcPct val="20000"/>
              </a:spcBef>
            </a:pPr>
            <a:r>
              <a:rPr lang="en-US" sz="2400" b="1"/>
              <a:t>pH</a:t>
            </a:r>
          </a:p>
        </p:txBody>
      </p:sp>
      <p:sp>
        <p:nvSpPr>
          <p:cNvPr id="919566" name="Rectangle 14"/>
          <p:cNvSpPr>
            <a:spLocks noChangeArrowheads="1"/>
          </p:cNvSpPr>
          <p:nvPr/>
        </p:nvSpPr>
        <p:spPr bwMode="auto">
          <a:xfrm>
            <a:off x="2238375" y="1428750"/>
            <a:ext cx="1238250" cy="457200"/>
          </a:xfrm>
          <a:prstGeom prst="rect">
            <a:avLst/>
          </a:prstGeom>
          <a:noFill/>
          <a:ln w="12700">
            <a:noFill/>
            <a:miter lim="800000"/>
            <a:headEnd type="none" w="sm" len="sm"/>
            <a:tailEnd type="none" w="sm" len="sm"/>
          </a:ln>
          <a:effectLst/>
        </p:spPr>
        <p:txBody>
          <a:bodyPr>
            <a:spAutoFit/>
          </a:bodyPr>
          <a:lstStyle/>
          <a:p>
            <a:pPr marL="342900" indent="-342900">
              <a:spcBef>
                <a:spcPct val="20000"/>
              </a:spcBef>
            </a:pPr>
            <a:r>
              <a:rPr lang="en-US" sz="2400" b="1"/>
              <a:t>Effect</a:t>
            </a:r>
            <a:endParaRPr lang="nl-NL" sz="2400" b="1"/>
          </a:p>
        </p:txBody>
      </p:sp>
      <p:sp>
        <p:nvSpPr>
          <p:cNvPr id="919567" name="Rectangle 15"/>
          <p:cNvSpPr>
            <a:spLocks noChangeArrowheads="1"/>
          </p:cNvSpPr>
          <p:nvPr/>
        </p:nvSpPr>
        <p:spPr bwMode="auto">
          <a:xfrm>
            <a:off x="2238375" y="2000250"/>
            <a:ext cx="6454775" cy="3086100"/>
          </a:xfrm>
          <a:prstGeom prst="rect">
            <a:avLst/>
          </a:prstGeom>
          <a:noFill/>
          <a:ln w="12700">
            <a:noFill/>
            <a:miter lim="800000"/>
            <a:headEnd type="none" w="sm" len="sm"/>
            <a:tailEnd type="none" w="sm" len="sm"/>
          </a:ln>
          <a:effectLst/>
        </p:spPr>
        <p:txBody>
          <a:bodyPr>
            <a:spAutoFit/>
          </a:bodyPr>
          <a:lstStyle/>
          <a:p>
            <a:pPr marL="342900" indent="-342900">
              <a:spcBef>
                <a:spcPct val="80000"/>
              </a:spcBef>
            </a:pPr>
            <a:r>
              <a:rPr lang="en-US" sz="2400"/>
              <a:t>Normal coagulation</a:t>
            </a:r>
          </a:p>
          <a:p>
            <a:pPr marL="342900" indent="-342900">
              <a:spcBef>
                <a:spcPct val="80000"/>
              </a:spcBef>
            </a:pPr>
            <a:r>
              <a:rPr lang="en-US" sz="2400"/>
              <a:t>77% of platelet aggregates dissolve in 3 min</a:t>
            </a:r>
          </a:p>
          <a:p>
            <a:pPr marL="342900" indent="-342900">
              <a:spcBef>
                <a:spcPct val="80000"/>
              </a:spcBef>
            </a:pPr>
            <a:r>
              <a:rPr lang="en-US" sz="2400"/>
              <a:t>Platelet aggregation completely inhibited</a:t>
            </a:r>
          </a:p>
          <a:p>
            <a:pPr marL="342900" indent="-342900">
              <a:spcBef>
                <a:spcPct val="80000"/>
              </a:spcBef>
            </a:pPr>
            <a:r>
              <a:rPr lang="en-US" sz="2400"/>
              <a:t>Plasma coagulation completely inhibited</a:t>
            </a:r>
          </a:p>
          <a:p>
            <a:pPr marL="342900" indent="-342900">
              <a:spcBef>
                <a:spcPct val="80000"/>
              </a:spcBef>
            </a:pPr>
            <a:r>
              <a:rPr lang="en-US" sz="2400"/>
              <a:t>Breakdown of fibrin clot via peptic activity</a:t>
            </a:r>
          </a:p>
        </p:txBody>
      </p:sp>
      <p:sp>
        <p:nvSpPr>
          <p:cNvPr id="919568" name="Text Box 5"/>
          <p:cNvSpPr txBox="1">
            <a:spLocks noChangeArrowheads="1"/>
          </p:cNvSpPr>
          <p:nvPr/>
        </p:nvSpPr>
        <p:spPr bwMode="auto">
          <a:xfrm>
            <a:off x="292100" y="6537325"/>
            <a:ext cx="8516938" cy="320675"/>
          </a:xfrm>
          <a:prstGeom prst="rect">
            <a:avLst/>
          </a:prstGeom>
          <a:noFill/>
          <a:ln w="12700">
            <a:noFill/>
            <a:miter lim="800000"/>
            <a:headEnd/>
            <a:tailEnd/>
          </a:ln>
        </p:spPr>
        <p:txBody>
          <a:bodyPr anchor="b">
            <a:spAutoFit/>
          </a:bodyPr>
          <a:lstStyle/>
          <a:p>
            <a:pPr algn="r" eaLnBrk="0" hangingPunct="0">
              <a:lnSpc>
                <a:spcPts val="1800"/>
              </a:lnSpc>
            </a:pPr>
            <a:r>
              <a:rPr lang="en-US" sz="1400"/>
              <a:t>Patchett S, et al. Gut 1989;30:1704–7; Low J, et al. Thromb Res 1980;17:819–30</a:t>
            </a: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7" name="Rectangle 9"/>
          <p:cNvSpPr>
            <a:spLocks noGrp="1" noChangeArrowheads="1"/>
          </p:cNvSpPr>
          <p:nvPr>
            <p:ph type="ctrTitle"/>
          </p:nvPr>
        </p:nvSpPr>
        <p:spPr/>
        <p:txBody>
          <a:bodyPr/>
          <a:lstStyle/>
          <a:p>
            <a:r>
              <a:rPr lang="en-GB"/>
              <a:t>Management of</a:t>
            </a:r>
            <a:br>
              <a:rPr lang="en-GB"/>
            </a:br>
            <a:r>
              <a:rPr lang="en-GB"/>
              <a:t>peptic ulcer bleeding</a:t>
            </a: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69" name="Rectangle 17"/>
          <p:cNvSpPr>
            <a:spLocks noGrp="1" noChangeArrowheads="1"/>
          </p:cNvSpPr>
          <p:nvPr>
            <p:ph type="title"/>
          </p:nvPr>
        </p:nvSpPr>
        <p:spPr/>
        <p:txBody>
          <a:bodyPr/>
          <a:lstStyle/>
          <a:p>
            <a:r>
              <a:rPr lang="en-GB"/>
              <a:t>Initial management of peptic ulcer bleeding</a:t>
            </a:r>
          </a:p>
        </p:txBody>
      </p:sp>
      <p:sp>
        <p:nvSpPr>
          <p:cNvPr id="663568" name="Rectangle 16"/>
          <p:cNvSpPr>
            <a:spLocks noGrp="1" noChangeArrowheads="1"/>
          </p:cNvSpPr>
          <p:nvPr>
            <p:ph type="body" idx="4294967295"/>
          </p:nvPr>
        </p:nvSpPr>
        <p:spPr>
          <a:xfrm>
            <a:off x="638175" y="1476375"/>
            <a:ext cx="7772400" cy="790575"/>
          </a:xfrm>
        </p:spPr>
        <p:txBody>
          <a:bodyPr/>
          <a:lstStyle/>
          <a:p>
            <a:pPr marL="0" indent="0">
              <a:buFontTx/>
              <a:buNone/>
            </a:pPr>
            <a:r>
              <a:rPr lang="en-GB" b="1"/>
              <a:t>Treatment of peptic ulcer bleeding aims to stabilize the circulation, stop ongoing bleeding and prevent re-bleeding and includes:</a:t>
            </a:r>
          </a:p>
        </p:txBody>
      </p:sp>
      <p:sp>
        <p:nvSpPr>
          <p:cNvPr id="663562" name="Text Box 10"/>
          <p:cNvSpPr txBox="1">
            <a:spLocks noChangeArrowheads="1"/>
          </p:cNvSpPr>
          <p:nvPr/>
        </p:nvSpPr>
        <p:spPr bwMode="auto">
          <a:xfrm>
            <a:off x="314325" y="6575425"/>
            <a:ext cx="8674100" cy="284163"/>
          </a:xfrm>
          <a:prstGeom prst="rect">
            <a:avLst/>
          </a:prstGeom>
          <a:noFill/>
          <a:ln w="9525" algn="ctr">
            <a:noFill/>
            <a:miter lim="800000"/>
            <a:headEnd/>
            <a:tailEnd/>
          </a:ln>
          <a:effectLst/>
        </p:spPr>
        <p:txBody>
          <a:bodyPr anchor="b">
            <a:spAutoFit/>
          </a:bodyPr>
          <a:lstStyle/>
          <a:p>
            <a:pPr algn="r">
              <a:lnSpc>
                <a:spcPct val="90000"/>
              </a:lnSpc>
            </a:pPr>
            <a:r>
              <a:rPr lang="en-GB" sz="1400"/>
              <a:t>Leontiadis GI, et al. Health Technol Assess 2007;11:1–164</a:t>
            </a:r>
          </a:p>
        </p:txBody>
      </p:sp>
      <p:sp>
        <p:nvSpPr>
          <p:cNvPr id="663565" name="Rectangle 13"/>
          <p:cNvSpPr>
            <a:spLocks noChangeArrowheads="1"/>
          </p:cNvSpPr>
          <p:nvPr/>
        </p:nvSpPr>
        <p:spPr bwMode="auto">
          <a:xfrm>
            <a:off x="622300" y="2838450"/>
            <a:ext cx="7772400" cy="1206500"/>
          </a:xfrm>
          <a:prstGeom prst="rect">
            <a:avLst/>
          </a:prstGeom>
          <a:noFill/>
          <a:ln w="9525">
            <a:noFill/>
            <a:miter lim="800000"/>
            <a:headEnd/>
            <a:tailEnd/>
          </a:ln>
          <a:effectLst/>
        </p:spPr>
        <p:txBody>
          <a:bodyPr/>
          <a:lstStyle/>
          <a:p>
            <a:pPr marL="352425" indent="-352425">
              <a:lnSpc>
                <a:spcPct val="90000"/>
              </a:lnSpc>
              <a:spcBef>
                <a:spcPct val="50000"/>
              </a:spcBef>
              <a:spcAft>
                <a:spcPct val="30000"/>
              </a:spcAft>
              <a:buSzPct val="85000"/>
              <a:buFontTx/>
              <a:buBlip>
                <a:blip r:embed="rId3"/>
              </a:buBlip>
            </a:pPr>
            <a:r>
              <a:rPr lang="en-GB" sz="2400"/>
              <a:t>fluid replacement (with blood transfusion if needed)</a:t>
            </a:r>
          </a:p>
          <a:p>
            <a:pPr marL="352425" indent="-352425">
              <a:lnSpc>
                <a:spcPct val="90000"/>
              </a:lnSpc>
              <a:spcBef>
                <a:spcPct val="50000"/>
              </a:spcBef>
              <a:spcAft>
                <a:spcPct val="30000"/>
              </a:spcAft>
              <a:buSzPct val="85000"/>
              <a:buFontTx/>
              <a:buBlip>
                <a:blip r:embed="rId3"/>
              </a:buBlip>
            </a:pPr>
            <a:r>
              <a:rPr lang="en-GB" sz="2400"/>
              <a:t>prompt endoscopy, with endoscopic haemostasis</a:t>
            </a:r>
            <a:br>
              <a:rPr lang="en-GB" sz="2400"/>
            </a:br>
            <a:r>
              <a:rPr lang="en-GB" sz="2400"/>
              <a:t>if necessary</a:t>
            </a:r>
          </a:p>
          <a:p>
            <a:pPr marL="352425" indent="-352425">
              <a:lnSpc>
                <a:spcPct val="90000"/>
              </a:lnSpc>
              <a:spcBef>
                <a:spcPct val="50000"/>
              </a:spcBef>
              <a:spcAft>
                <a:spcPct val="30000"/>
              </a:spcAft>
              <a:buSzPct val="85000"/>
              <a:buFontTx/>
              <a:buBlip>
                <a:blip r:embed="rId3"/>
              </a:buBlip>
            </a:pPr>
            <a:r>
              <a:rPr lang="en-GB" sz="2400"/>
              <a:t>surgery, if bleeding cannot be controlled</a:t>
            </a:r>
            <a:br>
              <a:rPr lang="en-GB" sz="2400"/>
            </a:br>
            <a:r>
              <a:rPr lang="en-GB" sz="2400"/>
              <a:t>by the above measures</a:t>
            </a: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Non-promo_Acid_Related_Template_Grey">
  <a:themeElements>
    <a:clrScheme name="Non-promo_Acid_Related_Template_Grey 8">
      <a:dk1>
        <a:srgbClr val="000000"/>
      </a:dk1>
      <a:lt1>
        <a:srgbClr val="FFFFFF"/>
      </a:lt1>
      <a:dk2>
        <a:srgbClr val="4F0B7B"/>
      </a:dk2>
      <a:lt2>
        <a:srgbClr val="A59D95"/>
      </a:lt2>
      <a:accent1>
        <a:srgbClr val="4F0B7B"/>
      </a:accent1>
      <a:accent2>
        <a:srgbClr val="B99DCA"/>
      </a:accent2>
      <a:accent3>
        <a:srgbClr val="FFFFFF"/>
      </a:accent3>
      <a:accent4>
        <a:srgbClr val="000000"/>
      </a:accent4>
      <a:accent5>
        <a:srgbClr val="B2AABF"/>
      </a:accent5>
      <a:accent6>
        <a:srgbClr val="A78EB7"/>
      </a:accent6>
      <a:hlink>
        <a:srgbClr val="B2B2B2"/>
      </a:hlink>
      <a:folHlink>
        <a:srgbClr val="5B8F22"/>
      </a:folHlink>
    </a:clrScheme>
    <a:fontScheme name="Non-promo_Acid_Related_Template_Gre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on-promo_Acid_Related_Template_Gre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on-promo_Acid_Related_Template_Gre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on-promo_Acid_Related_Template_Gre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n-promo_Acid_Related_Template_Gre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on-promo_Acid_Related_Template_Gre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on-promo_Acid_Related_Template_Gre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on-promo_Acid_Related_Template_Gre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on-promo_Acid_Related_Template_Grey 8">
        <a:dk1>
          <a:srgbClr val="000000"/>
        </a:dk1>
        <a:lt1>
          <a:srgbClr val="FFFFFF"/>
        </a:lt1>
        <a:dk2>
          <a:srgbClr val="4F0B7B"/>
        </a:dk2>
        <a:lt2>
          <a:srgbClr val="A59D95"/>
        </a:lt2>
        <a:accent1>
          <a:srgbClr val="4F0B7B"/>
        </a:accent1>
        <a:accent2>
          <a:srgbClr val="B99DCA"/>
        </a:accent2>
        <a:accent3>
          <a:srgbClr val="FFFFFF"/>
        </a:accent3>
        <a:accent4>
          <a:srgbClr val="000000"/>
        </a:accent4>
        <a:accent5>
          <a:srgbClr val="B2AABF"/>
        </a:accent5>
        <a:accent6>
          <a:srgbClr val="A78EB7"/>
        </a:accent6>
        <a:hlink>
          <a:srgbClr val="B2B2B2"/>
        </a:hlink>
        <a:folHlink>
          <a:srgbClr val="5B8F2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grey template</Template>
  <TotalTime>16803</TotalTime>
  <Words>1944</Words>
  <Application>Microsoft PowerPoint</Application>
  <PresentationFormat>Presentación en pantalla (4:3)</PresentationFormat>
  <Paragraphs>286</Paragraphs>
  <Slides>13</Slides>
  <Notes>13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13</vt:i4>
      </vt:variant>
    </vt:vector>
  </HeadingPairs>
  <TitlesOfParts>
    <vt:vector size="21" baseType="lpstr">
      <vt:lpstr>Times New Roman</vt:lpstr>
      <vt:lpstr>Arial</vt:lpstr>
      <vt:lpstr>ＭＳ Ｐゴシック</vt:lpstr>
      <vt:lpstr>PMingLiU</vt:lpstr>
      <vt:lpstr>DTL Argo ST</vt:lpstr>
      <vt:lpstr>Symbol</vt:lpstr>
      <vt:lpstr>Times</vt:lpstr>
      <vt:lpstr>Non-promo_Acid_Related_Template_Grey</vt:lpstr>
      <vt:lpstr>Peptic ulcer bleeding</vt:lpstr>
      <vt:lpstr>Peptic ulcer bleeding is a substantial health issue</vt:lpstr>
      <vt:lpstr>Peptic ulcer disease is declining… Time trends of hospitalization</vt:lpstr>
      <vt:lpstr>…but there is no significant decline in the incidence of peptic ulcer bleeding </vt:lpstr>
      <vt:lpstr>Gastric acid inhibits haemostasis in bleeding peptic ulcers</vt:lpstr>
      <vt:lpstr>A pH&gt;6 is needed to maintain platelet aggregation </vt:lpstr>
      <vt:lpstr>Rationale for acid inhibition </vt:lpstr>
      <vt:lpstr>Management of peptic ulcer bleeding</vt:lpstr>
      <vt:lpstr>Initial management of peptic ulcer bleeding</vt:lpstr>
      <vt:lpstr>Forrest classification of bleeding peptic ulcers</vt:lpstr>
      <vt:lpstr>Prevalence of Forrest grades among patients with peptic ulcer bleeding</vt:lpstr>
      <vt:lpstr>Risk of re-bleeding by Forrest grade</vt:lpstr>
      <vt:lpstr>Endoscopic haemostasis</vt:lpstr>
    </vt:vector>
  </TitlesOfParts>
  <Company>QPC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Header</dc:title>
  <dc:creator>Annika</dc:creator>
  <cp:lastModifiedBy>mvelazquez</cp:lastModifiedBy>
  <cp:revision>738</cp:revision>
  <dcterms:created xsi:type="dcterms:W3CDTF">2003-02-19T14:34:51Z</dcterms:created>
  <dcterms:modified xsi:type="dcterms:W3CDTF">2013-05-14T19:44:49Z</dcterms:modified>
</cp:coreProperties>
</file>