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5" y="53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405F3-D867-4361-8CE2-077255AD137B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0"/>
      <dgm:spPr/>
      <dgm:t>
        <a:bodyPr/>
        <a:lstStyle/>
        <a:p>
          <a:endParaRPr lang="pt-BR"/>
        </a:p>
      </dgm:t>
    </dgm:pt>
    <dgm:pt modelId="{45B694E6-E8BF-449A-B525-52AE65655A6E}">
      <dgm:prSet phldrT="[Texto]" phldr="1"/>
      <dgm:spPr/>
      <dgm:t>
        <a:bodyPr/>
        <a:lstStyle/>
        <a:p>
          <a:endParaRPr lang="pt-BR"/>
        </a:p>
      </dgm:t>
    </dgm:pt>
    <dgm:pt modelId="{4DF9904B-8151-47B2-871C-3BB4253F380F}" type="parTrans" cxnId="{4F675CE7-1297-40D1-B04A-75D1315FF704}">
      <dgm:prSet/>
      <dgm:spPr/>
      <dgm:t>
        <a:bodyPr/>
        <a:lstStyle/>
        <a:p>
          <a:endParaRPr lang="pt-BR"/>
        </a:p>
      </dgm:t>
    </dgm:pt>
    <dgm:pt modelId="{D1A74EA3-2117-4550-9916-FE7F282A6692}" type="sibTrans" cxnId="{4F675CE7-1297-40D1-B04A-75D1315FF704}">
      <dgm:prSet/>
      <dgm:spPr/>
      <dgm:t>
        <a:bodyPr/>
        <a:lstStyle/>
        <a:p>
          <a:endParaRPr lang="pt-BR"/>
        </a:p>
      </dgm:t>
    </dgm:pt>
    <dgm:pt modelId="{CAEE0ABD-8A3B-439D-A9C2-0AC0EFCACAD3}">
      <dgm:prSet phldrT="[Texto]" phldr="1"/>
      <dgm:spPr/>
      <dgm:t>
        <a:bodyPr/>
        <a:lstStyle/>
        <a:p>
          <a:endParaRPr lang="pt-BR"/>
        </a:p>
      </dgm:t>
    </dgm:pt>
    <dgm:pt modelId="{9595FAFE-3B79-4DFF-91D9-B391F1830DEB}" type="parTrans" cxnId="{B51C83A3-2905-4EE1-865E-98A3A09F5274}">
      <dgm:prSet/>
      <dgm:spPr/>
      <dgm:t>
        <a:bodyPr/>
        <a:lstStyle/>
        <a:p>
          <a:endParaRPr lang="pt-BR"/>
        </a:p>
      </dgm:t>
    </dgm:pt>
    <dgm:pt modelId="{356D6D0A-942C-441D-9EE4-1E2037CCCF49}" type="sibTrans" cxnId="{B51C83A3-2905-4EE1-865E-98A3A09F5274}">
      <dgm:prSet/>
      <dgm:spPr/>
      <dgm:t>
        <a:bodyPr/>
        <a:lstStyle/>
        <a:p>
          <a:endParaRPr lang="pt-BR"/>
        </a:p>
      </dgm:t>
    </dgm:pt>
    <dgm:pt modelId="{F22F4CF3-87C7-4E14-9FB2-48C23F5B3BD2}">
      <dgm:prSet phldrT="[Texto]" phldr="1"/>
      <dgm:spPr/>
      <dgm:t>
        <a:bodyPr/>
        <a:lstStyle/>
        <a:p>
          <a:endParaRPr lang="pt-BR"/>
        </a:p>
      </dgm:t>
    </dgm:pt>
    <dgm:pt modelId="{581CF33B-19AF-4AD5-A9C0-6EC5848DD91E}" type="parTrans" cxnId="{CF1EFED6-DB55-4E2E-9889-A9DDE704C822}">
      <dgm:prSet/>
      <dgm:spPr/>
      <dgm:t>
        <a:bodyPr/>
        <a:lstStyle/>
        <a:p>
          <a:endParaRPr lang="pt-BR"/>
        </a:p>
      </dgm:t>
    </dgm:pt>
    <dgm:pt modelId="{38E7F45C-E199-493F-B16B-85A4F6F5D6D1}" type="sibTrans" cxnId="{CF1EFED6-DB55-4E2E-9889-A9DDE704C822}">
      <dgm:prSet/>
      <dgm:spPr/>
      <dgm:t>
        <a:bodyPr/>
        <a:lstStyle/>
        <a:p>
          <a:endParaRPr lang="pt-BR"/>
        </a:p>
      </dgm:t>
    </dgm:pt>
    <dgm:pt modelId="{C994BF29-5312-437B-8F03-EDFFF11D40F9}" type="pres">
      <dgm:prSet presAssocID="{67F405F3-D867-4361-8CE2-077255AD137B}" presName="Name0" presStyleCnt="0">
        <dgm:presLayoutVars>
          <dgm:dir/>
          <dgm:resizeHandles val="exact"/>
        </dgm:presLayoutVars>
      </dgm:prSet>
      <dgm:spPr/>
    </dgm:pt>
    <dgm:pt modelId="{9DBFC3DF-F4A9-4B01-8D3C-4C34402CA353}" type="pres">
      <dgm:prSet presAssocID="{45B694E6-E8BF-449A-B525-52AE65655A6E}" presName="node" presStyleLbl="node1" presStyleIdx="0" presStyleCnt="3">
        <dgm:presLayoutVars>
          <dgm:bulletEnabled val="1"/>
        </dgm:presLayoutVars>
      </dgm:prSet>
      <dgm:spPr/>
    </dgm:pt>
    <dgm:pt modelId="{8BDF253C-764E-46D2-97AD-4B4D70AF029A}" type="pres">
      <dgm:prSet presAssocID="{D1A74EA3-2117-4550-9916-FE7F282A6692}" presName="sibTrans" presStyleLbl="sibTrans2D1" presStyleIdx="0" presStyleCnt="3"/>
      <dgm:spPr/>
    </dgm:pt>
    <dgm:pt modelId="{FD4AD4C8-0EC3-49D1-8906-98D08046EBB4}" type="pres">
      <dgm:prSet presAssocID="{D1A74EA3-2117-4550-9916-FE7F282A6692}" presName="connectorText" presStyleLbl="sibTrans2D1" presStyleIdx="0" presStyleCnt="3"/>
      <dgm:spPr/>
    </dgm:pt>
    <dgm:pt modelId="{6468717B-AEB0-49FB-95BC-87AD8CE4307F}" type="pres">
      <dgm:prSet presAssocID="{CAEE0ABD-8A3B-439D-A9C2-0AC0EFCACAD3}" presName="node" presStyleLbl="node1" presStyleIdx="1" presStyleCnt="3">
        <dgm:presLayoutVars>
          <dgm:bulletEnabled val="1"/>
        </dgm:presLayoutVars>
      </dgm:prSet>
      <dgm:spPr/>
    </dgm:pt>
    <dgm:pt modelId="{7D2B66B9-1D60-4817-9D9C-17C6EA067CA5}" type="pres">
      <dgm:prSet presAssocID="{356D6D0A-942C-441D-9EE4-1E2037CCCF49}" presName="sibTrans" presStyleLbl="sibTrans2D1" presStyleIdx="1" presStyleCnt="3"/>
      <dgm:spPr/>
    </dgm:pt>
    <dgm:pt modelId="{6663BB2C-8C04-400A-8A6D-C4E0825A459F}" type="pres">
      <dgm:prSet presAssocID="{356D6D0A-942C-441D-9EE4-1E2037CCCF49}" presName="connectorText" presStyleLbl="sibTrans2D1" presStyleIdx="1" presStyleCnt="3"/>
      <dgm:spPr/>
    </dgm:pt>
    <dgm:pt modelId="{F3D2E043-1FF5-41F8-9D70-6D3615769C4F}" type="pres">
      <dgm:prSet presAssocID="{F22F4CF3-87C7-4E14-9FB2-48C23F5B3BD2}" presName="node" presStyleLbl="node1" presStyleIdx="2" presStyleCnt="3">
        <dgm:presLayoutVars>
          <dgm:bulletEnabled val="1"/>
        </dgm:presLayoutVars>
      </dgm:prSet>
      <dgm:spPr/>
    </dgm:pt>
    <dgm:pt modelId="{2E19829D-BFDF-46EF-8718-C1AC53035100}" type="pres">
      <dgm:prSet presAssocID="{38E7F45C-E199-493F-B16B-85A4F6F5D6D1}" presName="sibTrans" presStyleLbl="sibTrans2D1" presStyleIdx="2" presStyleCnt="3"/>
      <dgm:spPr/>
    </dgm:pt>
    <dgm:pt modelId="{D68FAA50-D0FE-4FCF-9244-6C1469264733}" type="pres">
      <dgm:prSet presAssocID="{38E7F45C-E199-493F-B16B-85A4F6F5D6D1}" presName="connectorText" presStyleLbl="sibTrans2D1" presStyleIdx="2" presStyleCnt="3"/>
      <dgm:spPr/>
    </dgm:pt>
  </dgm:ptLst>
  <dgm:cxnLst>
    <dgm:cxn modelId="{5059F10F-AE8B-45F6-B6E8-26E36DC5DD2B}" type="presOf" srcId="{38E7F45C-E199-493F-B16B-85A4F6F5D6D1}" destId="{D68FAA50-D0FE-4FCF-9244-6C1469264733}" srcOrd="1" destOrd="0" presId="urn:microsoft.com/office/officeart/2005/8/layout/cycle7"/>
    <dgm:cxn modelId="{482CEE3C-4DD1-4D31-85CB-CDC4B3534828}" type="presOf" srcId="{D1A74EA3-2117-4550-9916-FE7F282A6692}" destId="{FD4AD4C8-0EC3-49D1-8906-98D08046EBB4}" srcOrd="1" destOrd="0" presId="urn:microsoft.com/office/officeart/2005/8/layout/cycle7"/>
    <dgm:cxn modelId="{E3624E4F-D58C-4334-83BC-D138396450EF}" type="presOf" srcId="{38E7F45C-E199-493F-B16B-85A4F6F5D6D1}" destId="{2E19829D-BFDF-46EF-8718-C1AC53035100}" srcOrd="0" destOrd="0" presId="urn:microsoft.com/office/officeart/2005/8/layout/cycle7"/>
    <dgm:cxn modelId="{8FF1C473-03DA-463C-8941-B4FFD2C5E118}" type="presOf" srcId="{67F405F3-D867-4361-8CE2-077255AD137B}" destId="{C994BF29-5312-437B-8F03-EDFFF11D40F9}" srcOrd="0" destOrd="0" presId="urn:microsoft.com/office/officeart/2005/8/layout/cycle7"/>
    <dgm:cxn modelId="{5AAF2B7B-39F4-4150-BF0A-658100811EB8}" type="presOf" srcId="{F22F4CF3-87C7-4E14-9FB2-48C23F5B3BD2}" destId="{F3D2E043-1FF5-41F8-9D70-6D3615769C4F}" srcOrd="0" destOrd="0" presId="urn:microsoft.com/office/officeart/2005/8/layout/cycle7"/>
    <dgm:cxn modelId="{FA035A85-4089-4CB9-9A3E-910CD4725A8D}" type="presOf" srcId="{45B694E6-E8BF-449A-B525-52AE65655A6E}" destId="{9DBFC3DF-F4A9-4B01-8D3C-4C34402CA353}" srcOrd="0" destOrd="0" presId="urn:microsoft.com/office/officeart/2005/8/layout/cycle7"/>
    <dgm:cxn modelId="{DDF5BA88-145A-4E6C-9C56-CB6E49485485}" type="presOf" srcId="{CAEE0ABD-8A3B-439D-A9C2-0AC0EFCACAD3}" destId="{6468717B-AEB0-49FB-95BC-87AD8CE4307F}" srcOrd="0" destOrd="0" presId="urn:microsoft.com/office/officeart/2005/8/layout/cycle7"/>
    <dgm:cxn modelId="{5431C6A1-B27B-41FB-94EB-C105006F6699}" type="presOf" srcId="{D1A74EA3-2117-4550-9916-FE7F282A6692}" destId="{8BDF253C-764E-46D2-97AD-4B4D70AF029A}" srcOrd="0" destOrd="0" presId="urn:microsoft.com/office/officeart/2005/8/layout/cycle7"/>
    <dgm:cxn modelId="{B51C83A3-2905-4EE1-865E-98A3A09F5274}" srcId="{67F405F3-D867-4361-8CE2-077255AD137B}" destId="{CAEE0ABD-8A3B-439D-A9C2-0AC0EFCACAD3}" srcOrd="1" destOrd="0" parTransId="{9595FAFE-3B79-4DFF-91D9-B391F1830DEB}" sibTransId="{356D6D0A-942C-441D-9EE4-1E2037CCCF49}"/>
    <dgm:cxn modelId="{02A615AB-A69B-4C45-AB4B-F6CC2A78A978}" type="presOf" srcId="{356D6D0A-942C-441D-9EE4-1E2037CCCF49}" destId="{7D2B66B9-1D60-4817-9D9C-17C6EA067CA5}" srcOrd="0" destOrd="0" presId="urn:microsoft.com/office/officeart/2005/8/layout/cycle7"/>
    <dgm:cxn modelId="{CF1EFED6-DB55-4E2E-9889-A9DDE704C822}" srcId="{67F405F3-D867-4361-8CE2-077255AD137B}" destId="{F22F4CF3-87C7-4E14-9FB2-48C23F5B3BD2}" srcOrd="2" destOrd="0" parTransId="{581CF33B-19AF-4AD5-A9C0-6EC5848DD91E}" sibTransId="{38E7F45C-E199-493F-B16B-85A4F6F5D6D1}"/>
    <dgm:cxn modelId="{4F675CE7-1297-40D1-B04A-75D1315FF704}" srcId="{67F405F3-D867-4361-8CE2-077255AD137B}" destId="{45B694E6-E8BF-449A-B525-52AE65655A6E}" srcOrd="0" destOrd="0" parTransId="{4DF9904B-8151-47B2-871C-3BB4253F380F}" sibTransId="{D1A74EA3-2117-4550-9916-FE7F282A6692}"/>
    <dgm:cxn modelId="{AE9907EA-B768-4505-A5B4-035FE9C2DA8F}" type="presOf" srcId="{356D6D0A-942C-441D-9EE4-1E2037CCCF49}" destId="{6663BB2C-8C04-400A-8A6D-C4E0825A459F}" srcOrd="1" destOrd="0" presId="urn:microsoft.com/office/officeart/2005/8/layout/cycle7"/>
    <dgm:cxn modelId="{10CAADE0-9DA1-46A6-A61F-8ED914FA4811}" type="presParOf" srcId="{C994BF29-5312-437B-8F03-EDFFF11D40F9}" destId="{9DBFC3DF-F4A9-4B01-8D3C-4C34402CA353}" srcOrd="0" destOrd="0" presId="urn:microsoft.com/office/officeart/2005/8/layout/cycle7"/>
    <dgm:cxn modelId="{6EFE78C5-AB14-4832-B629-187E05CA6199}" type="presParOf" srcId="{C994BF29-5312-437B-8F03-EDFFF11D40F9}" destId="{8BDF253C-764E-46D2-97AD-4B4D70AF029A}" srcOrd="1" destOrd="0" presId="urn:microsoft.com/office/officeart/2005/8/layout/cycle7"/>
    <dgm:cxn modelId="{B02A9550-9ACF-4917-9922-32B541A81052}" type="presParOf" srcId="{8BDF253C-764E-46D2-97AD-4B4D70AF029A}" destId="{FD4AD4C8-0EC3-49D1-8906-98D08046EBB4}" srcOrd="0" destOrd="0" presId="urn:microsoft.com/office/officeart/2005/8/layout/cycle7"/>
    <dgm:cxn modelId="{7ACD09DD-BCBB-4CF8-8202-FF147CA94601}" type="presParOf" srcId="{C994BF29-5312-437B-8F03-EDFFF11D40F9}" destId="{6468717B-AEB0-49FB-95BC-87AD8CE4307F}" srcOrd="2" destOrd="0" presId="urn:microsoft.com/office/officeart/2005/8/layout/cycle7"/>
    <dgm:cxn modelId="{C784760A-3514-4978-A8E4-7CA84B1D7037}" type="presParOf" srcId="{C994BF29-5312-437B-8F03-EDFFF11D40F9}" destId="{7D2B66B9-1D60-4817-9D9C-17C6EA067CA5}" srcOrd="3" destOrd="0" presId="urn:microsoft.com/office/officeart/2005/8/layout/cycle7"/>
    <dgm:cxn modelId="{E0887872-0A1D-4EBB-B903-19290376AA95}" type="presParOf" srcId="{7D2B66B9-1D60-4817-9D9C-17C6EA067CA5}" destId="{6663BB2C-8C04-400A-8A6D-C4E0825A459F}" srcOrd="0" destOrd="0" presId="urn:microsoft.com/office/officeart/2005/8/layout/cycle7"/>
    <dgm:cxn modelId="{B8241D12-473E-48E0-8FCB-39006F674D96}" type="presParOf" srcId="{C994BF29-5312-437B-8F03-EDFFF11D40F9}" destId="{F3D2E043-1FF5-41F8-9D70-6D3615769C4F}" srcOrd="4" destOrd="0" presId="urn:microsoft.com/office/officeart/2005/8/layout/cycle7"/>
    <dgm:cxn modelId="{BD8D9CF1-AF63-46A2-8D60-EA4E16F63501}" type="presParOf" srcId="{C994BF29-5312-437B-8F03-EDFFF11D40F9}" destId="{2E19829D-BFDF-46EF-8718-C1AC53035100}" srcOrd="5" destOrd="0" presId="urn:microsoft.com/office/officeart/2005/8/layout/cycle7"/>
    <dgm:cxn modelId="{A854265A-3886-45A8-A0BB-51EEA6699C83}" type="presParOf" srcId="{2E19829D-BFDF-46EF-8718-C1AC53035100}" destId="{D68FAA50-D0FE-4FCF-9244-6C146926473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FC3DF-F4A9-4B01-8D3C-4C34402CA353}">
      <dsp:nvSpPr>
        <dsp:cNvPr id="0" name=""/>
        <dsp:cNvSpPr/>
      </dsp:nvSpPr>
      <dsp:spPr>
        <a:xfrm>
          <a:off x="16396" y="9"/>
          <a:ext cx="12925" cy="64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6585" y="198"/>
        <a:ext cx="12547" cy="6084"/>
      </dsp:txXfrm>
    </dsp:sp>
    <dsp:sp modelId="{8BDF253C-764E-46D2-97AD-4B4D70AF029A}">
      <dsp:nvSpPr>
        <dsp:cNvPr id="0" name=""/>
        <dsp:cNvSpPr/>
      </dsp:nvSpPr>
      <dsp:spPr>
        <a:xfrm rot="3600000">
          <a:off x="24825" y="10689"/>
          <a:ext cx="6746" cy="3600"/>
        </a:xfrm>
        <a:prstGeom prst="leftRightArrow">
          <a:avLst>
            <a:gd name="adj1" fmla="val 100000"/>
            <a:gd name="adj2" fmla="val 9370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8198" y="10689"/>
        <a:ext cx="0" cy="3600"/>
      </dsp:txXfrm>
    </dsp:sp>
    <dsp:sp modelId="{6468717B-AEB0-49FB-95BC-87AD8CE4307F}">
      <dsp:nvSpPr>
        <dsp:cNvPr id="0" name=""/>
        <dsp:cNvSpPr/>
      </dsp:nvSpPr>
      <dsp:spPr>
        <a:xfrm>
          <a:off x="27076" y="18506"/>
          <a:ext cx="12925" cy="6462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7265" y="18695"/>
        <a:ext cx="12547" cy="6084"/>
      </dsp:txXfrm>
    </dsp:sp>
    <dsp:sp modelId="{7D2B66B9-1D60-4817-9D9C-17C6EA067CA5}">
      <dsp:nvSpPr>
        <dsp:cNvPr id="0" name=""/>
        <dsp:cNvSpPr/>
      </dsp:nvSpPr>
      <dsp:spPr>
        <a:xfrm rot="10800000">
          <a:off x="19486" y="19938"/>
          <a:ext cx="6746" cy="3600"/>
        </a:xfrm>
        <a:prstGeom prst="leftRightArrow">
          <a:avLst>
            <a:gd name="adj1" fmla="val 100000"/>
            <a:gd name="adj2" fmla="val 93701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22859" y="19938"/>
        <a:ext cx="0" cy="3600"/>
      </dsp:txXfrm>
    </dsp:sp>
    <dsp:sp modelId="{F3D2E043-1FF5-41F8-9D70-6D3615769C4F}">
      <dsp:nvSpPr>
        <dsp:cNvPr id="0" name=""/>
        <dsp:cNvSpPr/>
      </dsp:nvSpPr>
      <dsp:spPr>
        <a:xfrm>
          <a:off x="5717" y="18506"/>
          <a:ext cx="12925" cy="6462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5906" y="18695"/>
        <a:ext cx="12547" cy="6084"/>
      </dsp:txXfrm>
    </dsp:sp>
    <dsp:sp modelId="{2E19829D-BFDF-46EF-8718-C1AC53035100}">
      <dsp:nvSpPr>
        <dsp:cNvPr id="0" name=""/>
        <dsp:cNvSpPr/>
      </dsp:nvSpPr>
      <dsp:spPr>
        <a:xfrm rot="18000000">
          <a:off x="14146" y="10689"/>
          <a:ext cx="6746" cy="3600"/>
        </a:xfrm>
        <a:prstGeom prst="leftRightArrow">
          <a:avLst>
            <a:gd name="adj1" fmla="val 100000"/>
            <a:gd name="adj2" fmla="val 93701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7519" y="10689"/>
        <a:ext cx="0" cy="3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485650" y="4807929"/>
            <a:ext cx="5220000" cy="2185410"/>
          </a:xfrm>
          <a:prstGeom prst="rect">
            <a:avLst/>
          </a:prstGeom>
          <a:solidFill>
            <a:schemeClr val="bg1">
              <a:alpha val="30196"/>
            </a:schemeClr>
          </a:solidFill>
          <a:ln>
            <a:solidFill>
              <a:schemeClr val="bg1"/>
            </a:solidFill>
          </a:ln>
        </p:spPr>
        <p:txBody>
          <a:bodyPr lIns="35919" tIns="35919" rIns="35919" bIns="35919" numCol="1" rtlCol="0" anchor="ctr"/>
          <a:lstStyle/>
          <a:p>
            <a:pPr marL="342900" indent="-342900" algn="just">
              <a:lnSpc>
                <a:spcPts val="287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Perspectiva centrada en el potencial humano, la técnica y el control.</a:t>
            </a:r>
          </a:p>
          <a:p>
            <a:pPr marL="342900" indent="-342900" algn="just">
              <a:lnSpc>
                <a:spcPts val="287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El desempeño del sistema se evaluó a partir de loa indicadores de calidad: cuatro: integridad, oportunidad , consistencia y veracidad.</a:t>
            </a:r>
            <a:endParaRPr sz="2400" b="1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0676" y="6273064"/>
            <a:ext cx="8100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40676" y="6591019"/>
            <a:ext cx="81000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ym typeface="Montserrat"/>
              </a:rPr>
              <a:t>El Sistema de </a:t>
            </a:r>
            <a:r>
              <a:rPr lang="en-US" sz="2400" dirty="0" err="1">
                <a:sym typeface="Montserrat"/>
              </a:rPr>
              <a:t>Información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Estadiístico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natalidad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consituye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una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tecnología</a:t>
            </a:r>
            <a:r>
              <a:rPr lang="en-US" sz="2400" dirty="0">
                <a:sym typeface="Montserrat"/>
              </a:rPr>
              <a:t> sanitaria </a:t>
            </a:r>
            <a:r>
              <a:rPr lang="en-US" sz="2400" dirty="0" err="1">
                <a:sym typeface="Montserrat"/>
              </a:rPr>
              <a:t>esencial</a:t>
            </a:r>
            <a:r>
              <a:rPr lang="en-US" sz="2400" dirty="0">
                <a:sym typeface="Montserrat"/>
              </a:rPr>
              <a:t> para la </a:t>
            </a:r>
            <a:r>
              <a:rPr lang="en-US" sz="2400" dirty="0" err="1">
                <a:sym typeface="Montserrat"/>
              </a:rPr>
              <a:t>captura</a:t>
            </a:r>
            <a:r>
              <a:rPr lang="en-US" sz="2400" dirty="0">
                <a:sym typeface="Montserrat"/>
              </a:rPr>
              <a:t> y </a:t>
            </a:r>
            <a:r>
              <a:rPr lang="en-US" sz="2400" dirty="0" err="1">
                <a:sym typeface="Montserrat"/>
              </a:rPr>
              <a:t>procesamiento</a:t>
            </a:r>
            <a:r>
              <a:rPr lang="en-US" sz="2400" dirty="0">
                <a:sym typeface="Montserrat"/>
              </a:rPr>
              <a:t> del </a:t>
            </a:r>
            <a:r>
              <a:rPr lang="en-US" sz="2400" dirty="0" err="1">
                <a:sym typeface="Montserrat"/>
              </a:rPr>
              <a:t>dato</a:t>
            </a:r>
            <a:r>
              <a:rPr lang="en-US" sz="2400" dirty="0">
                <a:sym typeface="Montserrat"/>
              </a:rPr>
              <a:t>. </a:t>
            </a:r>
            <a:r>
              <a:rPr lang="en-US" sz="2400" dirty="0" err="1">
                <a:sym typeface="Montserrat"/>
              </a:rPr>
              <a:t>Es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una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heramienta</a:t>
            </a:r>
            <a:r>
              <a:rPr lang="en-US" sz="2400" dirty="0">
                <a:sym typeface="Montserrat"/>
              </a:rPr>
              <a:t> clave </a:t>
            </a:r>
            <a:r>
              <a:rPr lang="en-US" sz="2400" dirty="0" err="1">
                <a:sym typeface="Montserrat"/>
              </a:rPr>
              <a:t>en</a:t>
            </a:r>
            <a:r>
              <a:rPr lang="en-US" sz="2400" dirty="0">
                <a:sym typeface="Montserrat"/>
              </a:rPr>
              <a:t> la </a:t>
            </a:r>
            <a:r>
              <a:rPr lang="en-US" sz="2400" dirty="0" err="1">
                <a:sym typeface="Montserrat"/>
              </a:rPr>
              <a:t>planificación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estratégica</a:t>
            </a:r>
            <a:r>
              <a:rPr lang="en-US" sz="2400" dirty="0">
                <a:sym typeface="Montserrat"/>
              </a:rPr>
              <a:t>  y la </a:t>
            </a:r>
            <a:r>
              <a:rPr lang="en-US" sz="2400" dirty="0" err="1">
                <a:sym typeface="Montserrat"/>
              </a:rPr>
              <a:t>gestión</a:t>
            </a:r>
            <a:r>
              <a:rPr lang="en-US" sz="2400" dirty="0">
                <a:sym typeface="Montserrat"/>
              </a:rPr>
              <a:t> del Sistema Nacional de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.</a:t>
            </a:r>
          </a:p>
          <a:p>
            <a:pPr algn="just"/>
            <a:r>
              <a:rPr lang="en-US" sz="2400" dirty="0" err="1">
                <a:sym typeface="Montserrat"/>
              </a:rPr>
              <a:t>En</a:t>
            </a:r>
            <a:r>
              <a:rPr lang="en-US" sz="2400" dirty="0">
                <a:sym typeface="Montserrat"/>
              </a:rPr>
              <a:t> el </a:t>
            </a:r>
            <a:r>
              <a:rPr lang="en-US" sz="2400" dirty="0" err="1">
                <a:sym typeface="Montserrat"/>
              </a:rPr>
              <a:t>contexto</a:t>
            </a:r>
            <a:r>
              <a:rPr lang="en-US" sz="2400" dirty="0">
                <a:sym typeface="Montserrat"/>
              </a:rPr>
              <a:t> de La Habana al </a:t>
            </a:r>
            <a:r>
              <a:rPr lang="en-US" sz="2400" dirty="0" err="1">
                <a:sym typeface="Montserrat"/>
              </a:rPr>
              <a:t>existir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una</a:t>
            </a:r>
            <a:r>
              <a:rPr lang="en-US" sz="2400" dirty="0">
                <a:sym typeface="Montserrat"/>
              </a:rPr>
              <a:t> </a:t>
            </a:r>
            <a:r>
              <a:rPr lang="es-ES" sz="2400" dirty="0">
                <a:sym typeface="Montserrat"/>
              </a:rPr>
              <a:t>alta densidad demográfica y elevada complejidad asistencial se optimización los registros tecnológicos para garantizar la sostenibilidad. La calidad asistencial sustenta el programa de Atención Materno Infantil.</a:t>
            </a:r>
            <a:endParaRPr lang="en-US" sz="24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84225" y="10223500"/>
            <a:ext cx="8100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298700"/>
            <a:ext cx="2529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</a:t>
            </a:r>
            <a:r>
              <a:rPr lang="es-ES" sz="4000" b="1" dirty="0"/>
              <a:t>Evaluación del desempeño del Sistema de Información Estadístico de natalidad en los hospitales donde ocurre el parto en La Habana</a:t>
            </a:r>
            <a:endParaRPr lang="pt-BR" sz="4000" b="1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860425" y="3975100"/>
            <a:ext cx="801333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Janet </a:t>
            </a:r>
            <a:r>
              <a:rPr lang="en-US" sz="32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Iznaga</a:t>
            </a:r>
            <a:r>
              <a:rPr lang="en-US" sz="32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González , Tania Rosa González García, María Elena Pérez Leyva, Dayne Leyva </a:t>
            </a:r>
            <a:r>
              <a:rPr lang="en-US" sz="32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Duthil</a:t>
            </a:r>
            <a:endParaRPr lang="en-US" sz="3200" b="1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856551" y="5775905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840676" y="12064263"/>
            <a:ext cx="8100000" cy="2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840676" y="12417005"/>
            <a:ext cx="8100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Estudio descriptivo, se emplearon los métodos del nivel teórico:</a:t>
            </a:r>
          </a:p>
          <a:p>
            <a:pPr algn="just"/>
            <a:r>
              <a:rPr lang="es-ES" sz="2400" dirty="0">
                <a:sym typeface="Montserrat"/>
              </a:rPr>
              <a:t>analítico sintético, histórico lógico y la sistematización.</a:t>
            </a:r>
          </a:p>
          <a:p>
            <a:pPr algn="just"/>
            <a:r>
              <a:rPr lang="es-ES" sz="2400" dirty="0">
                <a:sym typeface="Montserrat"/>
              </a:rPr>
              <a:t>Se realizó una sistematización de los flujos de información del Sistema de Información Estadístico de Natalidad. Se cumplieron  los principios éticos y confidencialidad de la información </a:t>
            </a: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72518" y="3946828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20812821" y="4031600"/>
            <a:ext cx="3810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graphicFrame>
        <p:nvGraphicFramePr>
          <p:cNvPr id="81" name="Diagrama 80">
            <a:extLst>
              <a:ext uri="{FF2B5EF4-FFF2-40B4-BE49-F238E27FC236}">
                <a16:creationId xmlns:a16="http://schemas.microsoft.com/office/drawing/2014/main" id="{652833FD-997E-40EA-9233-BE10383107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49464"/>
              </p:ext>
            </p:extLst>
          </p:nvPr>
        </p:nvGraphicFramePr>
        <p:xfrm>
          <a:off x="18384697" y="3820441"/>
          <a:ext cx="45719" cy="24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784225" y="10569672"/>
            <a:ext cx="81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Sistematizar la evaluación del desempeño del Sistema de Información Estadístico de natalidad en los hospitales donde ocurre el parto en La Habana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3965" y="7556500"/>
            <a:ext cx="16298659" cy="678403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773733" y="4466903"/>
            <a:ext cx="52133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Se sistematizó la evaluación del desempeño del Sistema de Información Estadístico de natalidad en los hospitales donde ocurre el parto en La Habana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6743F73-3468-4462-995B-C352B07C872F}"/>
              </a:ext>
            </a:extLst>
          </p:cNvPr>
          <p:cNvSpPr txBox="1"/>
          <p:nvPr/>
        </p:nvSpPr>
        <p:spPr>
          <a:xfrm>
            <a:off x="9439169" y="4249640"/>
            <a:ext cx="13435444" cy="452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71"/>
              </a:lnSpc>
              <a:spcBef>
                <a:spcPct val="0"/>
              </a:spcBef>
            </a:pPr>
            <a:r>
              <a:rPr lang="es-ES" sz="2400" b="1" dirty="0"/>
              <a:t>Evaluación del desempeño del SIES de natalidad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70C868A-9422-495A-AFB0-F47F54A6F96E}"/>
              </a:ext>
            </a:extLst>
          </p:cNvPr>
          <p:cNvSpPr txBox="1"/>
          <p:nvPr/>
        </p:nvSpPr>
        <p:spPr>
          <a:xfrm>
            <a:off x="15047847" y="4644024"/>
            <a:ext cx="5220000" cy="2683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87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El llenado de formularios; es una herramienta crítica de gestión que asegura la transparencia de los indicadores del Programa de Atención Materno Infantil </a:t>
            </a:r>
          </a:p>
          <a:p>
            <a:pPr marL="342900" indent="-342900" algn="just">
              <a:lnSpc>
                <a:spcPts val="2871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2400" dirty="0"/>
              <a:t>Existen inconsistencias entre los registros manuales y digitales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302</Words>
  <Application>Microsoft Office PowerPoint</Application>
  <PresentationFormat>Personalizado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Carlos Rafael Araujo Inastrilla</cp:lastModifiedBy>
  <cp:revision>14</cp:revision>
  <dcterms:created xsi:type="dcterms:W3CDTF">2006-08-16T00:00:00Z</dcterms:created>
  <dcterms:modified xsi:type="dcterms:W3CDTF">2026-09-22T18:58:20Z</dcterms:modified>
  <dc:identifier>DAHFu3v2esw</dc:identifier>
</cp:coreProperties>
</file>