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6866850" cy="15113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7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9790"/>
    <a:srgbClr val="18738B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725" y="53"/>
      </p:cViewPr>
      <p:guideLst>
        <p:guide orient="horz" pos="1527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419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AE2-43A3-AC68-E92F42DE98DC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481-43B7-AA8F-0229AC25D23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AE2-43A3-AC68-E92F42DE98D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AE2-43A3-AC68-E92F42DE98DC}"/>
              </c:ext>
            </c:extLst>
          </c:dPt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81-43B7-AA8F-0229AC25D2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419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s-419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4D44D-8F2A-45F8-B50B-C53B942F075E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86B79-FC8C-473F-B133-B40EF809B7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3810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de la comunicación y Tecnología e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86B79-FC8C-473F-B133-B40EF809B786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1554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168" y="1506361"/>
            <a:ext cx="13817237" cy="1039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36" y="2747818"/>
            <a:ext cx="11378901" cy="12392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6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9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93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1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63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078" y="3115992"/>
            <a:ext cx="13817237" cy="963083"/>
          </a:xfrm>
        </p:spPr>
        <p:txBody>
          <a:bodyPr anchor="t"/>
          <a:lstStyle>
            <a:lvl1pPr algn="l">
              <a:defRPr sz="282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078" y="2055252"/>
            <a:ext cx="13817237" cy="1060738"/>
          </a:xfrm>
        </p:spPr>
        <p:txBody>
          <a:bodyPr anchor="b"/>
          <a:lstStyle>
            <a:lvl1pPr marL="0" indent="0">
              <a:buNone/>
              <a:defRPr sz="1414">
                <a:solidFill>
                  <a:schemeClr val="tx1">
                    <a:tint val="75000"/>
                  </a:schemeClr>
                </a:solidFill>
              </a:defRPr>
            </a:lvl1pPr>
            <a:lvl2pPr marL="323303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2pPr>
            <a:lvl3pPr marL="646605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3pPr>
            <a:lvl4pPr marL="969909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293211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616514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939817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226312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586423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78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25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9" y="1085434"/>
            <a:ext cx="7182368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79" y="1537790"/>
            <a:ext cx="7182368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608" y="1085434"/>
            <a:ext cx="7185190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608" y="1537790"/>
            <a:ext cx="7185190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80" y="193065"/>
            <a:ext cx="5347971" cy="821652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478" y="193068"/>
            <a:ext cx="9087317" cy="4138565"/>
          </a:xfrm>
        </p:spPr>
        <p:txBody>
          <a:bodyPr/>
          <a:lstStyle>
            <a:lvl1pPr>
              <a:defRPr sz="2263"/>
            </a:lvl1pPr>
            <a:lvl2pPr>
              <a:defRPr sz="1980"/>
            </a:lvl2pPr>
            <a:lvl3pPr>
              <a:defRPr sz="1697"/>
            </a:lvl3pPr>
            <a:lvl4pPr>
              <a:defRPr sz="1414"/>
            </a:lvl4pPr>
            <a:lvl5pPr>
              <a:defRPr sz="1414"/>
            </a:lvl5pPr>
            <a:lvl6pPr>
              <a:defRPr sz="1414"/>
            </a:lvl6pPr>
            <a:lvl7pPr>
              <a:defRPr sz="1414"/>
            </a:lvl7pPr>
            <a:lvl8pPr>
              <a:defRPr sz="1414"/>
            </a:lvl8pPr>
            <a:lvl9pPr>
              <a:defRPr sz="14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80" y="1014720"/>
            <a:ext cx="5347971" cy="3316913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06" y="3394364"/>
            <a:ext cx="9753344" cy="400724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06" y="433277"/>
            <a:ext cx="9753344" cy="2909455"/>
          </a:xfrm>
        </p:spPr>
        <p:txBody>
          <a:bodyPr/>
          <a:lstStyle>
            <a:lvl1pPr marL="0" indent="0">
              <a:buNone/>
              <a:defRPr sz="2263"/>
            </a:lvl1pPr>
            <a:lvl2pPr marL="323303" indent="0">
              <a:buNone/>
              <a:defRPr sz="1980"/>
            </a:lvl2pPr>
            <a:lvl3pPr marL="646605" indent="0">
              <a:buNone/>
              <a:defRPr sz="1697"/>
            </a:lvl3pPr>
            <a:lvl4pPr marL="969909" indent="0">
              <a:buNone/>
              <a:defRPr sz="1414"/>
            </a:lvl4pPr>
            <a:lvl5pPr marL="1293211" indent="0">
              <a:buNone/>
              <a:defRPr sz="1414"/>
            </a:lvl5pPr>
            <a:lvl6pPr marL="1616514" indent="0">
              <a:buNone/>
              <a:defRPr sz="1414"/>
            </a:lvl6pPr>
            <a:lvl7pPr marL="1939817" indent="0">
              <a:buNone/>
              <a:defRPr sz="1414"/>
            </a:lvl7pPr>
            <a:lvl8pPr marL="2263120" indent="0">
              <a:buNone/>
              <a:defRPr sz="1414"/>
            </a:lvl8pPr>
            <a:lvl9pPr marL="2586423" indent="0">
              <a:buNone/>
              <a:defRPr sz="141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06" y="3795088"/>
            <a:ext cx="9753344" cy="569094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292" y="194190"/>
            <a:ext cx="3657503" cy="41374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81" y="194190"/>
            <a:ext cx="10701585" cy="41374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78" y="194188"/>
            <a:ext cx="14630016" cy="808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8" y="1131456"/>
            <a:ext cx="14630016" cy="320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778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3987" y="4494391"/>
            <a:ext cx="5147599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9827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6605" rtl="0" eaLnBrk="1" latinLnBrk="0" hangingPunct="1">
        <a:spcBef>
          <a:spcPct val="0"/>
        </a:spcBef>
        <a:buNone/>
        <a:defRPr sz="3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2477" indent="-242477" algn="l" defTabSz="646605" rtl="0" eaLnBrk="1" latinLnBrk="0" hangingPunct="1">
        <a:spcBef>
          <a:spcPct val="20000"/>
        </a:spcBef>
        <a:buFont typeface="Arial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25367" indent="-202064" algn="l" defTabSz="646605" rtl="0" eaLnBrk="1" latinLnBrk="0" hangingPunct="1">
        <a:spcBef>
          <a:spcPct val="20000"/>
        </a:spcBef>
        <a:buFont typeface="Arial" pitchFamily="34" charset="0"/>
        <a:buChar char="–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808257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131560" indent="-161652" algn="l" defTabSz="646605" rtl="0" eaLnBrk="1" latinLnBrk="0" hangingPunct="1">
        <a:spcBef>
          <a:spcPct val="20000"/>
        </a:spcBef>
        <a:buFont typeface="Arial" pitchFamily="34" charset="0"/>
        <a:buChar char="–"/>
        <a:defRPr sz="1414" kern="1200">
          <a:solidFill>
            <a:schemeClr val="tx1"/>
          </a:solidFill>
          <a:latin typeface="+mn-lt"/>
          <a:ea typeface="+mn-ea"/>
          <a:cs typeface="+mn-cs"/>
        </a:defRPr>
      </a:lvl4pPr>
      <a:lvl5pPr marL="1454862" indent="-161652" algn="l" defTabSz="646605" rtl="0" eaLnBrk="1" latinLnBrk="0" hangingPunct="1">
        <a:spcBef>
          <a:spcPct val="20000"/>
        </a:spcBef>
        <a:buFont typeface="Arial" pitchFamily="34" charset="0"/>
        <a:buChar char="»"/>
        <a:defRPr sz="1414" kern="1200">
          <a:solidFill>
            <a:schemeClr val="tx1"/>
          </a:solidFill>
          <a:latin typeface="+mn-lt"/>
          <a:ea typeface="+mn-ea"/>
          <a:cs typeface="+mn-cs"/>
        </a:defRPr>
      </a:lvl5pPr>
      <a:lvl6pPr marL="1778166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6pPr>
      <a:lvl7pPr marL="2101468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7pPr>
      <a:lvl8pPr marL="2424771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8pPr>
      <a:lvl9pPr marL="2748073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2330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46605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969909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293211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616514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39817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6312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58642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341F82A5-7F62-4632-ACDD-AE30E94552F7}"/>
              </a:ext>
            </a:extLst>
          </p:cNvPr>
          <p:cNvSpPr/>
          <p:nvPr/>
        </p:nvSpPr>
        <p:spPr>
          <a:xfrm>
            <a:off x="20239466" y="4382019"/>
            <a:ext cx="6324600" cy="4712725"/>
          </a:xfrm>
          <a:prstGeom prst="roundRect">
            <a:avLst>
              <a:gd name="adj" fmla="val 13488"/>
            </a:avLst>
          </a:prstGeom>
          <a:solidFill>
            <a:schemeClr val="accent1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514DA6E9-185C-48E0-91CC-8765653AF14A}"/>
              </a:ext>
            </a:extLst>
          </p:cNvPr>
          <p:cNvSpPr/>
          <p:nvPr/>
        </p:nvSpPr>
        <p:spPr>
          <a:xfrm>
            <a:off x="9496318" y="4382018"/>
            <a:ext cx="5384907" cy="47127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2056B06-C829-468D-A940-DB486F74C4FA}"/>
              </a:ext>
            </a:extLst>
          </p:cNvPr>
          <p:cNvGrpSpPr/>
          <p:nvPr/>
        </p:nvGrpSpPr>
        <p:grpSpPr>
          <a:xfrm>
            <a:off x="0" y="-32310"/>
            <a:ext cx="26866849" cy="1849611"/>
            <a:chOff x="2739175" y="-32310"/>
            <a:chExt cx="21395479" cy="184961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CC37BBC-3E54-49B9-A12B-926207B7B6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1" r="24676" b="26210"/>
            <a:stretch/>
          </p:blipFill>
          <p:spPr>
            <a:xfrm rot="16200000">
              <a:off x="7260618" y="-4553753"/>
              <a:ext cx="1849611" cy="10892498"/>
            </a:xfrm>
            <a:prstGeom prst="rect">
              <a:avLst/>
            </a:prstGeom>
          </p:spPr>
        </p:pic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80F61AA7-F9E7-46A4-9C27-E707DBE82F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0" r="24676" b="28091"/>
            <a:stretch/>
          </p:blipFill>
          <p:spPr>
            <a:xfrm rot="16200000" flipV="1">
              <a:off x="17756677" y="-4560676"/>
              <a:ext cx="1841391" cy="10914563"/>
            </a:xfrm>
            <a:prstGeom prst="rect">
              <a:avLst/>
            </a:prstGeom>
          </p:spPr>
        </p:pic>
      </p:grpSp>
      <p:sp>
        <p:nvSpPr>
          <p:cNvPr id="39" name="TextBox 39"/>
          <p:cNvSpPr txBox="1"/>
          <p:nvPr/>
        </p:nvSpPr>
        <p:spPr>
          <a:xfrm>
            <a:off x="5499108" y="418007"/>
            <a:ext cx="1194295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2"/>
              </a:lnSpc>
            </a:pPr>
            <a:r>
              <a:rPr lang="en-US" sz="3200" b="1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II JORNADA NACIONAL DE SISTEMAS DE INFORMACIÓN EN SALUD</a:t>
            </a:r>
          </a:p>
          <a:p>
            <a:pPr>
              <a:lnSpc>
                <a:spcPts val="3712"/>
              </a:lnSpc>
            </a:pPr>
            <a:r>
              <a:rPr lang="en-US" sz="3200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"NORMA ENEIDA RIOS MASSABOT IN MEMORIAM"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92307" y="5838128"/>
            <a:ext cx="3888699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INTRODUCCIÓN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39705" y="6400597"/>
            <a:ext cx="8029206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400" dirty="0">
                <a:sym typeface="Montserrat"/>
              </a:rPr>
              <a:t>La ciencia de datos estudia  la organización y el uso de datos digitales para acelerar procesos, mejorar la toma de decisiones y generar conocimiento aplicable. En la era digital el sector salud genera gran volumen de información</a:t>
            </a:r>
          </a:p>
          <a:p>
            <a:pPr algn="just"/>
            <a:r>
              <a:rPr lang="es-ES" sz="2400" dirty="0">
                <a:sym typeface="Montserrat"/>
              </a:rPr>
              <a:t>El Big data de medicina. Se aplica en la toma de decisiones clínicas, la investigación biomédica y la salud pública. El desarrollo de las TIC permite incorporar información de sensores, estudios genómicos, imágenes médicas y registros de comportamiento, integrándose datos estructurados y no estructurados en tiempo real 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92307" y="10484317"/>
            <a:ext cx="381385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OBJETIVOS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6DA5058-29CF-4CDF-876D-035A110F18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19116" r="12499" b="11983"/>
          <a:stretch/>
        </p:blipFill>
        <p:spPr>
          <a:xfrm>
            <a:off x="2997574" y="-32310"/>
            <a:ext cx="2112405" cy="208058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7D94EF5-13D6-4FB5-B1BF-41D9D5FAFF6E}"/>
              </a:ext>
            </a:extLst>
          </p:cNvPr>
          <p:cNvSpPr txBox="1"/>
          <p:nvPr/>
        </p:nvSpPr>
        <p:spPr>
          <a:xfrm>
            <a:off x="860425" y="2466659"/>
            <a:ext cx="2529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/>
              <a:t>Big Data: nuevo paradigma de la comunicación y Tecnología de Salud</a:t>
            </a:r>
            <a:endParaRPr lang="pt-BR" sz="4400" b="1" dirty="0"/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74EBD2D8-F998-4E29-983E-557896B9719D}"/>
              </a:ext>
            </a:extLst>
          </p:cNvPr>
          <p:cNvSpPr txBox="1"/>
          <p:nvPr/>
        </p:nvSpPr>
        <p:spPr>
          <a:xfrm>
            <a:off x="758465" y="3843308"/>
            <a:ext cx="801333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Delia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María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Galvez Medina ,Daniel José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Olazábal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Guerra, Juliette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Massip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Nicot</a:t>
            </a:r>
            <a:endParaRPr lang="en-US" sz="2800" b="1" dirty="0">
              <a:solidFill>
                <a:srgbClr val="000000"/>
              </a:solidFill>
              <a:ea typeface="Montserrat"/>
              <a:cs typeface="Montserrat"/>
              <a:sym typeface="Montserrat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C9F831E7-8515-4AB1-847D-A5A2DD3DB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3" t="15391" r="7133" b="26210"/>
          <a:stretch/>
        </p:blipFill>
        <p:spPr>
          <a:xfrm rot="16200000">
            <a:off x="13185240" y="1431389"/>
            <a:ext cx="496372" cy="26866850"/>
          </a:xfrm>
          <a:prstGeom prst="rect">
            <a:avLst/>
          </a:prstGeom>
        </p:spPr>
      </p:pic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C5212EF-74D4-4358-BA2E-6C9CDE691C32}"/>
              </a:ext>
            </a:extLst>
          </p:cNvPr>
          <p:cNvCxnSpPr/>
          <p:nvPr/>
        </p:nvCxnSpPr>
        <p:spPr>
          <a:xfrm>
            <a:off x="839704" y="5329569"/>
            <a:ext cx="8013331" cy="0"/>
          </a:xfrm>
          <a:prstGeom prst="line">
            <a:avLst/>
          </a:prstGeom>
          <a:ln w="76200">
            <a:solidFill>
              <a:srgbClr val="187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40">
            <a:extLst>
              <a:ext uri="{FF2B5EF4-FFF2-40B4-BE49-F238E27FC236}">
                <a16:creationId xmlns:a16="http://schemas.microsoft.com/office/drawing/2014/main" id="{F0533023-0C74-4AAF-922A-F35624F4CF22}"/>
              </a:ext>
            </a:extLst>
          </p:cNvPr>
          <p:cNvSpPr txBox="1"/>
          <p:nvPr/>
        </p:nvSpPr>
        <p:spPr>
          <a:xfrm>
            <a:off x="860425" y="11777209"/>
            <a:ext cx="3904706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MÉTODO</a:t>
            </a: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id="{2DDD5515-A4C8-4C44-8A16-AA28E1047DE2}"/>
              </a:ext>
            </a:extLst>
          </p:cNvPr>
          <p:cNvSpPr txBox="1"/>
          <p:nvPr/>
        </p:nvSpPr>
        <p:spPr>
          <a:xfrm>
            <a:off x="892307" y="12051909"/>
            <a:ext cx="7960728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dirty="0">
                <a:sym typeface="Montserrat"/>
              </a:rPr>
              <a:t>S</a:t>
            </a:r>
            <a:r>
              <a:rPr lang="es-ES" sz="2400" dirty="0">
                <a:sym typeface="Montserrat"/>
              </a:rPr>
              <a:t>e realizó una búsqueda documental en Google Académico y en la herramienta de inteligencia artificial </a:t>
            </a:r>
            <a:r>
              <a:rPr lang="es-ES" sz="2400" dirty="0" err="1">
                <a:sym typeface="Montserrat"/>
              </a:rPr>
              <a:t>Elicit</a:t>
            </a:r>
            <a:r>
              <a:rPr lang="es-ES" sz="2400" dirty="0">
                <a:sym typeface="Montserrat"/>
              </a:rPr>
              <a:t>, con apoyo de </a:t>
            </a:r>
            <a:r>
              <a:rPr lang="es-ES" sz="2400" dirty="0" err="1">
                <a:sym typeface="Montserrat"/>
              </a:rPr>
              <a:t>NotebookLM</a:t>
            </a:r>
            <a:r>
              <a:rPr lang="es-ES" sz="2400" dirty="0">
                <a:sym typeface="Montserrat"/>
              </a:rPr>
              <a:t>. Se utilizaron descriptores sobre Big data en los idiomas español e inglés. El criterio de selección incluyó 26 referencias publicadas entre el año 2022 y 2026, con relación directa al ámbito universitario de las ciencias de la salud.</a:t>
            </a:r>
          </a:p>
          <a:p>
            <a:pPr algn="just"/>
            <a:endParaRPr lang="en-US" sz="2400" dirty="0">
              <a:sym typeface="Montserrat"/>
            </a:endParaRPr>
          </a:p>
          <a:p>
            <a:pPr algn="just"/>
            <a:r>
              <a:rPr lang="en-US" sz="2400" dirty="0">
                <a:sym typeface="Montserrat"/>
              </a:rPr>
              <a:t> </a:t>
            </a:r>
          </a:p>
        </p:txBody>
      </p:sp>
      <p:sp>
        <p:nvSpPr>
          <p:cNvPr id="71" name="TextBox 40">
            <a:extLst>
              <a:ext uri="{FF2B5EF4-FFF2-40B4-BE49-F238E27FC236}">
                <a16:creationId xmlns:a16="http://schemas.microsoft.com/office/drawing/2014/main" id="{1CDB0BEE-8362-402F-B598-09EF5E004939}"/>
              </a:ext>
            </a:extLst>
          </p:cNvPr>
          <p:cNvSpPr txBox="1"/>
          <p:nvPr/>
        </p:nvSpPr>
        <p:spPr>
          <a:xfrm>
            <a:off x="9560601" y="3942111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RESULTADOS</a:t>
            </a:r>
          </a:p>
        </p:txBody>
      </p:sp>
      <p:sp>
        <p:nvSpPr>
          <p:cNvPr id="74" name="TextBox 42">
            <a:extLst>
              <a:ext uri="{FF2B5EF4-FFF2-40B4-BE49-F238E27FC236}">
                <a16:creationId xmlns:a16="http://schemas.microsoft.com/office/drawing/2014/main" id="{59943571-2E74-4831-A2B7-C7022BDAF289}"/>
              </a:ext>
            </a:extLst>
          </p:cNvPr>
          <p:cNvSpPr txBox="1"/>
          <p:nvPr/>
        </p:nvSpPr>
        <p:spPr>
          <a:xfrm>
            <a:off x="17997939" y="9724387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CONCLUSIONES</a:t>
            </a:r>
          </a:p>
        </p:txBody>
      </p:sp>
      <p:sp>
        <p:nvSpPr>
          <p:cNvPr id="75" name="TextBox 41">
            <a:extLst>
              <a:ext uri="{FF2B5EF4-FFF2-40B4-BE49-F238E27FC236}">
                <a16:creationId xmlns:a16="http://schemas.microsoft.com/office/drawing/2014/main" id="{6A50AA50-9142-4E4A-9551-7FDE0291E56F}"/>
              </a:ext>
            </a:extLst>
          </p:cNvPr>
          <p:cNvSpPr txBox="1"/>
          <p:nvPr/>
        </p:nvSpPr>
        <p:spPr>
          <a:xfrm>
            <a:off x="18030450" y="10372156"/>
            <a:ext cx="801235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dirty="0">
                <a:sym typeface="Montserrat"/>
              </a:rPr>
              <a:t>Se </a:t>
            </a:r>
            <a:r>
              <a:rPr lang="en-US" sz="2400" dirty="0" err="1">
                <a:sym typeface="Montserrat"/>
              </a:rPr>
              <a:t>explicó</a:t>
            </a:r>
            <a:r>
              <a:rPr lang="en-US" sz="2400" dirty="0">
                <a:sym typeface="Montserrat"/>
              </a:rPr>
              <a:t> el Big data </a:t>
            </a:r>
            <a:r>
              <a:rPr lang="en-US" sz="2400" dirty="0" err="1">
                <a:sym typeface="Montserrat"/>
              </a:rPr>
              <a:t>como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nuecvo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paradigma</a:t>
            </a:r>
            <a:r>
              <a:rPr lang="en-US" sz="2400" dirty="0">
                <a:sym typeface="Montserrat"/>
              </a:rPr>
              <a:t> de la </a:t>
            </a:r>
            <a:r>
              <a:rPr lang="en-US" sz="2400" dirty="0" err="1">
                <a:sym typeface="Montserrat"/>
              </a:rPr>
              <a:t>comunicación</a:t>
            </a:r>
            <a:r>
              <a:rPr lang="en-US" sz="2400" dirty="0">
                <a:sym typeface="Montserrat"/>
              </a:rPr>
              <a:t> y </a:t>
            </a:r>
            <a:r>
              <a:rPr lang="en-US" sz="2400" dirty="0" err="1">
                <a:sym typeface="Montserrat"/>
              </a:rPr>
              <a:t>Tecnología</a:t>
            </a:r>
            <a:r>
              <a:rPr lang="en-US" sz="2400" dirty="0">
                <a:sym typeface="Montserrat"/>
              </a:rPr>
              <a:t> de </a:t>
            </a:r>
            <a:r>
              <a:rPr lang="en-US" sz="2400" dirty="0" err="1">
                <a:sym typeface="Montserrat"/>
              </a:rPr>
              <a:t>Salud</a:t>
            </a:r>
            <a:endParaRPr lang="en-US" sz="2400" dirty="0">
              <a:sym typeface="Montserrat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DDB9D3C-C8F0-4454-BE23-05423F72A89F}"/>
              </a:ext>
            </a:extLst>
          </p:cNvPr>
          <p:cNvSpPr/>
          <p:nvPr/>
        </p:nvSpPr>
        <p:spPr>
          <a:xfrm>
            <a:off x="9572518" y="9385300"/>
            <a:ext cx="8012359" cy="4811974"/>
          </a:xfrm>
          <a:prstGeom prst="rect">
            <a:avLst/>
          </a:prstGeom>
          <a:solidFill>
            <a:srgbClr val="39979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6" name="TextBox 42">
            <a:extLst>
              <a:ext uri="{FF2B5EF4-FFF2-40B4-BE49-F238E27FC236}">
                <a16:creationId xmlns:a16="http://schemas.microsoft.com/office/drawing/2014/main" id="{BC14E074-9A8C-4753-8EAF-1191862A3C69}"/>
              </a:ext>
            </a:extLst>
          </p:cNvPr>
          <p:cNvSpPr txBox="1"/>
          <p:nvPr/>
        </p:nvSpPr>
        <p:spPr>
          <a:xfrm>
            <a:off x="18037784" y="11777209"/>
            <a:ext cx="5480419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REFERENCIAS BIBLIOGRÁFICAS</a:t>
            </a:r>
          </a:p>
        </p:txBody>
      </p:sp>
      <p:sp>
        <p:nvSpPr>
          <p:cNvPr id="77" name="TextBox 41">
            <a:extLst>
              <a:ext uri="{FF2B5EF4-FFF2-40B4-BE49-F238E27FC236}">
                <a16:creationId xmlns:a16="http://schemas.microsoft.com/office/drawing/2014/main" id="{7C72994A-56BF-45F3-84E0-333964875D18}"/>
              </a:ext>
            </a:extLst>
          </p:cNvPr>
          <p:cNvSpPr txBox="1"/>
          <p:nvPr/>
        </p:nvSpPr>
        <p:spPr>
          <a:xfrm>
            <a:off x="18029115" y="12258282"/>
            <a:ext cx="812971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US" dirty="0">
                <a:sym typeface="Montserrat"/>
              </a:rPr>
              <a:t> Dimitrov DV. Medical Internet of Things and Big Data in Healthcare. Health Inform Res. 2016.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419" dirty="0">
                <a:sym typeface="Montserrat"/>
              </a:rPr>
              <a:t> Rosa JM, Frutos EL. Ciencia de datos en salud: desafíos y oportunidades en América Latina. Rev. </a:t>
            </a:r>
            <a:r>
              <a:rPr lang="es-419" dirty="0" err="1">
                <a:sym typeface="Montserrat"/>
              </a:rPr>
              <a:t>Med</a:t>
            </a:r>
            <a:r>
              <a:rPr lang="es-419" dirty="0">
                <a:sym typeface="Montserrat"/>
              </a:rPr>
              <a:t>. Clin. Condes. 2022;33(6):591-597</a:t>
            </a:r>
            <a:endParaRPr lang="en-US" dirty="0">
              <a:sym typeface="Montserra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dirty="0">
                <a:sym typeface="Montserrat"/>
              </a:rPr>
              <a:t>Araujo Inastrilla CR. Big Data in Health Information Systems. Seminars in Medical Writing and Education 2022.</a:t>
            </a:r>
          </a:p>
        </p:txBody>
      </p:sp>
      <p:graphicFrame>
        <p:nvGraphicFramePr>
          <p:cNvPr id="80" name="Gráfico 79">
            <a:extLst>
              <a:ext uri="{FF2B5EF4-FFF2-40B4-BE49-F238E27FC236}">
                <a16:creationId xmlns:a16="http://schemas.microsoft.com/office/drawing/2014/main" id="{FE543D0D-88BC-42DF-8686-3FEF47ED2B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1617522"/>
              </p:ext>
            </p:extLst>
          </p:nvPr>
        </p:nvGraphicFramePr>
        <p:xfrm>
          <a:off x="14981666" y="7814213"/>
          <a:ext cx="152400" cy="3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831415" y="10856329"/>
            <a:ext cx="7850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Explicar el Big data como nuevo paradigma de la comunicación y Tecnología de  Salud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9730095" y="5286798"/>
            <a:ext cx="32258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Beneficios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Costos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Eficacia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Productividad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Optimización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/>
              <a:t>Desarrollo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77300FF-B4DA-4B7E-A89F-D73D99F1914C}"/>
              </a:ext>
            </a:extLst>
          </p:cNvPr>
          <p:cNvSpPr txBox="1"/>
          <p:nvPr/>
        </p:nvSpPr>
        <p:spPr>
          <a:xfrm>
            <a:off x="22060870" y="4557291"/>
            <a:ext cx="442507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/>
              <a:t>Retos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Digitalización completa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Análisis de datos no estructurados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Integración de fuentes heterogéneas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Calidad y seguridad de los datos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Protección de la privacidad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Formación de profesionales especializados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Disponibilidad de recursos 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83C122A0-7773-43A7-88F9-C6F8FF7C8614}"/>
              </a:ext>
            </a:extLst>
          </p:cNvPr>
          <p:cNvSpPr txBox="1"/>
          <p:nvPr/>
        </p:nvSpPr>
        <p:spPr>
          <a:xfrm>
            <a:off x="9742192" y="9613900"/>
            <a:ext cx="757586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/>
              <a:t>Big data en Cuba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800" dirty="0"/>
              <a:t>Introduce de las TIC en la sociedad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800" dirty="0"/>
              <a:t>Muestra los sistemas de información y redes que soportan el flujo masivo de datos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800" dirty="0"/>
              <a:t>Garantiza la ética, la privacidad y la seguridad de los pacientes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800" dirty="0"/>
              <a:t>Es herramienta que transforma el sector salud, al convertir grandes volúmenes de información en conocimiento para la toma de decisiones, la gestión de servicios y la investigación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68573" y="4382019"/>
            <a:ext cx="9562861" cy="47127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416</Words>
  <Application>Microsoft Office PowerPoint</Application>
  <PresentationFormat>Personalizado</PresentationFormat>
  <Paragraphs>42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Cartel Póster científico Corporativo Lila</dc:title>
  <dc:creator>Jean Marcos</dc:creator>
  <cp:lastModifiedBy>Carlos Rafael Araujo Inastrilla</cp:lastModifiedBy>
  <cp:revision>17</cp:revision>
  <dcterms:created xsi:type="dcterms:W3CDTF">2006-08-16T00:00:00Z</dcterms:created>
  <dcterms:modified xsi:type="dcterms:W3CDTF">2026-09-22T18:49:31Z</dcterms:modified>
  <dc:identifier>DAHFu3v2esw</dc:identifier>
</cp:coreProperties>
</file>