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sldIdLst>
    <p:sldId id="256" r:id="rId2"/>
  </p:sldIdLst>
  <p:sldSz cx="26866850" cy="15113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54" userDrawn="1">
          <p15:clr>
            <a:srgbClr val="A4A3A4"/>
          </p15:clr>
        </p15:guide>
        <p15:guide id="2" pos="5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18738B"/>
    <a:srgbClr val="399790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 showGuides="1">
      <p:cViewPr varScale="1">
        <p:scale>
          <a:sx n="32" d="100"/>
          <a:sy n="32" d="100"/>
        </p:scale>
        <p:origin x="750" y="72"/>
      </p:cViewPr>
      <p:guideLst>
        <p:guide orient="horz" pos="1554"/>
        <p:guide pos="5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ES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57e98e4e-5357-4c1c-95c6-0d8372312f68}"/>
      </c:ext>
    </c:extLst>
  </c:chart>
  <c:spPr>
    <a:solidFill>
      <a:schemeClr val="bg1"/>
    </a:solidFill>
    <a:ln>
      <a:noFill/>
    </a:ln>
    <a:effectLst/>
  </c:spPr>
  <c:txPr>
    <a:bodyPr/>
    <a:lstStyle/>
    <a:p>
      <a:pPr>
        <a:defRPr lang="es-ES"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4294495"/>
        <c:axId val="94300735"/>
      </c:barChart>
      <c:catAx>
        <c:axId val="942944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94300735"/>
        <c:crosses val="autoZero"/>
        <c:auto val="1"/>
        <c:lblAlgn val="ctr"/>
        <c:lblOffset val="100"/>
        <c:noMultiLvlLbl val="0"/>
      </c:catAx>
      <c:valAx>
        <c:axId val="943007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942944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ES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0f66799e-4bfc-4b04-85fd-647a16b6ae7c}"/>
      </c:ext>
    </c:extLst>
  </c:chart>
  <c:spPr>
    <a:solidFill>
      <a:schemeClr val="bg1"/>
    </a:solidFill>
    <a:ln>
      <a:noFill/>
    </a:ln>
    <a:effectLst/>
  </c:spPr>
  <c:txPr>
    <a:bodyPr/>
    <a:lstStyle/>
    <a:p>
      <a:pPr>
        <a:defRPr lang="es-ES"/>
      </a:pPr>
      <a:endParaRPr lang="es-E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92344835708399"/>
          <c:y val="7.0076191807479704E-2"/>
          <c:w val="0.66983915766263302"/>
          <c:h val="0.8882717925524620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Ventas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654-4B2F-98E3-7D70123AC03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654-4B2F-98E3-7D70123AC03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654-4B2F-98E3-7D70123AC030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654-4B2F-98E3-7D70123AC030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654-4B2F-98E3-7D70123AC030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C654-4B2F-98E3-7D70123AC030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altLang="es-ES"/>
                      <a:t>2025</a:t>
                    </a:r>
                  </a:p>
                  <a:p>
                    <a:r>
                      <a:rPr lang="en-US"/>
                      <a:t>32%</a:t>
                    </a: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654-4B2F-98E3-7D70123AC030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altLang="es-ES"/>
                      <a:t>2023</a:t>
                    </a:r>
                    <a:endParaRPr lang="en-US"/>
                  </a:p>
                  <a:p>
                    <a:r>
                      <a:rPr lang="en-US"/>
                      <a:t>24%</a:t>
                    </a: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C654-4B2F-98E3-7D70123AC030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altLang="es-ES"/>
                      <a:t>2022</a:t>
                    </a:r>
                    <a:endParaRPr lang="en-US"/>
                  </a:p>
                  <a:p>
                    <a:r>
                      <a:rPr lang="en-US"/>
                      <a:t>20%</a:t>
                    </a: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C654-4B2F-98E3-7D70123AC030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altLang="es-ES"/>
                      <a:t>2024</a:t>
                    </a:r>
                    <a:endParaRPr lang="en-US"/>
                  </a:p>
                  <a:p>
                    <a:r>
                      <a:rPr lang="en-US"/>
                      <a:t>12%</a:t>
                    </a: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C654-4B2F-98E3-7D70123AC030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altLang="es-ES"/>
                      <a:t>2026</a:t>
                    </a:r>
                    <a:endParaRPr lang="en-US"/>
                  </a:p>
                  <a:p>
                    <a:r>
                      <a:rPr lang="en-US"/>
                      <a:t>8%</a:t>
                    </a: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C654-4B2F-98E3-7D70123AC030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altLang="es-ES"/>
                      <a:t>2018</a:t>
                    </a:r>
                  </a:p>
                  <a:p>
                    <a:r>
                      <a:rPr lang="en-US"/>
                      <a:t>4%</a:t>
                    </a: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C654-4B2F-98E3-7D70123AC03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s-ES"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1er trim.</c:v>
                </c:pt>
                <c:pt idx="1">
                  <c:v>2do trim.</c:v>
                </c:pt>
                <c:pt idx="2">
                  <c:v>3er trim.</c:v>
                </c:pt>
                <c:pt idx="3">
                  <c:v>4to trim.</c:v>
                </c:pt>
                <c:pt idx="4">
                  <c:v>5to trim.</c:v>
                </c:pt>
                <c:pt idx="5">
                  <c:v>6to trim.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</c:v>
                </c:pt>
                <c:pt idx="1">
                  <c:v>6</c:v>
                </c:pt>
                <c:pt idx="2">
                  <c:v>5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C654-4B2F-98E3-7D70123AC0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190183552"/>
        <c:axId val="1372067872"/>
      </c:barChart>
      <c:valAx>
        <c:axId val="137206787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lt1">
                  <a:lumMod val="902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1190183552"/>
        <c:crosses val="autoZero"/>
        <c:crossBetween val="between"/>
      </c:valAx>
      <c:catAx>
        <c:axId val="11901835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37206787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es-ES" sz="1800"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1008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solidFill>
          <a:schemeClr val="bg1"/>
        </a:solidFill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#1">
  <dgm:title val=""/>
  <dgm:desc val=""/>
  <dgm:catLst>
    <dgm:cat type="accent1" pri="11500"/>
  </dgm:catLst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F405F3-D867-4361-8CE2-077255AD137B}" type="doc">
      <dgm:prSet loTypeId="urn:microsoft.com/office/officeart/2005/8/layout/cycle7#1" loCatId="cycle" qsTypeId="urn:microsoft.com/office/officeart/2005/8/quickstyle/simple1#1" qsCatId="simple" csTypeId="urn:microsoft.com/office/officeart/2005/8/colors/colorful4#1" csCatId="colorful" phldr="0"/>
      <dgm:spPr/>
      <dgm:t>
        <a:bodyPr/>
        <a:lstStyle/>
        <a:p>
          <a:endParaRPr lang="pt-BR"/>
        </a:p>
      </dgm:t>
    </dgm:pt>
    <dgm:pt modelId="{C994BF29-5312-437B-8F03-EDFFF11D40F9}" type="pres">
      <dgm:prSet presAssocID="{67F405F3-D867-4361-8CE2-077255AD137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</dgm:ptLst>
  <dgm:cxnLst>
    <dgm:cxn modelId="{64B3719D-E6EF-4B4B-8F5F-A1BFC49052BF}" type="presOf" srcId="{67F405F3-D867-4361-8CE2-077255AD137B}" destId="{C994BF29-5312-437B-8F03-EDFFF11D40F9}" srcOrd="0" destOrd="0" presId="urn:microsoft.com/office/officeart/2005/8/layout/cycle7#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D527559-FDD8-4274-B634-C7FBCF5BC573}" type="doc">
      <dgm:prSet loTypeId="urn:microsoft.com/office/officeart/2005/8/layout/chevron1" loCatId="process" qsTypeId="urn:microsoft.com/office/officeart/2005/8/quickstyle/simple1#2" qsCatId="simple" csTypeId="urn:microsoft.com/office/officeart/2005/8/colors/accent1_5#1" csCatId="accent1" phldr="1"/>
      <dgm:spPr/>
    </dgm:pt>
    <dgm:pt modelId="{60E81CF5-4537-4C2F-8762-598D2E914097}" type="pres">
      <dgm:prSet presAssocID="{9D527559-FDD8-4274-B634-C7FBCF5BC573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39281BD2-1C8A-40F0-A45C-AAD4530C3BAE}" type="presOf" srcId="{9D527559-FDD8-4274-B634-C7FBCF5BC573}" destId="{60E81CF5-4537-4C2F-8762-598D2E914097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#1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Sty" val="arr"/>
                    <dgm:param type="endSty" val="arr"/>
                    <dgm:param type="begPts" val="radial"/>
                    <dgm:param type="endPts" val="radial"/>
                  </dgm:alg>
                </dgm:if>
                <dgm:else name="Name8">
                  <dgm:alg type="conn">
                    <dgm:param type="begSty" val="arr"/>
                    <dgm:param type="endSty" val="arr"/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0.02173</cdr:x>
      <cdr:y>0.58261</cdr:y>
    </cdr:from>
    <cdr:to>
      <cdr:x>0.97733</cdr:x>
      <cdr:y>0.98563</cdr:y>
    </cdr:to>
    <cdr:sp macro="" textlink="">
      <cdr:nvSpPr>
        <cdr:cNvPr id="7" name="Cuadro de texto 6"/>
        <cdr:cNvSpPr txBox="1"/>
      </cdr:nvSpPr>
      <cdr:spPr>
        <a:xfrm xmlns:a="http://schemas.openxmlformats.org/drawingml/2006/main">
          <a:off x="162560" y="2702560"/>
          <a:ext cx="7147560" cy="1869440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horzOverflow="clip" wrap="square" rtlCol="0" anchor="t"/>
        <a:lstStyle xmlns:a="http://schemas.openxmlformats.org/drawingml/2006/main"/>
        <a:p xmlns:a="http://schemas.openxmlformats.org/drawingml/2006/main">
          <a:endParaRPr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AA08A3-3CCC-49E6-964C-E1738A6D992D}" type="datetimeFigureOut">
              <a:rPr lang="es-ES" smtClean="0"/>
              <a:t>05/07/2026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72" y="1143000"/>
            <a:ext cx="5486256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B2CB49-322C-48BB-A333-B208C96D6BAF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posición de texto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s-E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168" y="1506361"/>
            <a:ext cx="13817237" cy="103941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336" y="2747818"/>
            <a:ext cx="11378901" cy="123921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232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46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696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93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6167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9399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263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586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4078" y="3115992"/>
            <a:ext cx="13817237" cy="963083"/>
          </a:xfrm>
        </p:spPr>
        <p:txBody>
          <a:bodyPr anchor="t"/>
          <a:lstStyle>
            <a:lvl1pPr algn="l">
              <a:defRPr sz="283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4078" y="2055252"/>
            <a:ext cx="13817237" cy="1060738"/>
          </a:xfrm>
        </p:spPr>
        <p:txBody>
          <a:bodyPr anchor="b"/>
          <a:lstStyle>
            <a:lvl1pPr marL="0" indent="0">
              <a:buNone/>
              <a:defRPr sz="1415">
                <a:solidFill>
                  <a:schemeClr val="tx1">
                    <a:tint val="75000"/>
                  </a:schemeClr>
                </a:solidFill>
              </a:defRPr>
            </a:lvl1pPr>
            <a:lvl2pPr marL="323215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2pPr>
            <a:lvl3pPr marL="646430" indent="0">
              <a:buNone/>
              <a:defRPr sz="1130">
                <a:solidFill>
                  <a:schemeClr val="tx1">
                    <a:tint val="75000"/>
                  </a:schemeClr>
                </a:solidFill>
              </a:defRPr>
            </a:lvl3pPr>
            <a:lvl4pPr marL="969645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4pPr>
            <a:lvl5pPr marL="1293495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5pPr>
            <a:lvl6pPr marL="1616710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6pPr>
            <a:lvl7pPr marL="1939925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7pPr>
            <a:lvl8pPr marL="2263140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8pPr>
            <a:lvl9pPr marL="2586355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780" y="1131456"/>
            <a:ext cx="7179544" cy="3200176"/>
          </a:xfrm>
        </p:spPr>
        <p:txBody>
          <a:bodyPr/>
          <a:lstStyle>
            <a:lvl1pPr>
              <a:defRPr sz="1980"/>
            </a:lvl1pPr>
            <a:lvl2pPr>
              <a:defRPr sz="1695"/>
            </a:lvl2pPr>
            <a:lvl3pPr>
              <a:defRPr sz="1415"/>
            </a:lvl3pPr>
            <a:lvl4pPr>
              <a:defRPr sz="1275"/>
            </a:lvl4pPr>
            <a:lvl5pPr>
              <a:defRPr sz="1275"/>
            </a:lvl5pPr>
            <a:lvl6pPr>
              <a:defRPr sz="1275"/>
            </a:lvl6pPr>
            <a:lvl7pPr>
              <a:defRPr sz="1275"/>
            </a:lvl7pPr>
            <a:lvl8pPr>
              <a:defRPr sz="1275"/>
            </a:lvl8pPr>
            <a:lvl9pPr>
              <a:defRPr sz="12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63250" y="1131456"/>
            <a:ext cx="7179544" cy="3200176"/>
          </a:xfrm>
        </p:spPr>
        <p:txBody>
          <a:bodyPr/>
          <a:lstStyle>
            <a:lvl1pPr>
              <a:defRPr sz="1980"/>
            </a:lvl1pPr>
            <a:lvl2pPr>
              <a:defRPr sz="1695"/>
            </a:lvl2pPr>
            <a:lvl3pPr>
              <a:defRPr sz="1415"/>
            </a:lvl3pPr>
            <a:lvl4pPr>
              <a:defRPr sz="1275"/>
            </a:lvl4pPr>
            <a:lvl5pPr>
              <a:defRPr sz="1275"/>
            </a:lvl5pPr>
            <a:lvl6pPr>
              <a:defRPr sz="1275"/>
            </a:lvl6pPr>
            <a:lvl7pPr>
              <a:defRPr sz="1275"/>
            </a:lvl7pPr>
            <a:lvl8pPr>
              <a:defRPr sz="1275"/>
            </a:lvl8pPr>
            <a:lvl9pPr>
              <a:defRPr sz="12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79" y="1085434"/>
            <a:ext cx="7182368" cy="452357"/>
          </a:xfrm>
        </p:spPr>
        <p:txBody>
          <a:bodyPr anchor="b"/>
          <a:lstStyle>
            <a:lvl1pPr marL="0" indent="0">
              <a:buNone/>
              <a:defRPr sz="1695" b="1"/>
            </a:lvl1pPr>
            <a:lvl2pPr marL="323215" indent="0">
              <a:buNone/>
              <a:defRPr sz="1415" b="1"/>
            </a:lvl2pPr>
            <a:lvl3pPr marL="646430" indent="0">
              <a:buNone/>
              <a:defRPr sz="1275" b="1"/>
            </a:lvl3pPr>
            <a:lvl4pPr marL="969645" indent="0">
              <a:buNone/>
              <a:defRPr sz="1130" b="1"/>
            </a:lvl4pPr>
            <a:lvl5pPr marL="1293495" indent="0">
              <a:buNone/>
              <a:defRPr sz="1130" b="1"/>
            </a:lvl5pPr>
            <a:lvl6pPr marL="1616710" indent="0">
              <a:buNone/>
              <a:defRPr sz="1130" b="1"/>
            </a:lvl6pPr>
            <a:lvl7pPr marL="1939925" indent="0">
              <a:buNone/>
              <a:defRPr sz="1130" b="1"/>
            </a:lvl7pPr>
            <a:lvl8pPr marL="2263140" indent="0">
              <a:buNone/>
              <a:defRPr sz="1130" b="1"/>
            </a:lvl8pPr>
            <a:lvl9pPr marL="2586355" indent="0">
              <a:buNone/>
              <a:defRPr sz="113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779" y="1537790"/>
            <a:ext cx="7182368" cy="2793840"/>
          </a:xfrm>
        </p:spPr>
        <p:txBody>
          <a:bodyPr/>
          <a:lstStyle>
            <a:lvl1pPr>
              <a:defRPr sz="1695"/>
            </a:lvl1pPr>
            <a:lvl2pPr>
              <a:defRPr sz="1415"/>
            </a:lvl2pPr>
            <a:lvl3pPr>
              <a:defRPr sz="1275"/>
            </a:lvl3pPr>
            <a:lvl4pPr>
              <a:defRPr sz="1130"/>
            </a:lvl4pPr>
            <a:lvl5pPr>
              <a:defRPr sz="1130"/>
            </a:lvl5pPr>
            <a:lvl6pPr>
              <a:defRPr sz="1130"/>
            </a:lvl6pPr>
            <a:lvl7pPr>
              <a:defRPr sz="1130"/>
            </a:lvl7pPr>
            <a:lvl8pPr>
              <a:defRPr sz="1130"/>
            </a:lvl8pPr>
            <a:lvl9pPr>
              <a:defRPr sz="113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57608" y="1085434"/>
            <a:ext cx="7185190" cy="452357"/>
          </a:xfrm>
        </p:spPr>
        <p:txBody>
          <a:bodyPr anchor="b"/>
          <a:lstStyle>
            <a:lvl1pPr marL="0" indent="0">
              <a:buNone/>
              <a:defRPr sz="1695" b="1"/>
            </a:lvl1pPr>
            <a:lvl2pPr marL="323215" indent="0">
              <a:buNone/>
              <a:defRPr sz="1415" b="1"/>
            </a:lvl2pPr>
            <a:lvl3pPr marL="646430" indent="0">
              <a:buNone/>
              <a:defRPr sz="1275" b="1"/>
            </a:lvl3pPr>
            <a:lvl4pPr marL="969645" indent="0">
              <a:buNone/>
              <a:defRPr sz="1130" b="1"/>
            </a:lvl4pPr>
            <a:lvl5pPr marL="1293495" indent="0">
              <a:buNone/>
              <a:defRPr sz="1130" b="1"/>
            </a:lvl5pPr>
            <a:lvl6pPr marL="1616710" indent="0">
              <a:buNone/>
              <a:defRPr sz="1130" b="1"/>
            </a:lvl6pPr>
            <a:lvl7pPr marL="1939925" indent="0">
              <a:buNone/>
              <a:defRPr sz="1130" b="1"/>
            </a:lvl7pPr>
            <a:lvl8pPr marL="2263140" indent="0">
              <a:buNone/>
              <a:defRPr sz="1130" b="1"/>
            </a:lvl8pPr>
            <a:lvl9pPr marL="2586355" indent="0">
              <a:buNone/>
              <a:defRPr sz="113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57608" y="1537790"/>
            <a:ext cx="7185190" cy="2793840"/>
          </a:xfrm>
        </p:spPr>
        <p:txBody>
          <a:bodyPr/>
          <a:lstStyle>
            <a:lvl1pPr>
              <a:defRPr sz="1695"/>
            </a:lvl1pPr>
            <a:lvl2pPr>
              <a:defRPr sz="1415"/>
            </a:lvl2pPr>
            <a:lvl3pPr>
              <a:defRPr sz="1275"/>
            </a:lvl3pPr>
            <a:lvl4pPr>
              <a:defRPr sz="1130"/>
            </a:lvl4pPr>
            <a:lvl5pPr>
              <a:defRPr sz="1130"/>
            </a:lvl5pPr>
            <a:lvl6pPr>
              <a:defRPr sz="1130"/>
            </a:lvl6pPr>
            <a:lvl7pPr>
              <a:defRPr sz="1130"/>
            </a:lvl7pPr>
            <a:lvl8pPr>
              <a:defRPr sz="1130"/>
            </a:lvl8pPr>
            <a:lvl9pPr>
              <a:defRPr sz="113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80" y="193065"/>
            <a:ext cx="5347971" cy="821652"/>
          </a:xfrm>
        </p:spPr>
        <p:txBody>
          <a:bodyPr anchor="b"/>
          <a:lstStyle>
            <a:lvl1pPr algn="l">
              <a:defRPr sz="141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5478" y="193068"/>
            <a:ext cx="9087317" cy="4138565"/>
          </a:xfrm>
        </p:spPr>
        <p:txBody>
          <a:bodyPr/>
          <a:lstStyle>
            <a:lvl1pPr>
              <a:defRPr sz="2265"/>
            </a:lvl1pPr>
            <a:lvl2pPr>
              <a:defRPr sz="1980"/>
            </a:lvl2pPr>
            <a:lvl3pPr>
              <a:defRPr sz="1695"/>
            </a:lvl3pPr>
            <a:lvl4pPr>
              <a:defRPr sz="1415"/>
            </a:lvl4pPr>
            <a:lvl5pPr>
              <a:defRPr sz="1415"/>
            </a:lvl5pPr>
            <a:lvl6pPr>
              <a:defRPr sz="1415"/>
            </a:lvl6pPr>
            <a:lvl7pPr>
              <a:defRPr sz="1415"/>
            </a:lvl7pPr>
            <a:lvl8pPr>
              <a:defRPr sz="1415"/>
            </a:lvl8pPr>
            <a:lvl9pPr>
              <a:defRPr sz="141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80" y="1014720"/>
            <a:ext cx="5347971" cy="3316913"/>
          </a:xfrm>
        </p:spPr>
        <p:txBody>
          <a:bodyPr/>
          <a:lstStyle>
            <a:lvl1pPr marL="0" indent="0">
              <a:buNone/>
              <a:defRPr sz="990"/>
            </a:lvl1pPr>
            <a:lvl2pPr marL="323215" indent="0">
              <a:buNone/>
              <a:defRPr sz="850"/>
            </a:lvl2pPr>
            <a:lvl3pPr marL="646430" indent="0">
              <a:buNone/>
              <a:defRPr sz="705"/>
            </a:lvl3pPr>
            <a:lvl4pPr marL="969645" indent="0">
              <a:buNone/>
              <a:defRPr sz="635"/>
            </a:lvl4pPr>
            <a:lvl5pPr marL="1293495" indent="0">
              <a:buNone/>
              <a:defRPr sz="635"/>
            </a:lvl5pPr>
            <a:lvl6pPr marL="1616710" indent="0">
              <a:buNone/>
              <a:defRPr sz="635"/>
            </a:lvl6pPr>
            <a:lvl7pPr marL="1939925" indent="0">
              <a:buNone/>
              <a:defRPr sz="635"/>
            </a:lvl7pPr>
            <a:lvl8pPr marL="2263140" indent="0">
              <a:buNone/>
              <a:defRPr sz="635"/>
            </a:lvl8pPr>
            <a:lvl9pPr marL="2586355" indent="0">
              <a:buNone/>
              <a:defRPr sz="63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6206" y="3394364"/>
            <a:ext cx="9753344" cy="400724"/>
          </a:xfrm>
        </p:spPr>
        <p:txBody>
          <a:bodyPr anchor="b"/>
          <a:lstStyle>
            <a:lvl1pPr algn="l">
              <a:defRPr sz="141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86206" y="433277"/>
            <a:ext cx="9753344" cy="2909455"/>
          </a:xfrm>
        </p:spPr>
        <p:txBody>
          <a:bodyPr/>
          <a:lstStyle>
            <a:lvl1pPr marL="0" indent="0">
              <a:buNone/>
              <a:defRPr sz="2265"/>
            </a:lvl1pPr>
            <a:lvl2pPr marL="323215" indent="0">
              <a:buNone/>
              <a:defRPr sz="1980"/>
            </a:lvl2pPr>
            <a:lvl3pPr marL="646430" indent="0">
              <a:buNone/>
              <a:defRPr sz="1695"/>
            </a:lvl3pPr>
            <a:lvl4pPr marL="969645" indent="0">
              <a:buNone/>
              <a:defRPr sz="1415"/>
            </a:lvl4pPr>
            <a:lvl5pPr marL="1293495" indent="0">
              <a:buNone/>
              <a:defRPr sz="1415"/>
            </a:lvl5pPr>
            <a:lvl6pPr marL="1616710" indent="0">
              <a:buNone/>
              <a:defRPr sz="1415"/>
            </a:lvl6pPr>
            <a:lvl7pPr marL="1939925" indent="0">
              <a:buNone/>
              <a:defRPr sz="1415"/>
            </a:lvl7pPr>
            <a:lvl8pPr marL="2263140" indent="0">
              <a:buNone/>
              <a:defRPr sz="1415"/>
            </a:lvl8pPr>
            <a:lvl9pPr marL="2586355" indent="0">
              <a:buNone/>
              <a:defRPr sz="141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86206" y="3795088"/>
            <a:ext cx="9753344" cy="569094"/>
          </a:xfrm>
        </p:spPr>
        <p:txBody>
          <a:bodyPr/>
          <a:lstStyle>
            <a:lvl1pPr marL="0" indent="0">
              <a:buNone/>
              <a:defRPr sz="990"/>
            </a:lvl1pPr>
            <a:lvl2pPr marL="323215" indent="0">
              <a:buNone/>
              <a:defRPr sz="850"/>
            </a:lvl2pPr>
            <a:lvl3pPr marL="646430" indent="0">
              <a:buNone/>
              <a:defRPr sz="705"/>
            </a:lvl3pPr>
            <a:lvl4pPr marL="969645" indent="0">
              <a:buNone/>
              <a:defRPr sz="635"/>
            </a:lvl4pPr>
            <a:lvl5pPr marL="1293495" indent="0">
              <a:buNone/>
              <a:defRPr sz="635"/>
            </a:lvl5pPr>
            <a:lvl6pPr marL="1616710" indent="0">
              <a:buNone/>
              <a:defRPr sz="635"/>
            </a:lvl6pPr>
            <a:lvl7pPr marL="1939925" indent="0">
              <a:buNone/>
              <a:defRPr sz="635"/>
            </a:lvl7pPr>
            <a:lvl8pPr marL="2263140" indent="0">
              <a:buNone/>
              <a:defRPr sz="635"/>
            </a:lvl8pPr>
            <a:lvl9pPr marL="2586355" indent="0">
              <a:buNone/>
              <a:defRPr sz="63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292" y="194190"/>
            <a:ext cx="3657503" cy="413744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781" y="194190"/>
            <a:ext cx="10701585" cy="413744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778" y="194188"/>
            <a:ext cx="14630016" cy="808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78" y="1131456"/>
            <a:ext cx="14630016" cy="3200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2778" y="4494391"/>
            <a:ext cx="3792967" cy="258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53987" y="4494391"/>
            <a:ext cx="5147599" cy="258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49827" y="4494391"/>
            <a:ext cx="3792967" cy="258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46430" rtl="0" eaLnBrk="1" latinLnBrk="0" hangingPunct="1">
        <a:spcBef>
          <a:spcPct val="0"/>
        </a:spcBef>
        <a:buNone/>
        <a:defRPr sz="31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2570" indent="-242570" algn="l" defTabSz="646430" rtl="0" eaLnBrk="1" latinLnBrk="0" hangingPunct="1">
        <a:spcBef>
          <a:spcPct val="20000"/>
        </a:spcBef>
        <a:buFont typeface="Arial" panose="020B0604020202020204" pitchFamily="34" charset="0"/>
        <a:buChar char="•"/>
        <a:defRPr sz="2265" kern="1200">
          <a:solidFill>
            <a:schemeClr val="tx1"/>
          </a:solidFill>
          <a:latin typeface="+mn-lt"/>
          <a:ea typeface="+mn-ea"/>
          <a:cs typeface="+mn-cs"/>
        </a:defRPr>
      </a:lvl1pPr>
      <a:lvl2pPr marL="525145" indent="-201930" algn="l" defTabSz="646430" rtl="0" eaLnBrk="1" latinLnBrk="0" hangingPunct="1">
        <a:spcBef>
          <a:spcPct val="20000"/>
        </a:spcBef>
        <a:buFont typeface="Arial" panose="020B0604020202020204" pitchFamily="34" charset="0"/>
        <a:buChar char="–"/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808355" indent="-161925" algn="l" defTabSz="64643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95" kern="1200">
          <a:solidFill>
            <a:schemeClr val="tx1"/>
          </a:solidFill>
          <a:latin typeface="+mn-lt"/>
          <a:ea typeface="+mn-ea"/>
          <a:cs typeface="+mn-cs"/>
        </a:defRPr>
      </a:lvl3pPr>
      <a:lvl4pPr marL="1131570" indent="-161925" algn="l" defTabSz="64643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15" kern="1200">
          <a:solidFill>
            <a:schemeClr val="tx1"/>
          </a:solidFill>
          <a:latin typeface="+mn-lt"/>
          <a:ea typeface="+mn-ea"/>
          <a:cs typeface="+mn-cs"/>
        </a:defRPr>
      </a:lvl4pPr>
      <a:lvl5pPr marL="1454785" indent="-161925" algn="l" defTabSz="646430" rtl="0" eaLnBrk="1" latinLnBrk="0" hangingPunct="1">
        <a:spcBef>
          <a:spcPct val="20000"/>
        </a:spcBef>
        <a:buFont typeface="Arial" panose="020B0604020202020204" pitchFamily="34" charset="0"/>
        <a:buChar char="»"/>
        <a:defRPr sz="1415" kern="1200">
          <a:solidFill>
            <a:schemeClr val="tx1"/>
          </a:solidFill>
          <a:latin typeface="+mn-lt"/>
          <a:ea typeface="+mn-ea"/>
          <a:cs typeface="+mn-cs"/>
        </a:defRPr>
      </a:lvl5pPr>
      <a:lvl6pPr marL="1778000" indent="-161925" algn="l" defTabSz="64643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15" kern="1200">
          <a:solidFill>
            <a:schemeClr val="tx1"/>
          </a:solidFill>
          <a:latin typeface="+mn-lt"/>
          <a:ea typeface="+mn-ea"/>
          <a:cs typeface="+mn-cs"/>
        </a:defRPr>
      </a:lvl6pPr>
      <a:lvl7pPr marL="2101215" indent="-161925" algn="l" defTabSz="64643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15" kern="1200">
          <a:solidFill>
            <a:schemeClr val="tx1"/>
          </a:solidFill>
          <a:latin typeface="+mn-lt"/>
          <a:ea typeface="+mn-ea"/>
          <a:cs typeface="+mn-cs"/>
        </a:defRPr>
      </a:lvl7pPr>
      <a:lvl8pPr marL="2425065" indent="-161925" algn="l" defTabSz="64643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15" kern="1200">
          <a:solidFill>
            <a:schemeClr val="tx1"/>
          </a:solidFill>
          <a:latin typeface="+mn-lt"/>
          <a:ea typeface="+mn-ea"/>
          <a:cs typeface="+mn-cs"/>
        </a:defRPr>
      </a:lvl8pPr>
      <a:lvl9pPr marL="2748280" indent="-161925" algn="l" defTabSz="64643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6430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1pPr>
      <a:lvl2pPr marL="323215" algn="l" defTabSz="646430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2pPr>
      <a:lvl3pPr marL="646430" algn="l" defTabSz="646430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3pPr>
      <a:lvl4pPr marL="969645" algn="l" defTabSz="646430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4pPr>
      <a:lvl5pPr marL="1293495" algn="l" defTabSz="646430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5pPr>
      <a:lvl6pPr marL="1616710" algn="l" defTabSz="646430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6pPr>
      <a:lvl7pPr marL="1939925" algn="l" defTabSz="646430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7pPr>
      <a:lvl8pPr marL="2263140" algn="l" defTabSz="646430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8pPr>
      <a:lvl9pPr marL="2586355" algn="l" defTabSz="646430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13" Type="http://schemas.openxmlformats.org/officeDocument/2006/relationships/diagramLayout" Target="../diagrams/layout2.xml"/><Relationship Id="rId18" Type="http://schemas.openxmlformats.org/officeDocument/2006/relationships/chart" Target="../charts/chart3.xml"/><Relationship Id="rId3" Type="http://schemas.openxmlformats.org/officeDocument/2006/relationships/notesSlide" Target="../notesSlides/notesSlide1.xml"/><Relationship Id="rId7" Type="http://schemas.openxmlformats.org/officeDocument/2006/relationships/diagramData" Target="../diagrams/data1.xml"/><Relationship Id="rId12" Type="http://schemas.openxmlformats.org/officeDocument/2006/relationships/diagramData" Target="../diagrams/data2.xml"/><Relationship Id="rId17" Type="http://schemas.openxmlformats.org/officeDocument/2006/relationships/chart" Target="../charts/chart2.xml"/><Relationship Id="rId2" Type="http://schemas.openxmlformats.org/officeDocument/2006/relationships/slideLayout" Target="../slideLayouts/slideLayout7.xml"/><Relationship Id="rId16" Type="http://schemas.microsoft.com/office/2007/relationships/diagramDrawing" Target="../diagrams/drawing2.xml"/><Relationship Id="rId1" Type="http://schemas.openxmlformats.org/officeDocument/2006/relationships/tags" Target="../tags/tag1.xml"/><Relationship Id="rId6" Type="http://schemas.openxmlformats.org/officeDocument/2006/relationships/chart" Target="../charts/chart1.xml"/><Relationship Id="rId11" Type="http://schemas.microsoft.com/office/2007/relationships/diagramDrawing" Target="../diagrams/drawing1.xml"/><Relationship Id="rId5" Type="http://schemas.openxmlformats.org/officeDocument/2006/relationships/image" Target="../media/image2.jpeg"/><Relationship Id="rId15" Type="http://schemas.openxmlformats.org/officeDocument/2006/relationships/diagramColors" Target="../diagrams/colors2.xml"/><Relationship Id="rId10" Type="http://schemas.openxmlformats.org/officeDocument/2006/relationships/diagramColors" Target="../diagrams/colors1.xml"/><Relationship Id="rId4" Type="http://schemas.openxmlformats.org/officeDocument/2006/relationships/image" Target="../media/image1.png"/><Relationship Id="rId9" Type="http://schemas.openxmlformats.org/officeDocument/2006/relationships/diagramQuickStyle" Target="../diagrams/quickStyle1.xml"/><Relationship Id="rId1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Box 7"/>
          <p:cNvSpPr txBox="1"/>
          <p:nvPr/>
        </p:nvSpPr>
        <p:spPr>
          <a:xfrm>
            <a:off x="9394825" y="3524923"/>
            <a:ext cx="8047241" cy="10579079"/>
          </a:xfrm>
          <a:prstGeom prst="rect">
            <a:avLst/>
          </a:prstGeom>
          <a:solidFill>
            <a:srgbClr val="399790">
              <a:alpha val="30196"/>
            </a:srgbClr>
          </a:solidFill>
        </p:spPr>
        <p:txBody>
          <a:bodyPr lIns="35919" tIns="35919" rIns="35919" bIns="35919" rtlCol="0" anchor="ctr"/>
          <a:lstStyle/>
          <a:p>
            <a:pPr algn="ctr">
              <a:lnSpc>
                <a:spcPts val="2870"/>
              </a:lnSpc>
              <a:spcBef>
                <a:spcPct val="0"/>
              </a:spcBef>
            </a:pPr>
            <a:endParaRPr lang="en-US" altLang="es-ES" sz="2000" dirty="0"/>
          </a:p>
        </p:txBody>
      </p:sp>
      <p:grpSp>
        <p:nvGrpSpPr>
          <p:cNvPr id="13" name="Grupo 12"/>
          <p:cNvGrpSpPr/>
          <p:nvPr/>
        </p:nvGrpSpPr>
        <p:grpSpPr>
          <a:xfrm>
            <a:off x="0" y="-32310"/>
            <a:ext cx="26866849" cy="1849611"/>
            <a:chOff x="2739175" y="-32310"/>
            <a:chExt cx="21395479" cy="1849611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028" t="15391" r="24676" b="26210"/>
            <a:stretch>
              <a:fillRect/>
            </a:stretch>
          </p:blipFill>
          <p:spPr>
            <a:xfrm rot="16200000">
              <a:off x="7260618" y="-4553753"/>
              <a:ext cx="1849611" cy="10892498"/>
            </a:xfrm>
            <a:prstGeom prst="rect">
              <a:avLst/>
            </a:prstGeom>
          </p:spPr>
        </p:pic>
        <p:pic>
          <p:nvPicPr>
            <p:cNvPr id="65" name="Imagen 64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028" t="15390" r="24676" b="28091"/>
            <a:stretch>
              <a:fillRect/>
            </a:stretch>
          </p:blipFill>
          <p:spPr>
            <a:xfrm rot="16200000" flipV="1">
              <a:off x="17756677" y="-4560676"/>
              <a:ext cx="1841391" cy="10914563"/>
            </a:xfrm>
            <a:prstGeom prst="rect">
              <a:avLst/>
            </a:prstGeom>
          </p:spPr>
        </p:pic>
      </p:grpSp>
      <p:sp>
        <p:nvSpPr>
          <p:cNvPr id="39" name="TextBox 39"/>
          <p:cNvSpPr txBox="1"/>
          <p:nvPr/>
        </p:nvSpPr>
        <p:spPr>
          <a:xfrm>
            <a:off x="5499108" y="418007"/>
            <a:ext cx="11942958" cy="948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710"/>
              </a:lnSpc>
            </a:pPr>
            <a:r>
              <a:rPr lang="en-US" sz="3200" b="1" dirty="0">
                <a:solidFill>
                  <a:srgbClr val="FFFFFF"/>
                </a:solidFill>
                <a:ea typeface="Questrial"/>
                <a:cs typeface="Questrial"/>
                <a:sym typeface="Questrial"/>
              </a:rPr>
              <a:t>II JORNADA NACIONAL DE SISTEMAS DE INFORMACIÓN EN SALUD</a:t>
            </a:r>
          </a:p>
          <a:p>
            <a:pPr>
              <a:lnSpc>
                <a:spcPts val="3710"/>
              </a:lnSpc>
            </a:pPr>
            <a:r>
              <a:rPr lang="en-US" sz="3200" dirty="0">
                <a:solidFill>
                  <a:srgbClr val="FFFFFF"/>
                </a:solidFill>
                <a:ea typeface="Questrial"/>
                <a:cs typeface="Questrial"/>
                <a:sym typeface="Questrial"/>
              </a:rPr>
              <a:t>"NORMA ENEIDA RIOS MASSABOT IN MEMORIAM"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58825" y="6043916"/>
            <a:ext cx="3872824" cy="306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25"/>
              </a:lnSpc>
            </a:pPr>
            <a:r>
              <a:rPr lang="en-US" sz="2800" b="1" dirty="0">
                <a:solidFill>
                  <a:srgbClr val="18738B"/>
                </a:solidFill>
                <a:sym typeface="Questrial"/>
              </a:rPr>
              <a:t>INTRODUCCIÓN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58825" y="6462568"/>
            <a:ext cx="8012359" cy="2708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s-ES" altLang="es-ES" sz="2200" dirty="0">
                <a:sym typeface="Montserrat"/>
              </a:rPr>
              <a:t>Los entornos colaborativos en red son espacios virtuales que permiten a estudiantes y docentes trabajar juntos y construir conocimiento en equipo. Son una necesidad urgente para las instituciones educativas actuales. A nivel internacional se usan en el  sector agroindustrial, Arquitectura  y Medicina, con las herramientas Moodle, redes sociales y el metaverso. En Cuba son una prioridad estratégica, aunque persisten retos de conectividad, infraestructura y formación digital del claustro.</a:t>
            </a:r>
            <a:endParaRPr lang="en-US" altLang="es-ES" sz="2200" dirty="0">
              <a:sym typeface="Montserrat"/>
            </a:endParaRPr>
          </a:p>
        </p:txBody>
      </p:sp>
      <p:sp>
        <p:nvSpPr>
          <p:cNvPr id="42" name="TextBox 42"/>
          <p:cNvSpPr txBox="1"/>
          <p:nvPr/>
        </p:nvSpPr>
        <p:spPr>
          <a:xfrm>
            <a:off x="758825" y="9341023"/>
            <a:ext cx="3872824" cy="306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2225"/>
              </a:lnSpc>
              <a:defRPr sz="3600" b="1">
                <a:solidFill>
                  <a:srgbClr val="18738B"/>
                </a:solidFill>
              </a:defRPr>
            </a:lvl1pPr>
          </a:lstStyle>
          <a:p>
            <a:r>
              <a:rPr lang="en-US" sz="2800" dirty="0">
                <a:sym typeface="Questrial"/>
              </a:rPr>
              <a:t>OBJETIVO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9" t="19116" r="12499" b="11983"/>
          <a:stretch>
            <a:fillRect/>
          </a:stretch>
        </p:blipFill>
        <p:spPr>
          <a:xfrm>
            <a:off x="2997574" y="-32310"/>
            <a:ext cx="2112405" cy="2080589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11" name="CuadroTexto 10"/>
          <p:cNvSpPr txBox="1"/>
          <p:nvPr/>
        </p:nvSpPr>
        <p:spPr>
          <a:xfrm>
            <a:off x="860425" y="2466659"/>
            <a:ext cx="252984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s-ES" sz="4800" b="1" dirty="0"/>
              <a:t>Entornos Colaborativos en Red</a:t>
            </a:r>
          </a:p>
        </p:txBody>
      </p:sp>
      <p:sp>
        <p:nvSpPr>
          <p:cNvPr id="63" name="TextBox 41"/>
          <p:cNvSpPr txBox="1"/>
          <p:nvPr/>
        </p:nvSpPr>
        <p:spPr>
          <a:xfrm>
            <a:off x="860425" y="3365500"/>
            <a:ext cx="8013331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s-ES" altLang="en-US" sz="2800" b="1" dirty="0" err="1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Autora</a:t>
            </a:r>
            <a:r>
              <a:rPr lang="en-US" altLang="en-US" sz="2800" b="1" dirty="0" err="1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: </a:t>
            </a:r>
            <a:r>
              <a:rPr lang="es-ES" altLang="en-US" sz="2800" b="1" dirty="0">
                <a:cs typeface="+mj-lt"/>
                <a:sym typeface="+mn-ea"/>
              </a:rPr>
              <a:t>Daniela Rodríguez Molin</a:t>
            </a:r>
            <a:r>
              <a:rPr lang="es-ES" altLang="en-US" sz="2800" b="1" dirty="0">
                <a:cs typeface="Arial MT"/>
                <a:sym typeface="+mn-ea"/>
              </a:rPr>
              <a:t>a, Mayelin Llosa Santana. </a:t>
            </a:r>
            <a:r>
              <a:rPr lang="es-ES" altLang="en-US" sz="2800" b="1" dirty="0" err="1">
                <a:cs typeface="Arial MT"/>
                <a:sym typeface="+mn-ea"/>
              </a:rPr>
              <a:t>Yanetsi</a:t>
            </a:r>
            <a:r>
              <a:rPr lang="es-ES" altLang="en-US" sz="2800" b="1" dirty="0">
                <a:cs typeface="Arial MT"/>
                <a:sym typeface="+mn-ea"/>
              </a:rPr>
              <a:t> García Savón</a:t>
            </a:r>
          </a:p>
          <a:p>
            <a:pPr algn="ctr"/>
            <a:endParaRPr lang="en-US" sz="2800" b="1" dirty="0">
              <a:solidFill>
                <a:srgbClr val="000000"/>
              </a:solidFill>
              <a:ea typeface="Montserrat"/>
              <a:cs typeface="Montserrat"/>
              <a:sym typeface="Montserrat"/>
            </a:endParaRPr>
          </a:p>
          <a:p>
            <a:r>
              <a:rPr lang="en-US" sz="2800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1Universidad de </a:t>
            </a:r>
            <a:r>
              <a:rPr lang="en-US" sz="2800" dirty="0" err="1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Ciencias</a:t>
            </a:r>
            <a:r>
              <a:rPr lang="en-US" sz="2800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Médicas</a:t>
            </a:r>
            <a:r>
              <a:rPr lang="en-US" sz="2800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 de La Habana. </a:t>
            </a:r>
            <a:r>
              <a:rPr lang="en-US" sz="2800" dirty="0" err="1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Facultad</a:t>
            </a:r>
            <a:r>
              <a:rPr lang="en-US" sz="2800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Tecnología</a:t>
            </a:r>
            <a:r>
              <a:rPr lang="en-US" sz="2800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 de la </a:t>
            </a:r>
            <a:r>
              <a:rPr lang="en-US" sz="2800" dirty="0" err="1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Salud</a:t>
            </a:r>
            <a:r>
              <a:rPr lang="en-US" sz="2800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. La Habana, Cuba.</a:t>
            </a:r>
            <a:endParaRPr lang="en-US" altLang="es-ES" sz="2800" dirty="0">
              <a:solidFill>
                <a:srgbClr val="000000"/>
              </a:solidFill>
              <a:ea typeface="Montserrat"/>
              <a:cs typeface="Montserrat"/>
              <a:sym typeface="Montserrat"/>
            </a:endParaRPr>
          </a:p>
        </p:txBody>
      </p:sp>
      <p:pic>
        <p:nvPicPr>
          <p:cNvPr id="64" name="Imagen 6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03" t="15391" r="7133" b="26210"/>
          <a:stretch>
            <a:fillRect/>
          </a:stretch>
        </p:blipFill>
        <p:spPr>
          <a:xfrm rot="16200000">
            <a:off x="13185240" y="1431389"/>
            <a:ext cx="496372" cy="26866850"/>
          </a:xfrm>
          <a:prstGeom prst="rect">
            <a:avLst/>
          </a:prstGeom>
        </p:spPr>
      </p:pic>
      <p:cxnSp>
        <p:nvCxnSpPr>
          <p:cNvPr id="18" name="Conector recto 17"/>
          <p:cNvCxnSpPr/>
          <p:nvPr/>
        </p:nvCxnSpPr>
        <p:spPr>
          <a:xfrm>
            <a:off x="860425" y="5815596"/>
            <a:ext cx="8013331" cy="0"/>
          </a:xfrm>
          <a:prstGeom prst="line">
            <a:avLst/>
          </a:prstGeom>
          <a:ln w="76200">
            <a:solidFill>
              <a:srgbClr val="1873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41"/>
          <p:cNvSpPr txBox="1"/>
          <p:nvPr/>
        </p:nvSpPr>
        <p:spPr>
          <a:xfrm>
            <a:off x="758825" y="11477466"/>
            <a:ext cx="8012359" cy="2708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00000"/>
              </a:lnSpc>
              <a:spcBef>
                <a:spcPts val="275"/>
              </a:spcBef>
            </a:pPr>
            <a:r>
              <a:rPr lang="es-ES" altLang="es-ES" sz="2200" dirty="0">
                <a:latin typeface="Calibri" panose="020F0502020204030204" charset="0"/>
                <a:cs typeface="Calibri" panose="020F0502020204030204" charset="0"/>
                <a:sym typeface="Montserrat"/>
              </a:rPr>
              <a:t>Se realizó una revisión bibliográfica mediante una búsqueda documental en las bases de datos (SciELO, Dialnet, </a:t>
            </a:r>
            <a:r>
              <a:rPr lang="es-ES" altLang="es-ES" sz="2200" dirty="0" err="1">
                <a:latin typeface="Calibri" panose="020F0502020204030204" charset="0"/>
                <a:cs typeface="Calibri" panose="020F0502020204030204" charset="0"/>
                <a:sym typeface="Montserrat"/>
              </a:rPr>
              <a:t>REDALyC</a:t>
            </a:r>
            <a:r>
              <a:rPr lang="es-ES" altLang="es-ES" sz="2200" dirty="0">
                <a:latin typeface="Calibri" panose="020F0502020204030204" charset="0"/>
                <a:cs typeface="Calibri" panose="020F0502020204030204" charset="0"/>
                <a:sym typeface="Montserrat"/>
              </a:rPr>
              <a:t>, </a:t>
            </a:r>
            <a:r>
              <a:rPr lang="es-ES" altLang="es-ES" sz="2200" dirty="0" err="1">
                <a:latin typeface="Calibri" panose="020F0502020204030204" charset="0"/>
                <a:cs typeface="Calibri" panose="020F0502020204030204" charset="0"/>
                <a:sym typeface="Montserrat"/>
              </a:rPr>
              <a:t>ScienceDirect</a:t>
            </a:r>
            <a:r>
              <a:rPr lang="es-ES" altLang="es-ES" sz="2200" dirty="0">
                <a:latin typeface="Calibri" panose="020F0502020204030204" charset="0"/>
                <a:cs typeface="Calibri" panose="020F0502020204030204" charset="0"/>
                <a:sym typeface="Montserrat"/>
              </a:rPr>
              <a:t>). La estrategia de búsqueda incluyó descriptores sobre entornos virtuales colaborativos, aprendizaje en red, trabajo colaborativo virtual en idioma español e inglés. Se seleccionaron 25 fuentes relevantes de ellos artículos científicos y tesis de maestría entre 2022 y 2026.Se utilizó como herramienta de apoyo </a:t>
            </a:r>
            <a:r>
              <a:rPr lang="es-ES" altLang="es-ES" sz="2200" dirty="0" err="1">
                <a:latin typeface="Calibri" panose="020F0502020204030204" charset="0"/>
                <a:cs typeface="Calibri" panose="020F0502020204030204" charset="0"/>
                <a:sym typeface="Montserrat"/>
              </a:rPr>
              <a:t>Perplexity</a:t>
            </a:r>
            <a:r>
              <a:rPr lang="es-ES" altLang="es-ES" sz="2200" dirty="0">
                <a:latin typeface="Calibri" panose="020F0502020204030204" charset="0"/>
                <a:cs typeface="Calibri" panose="020F0502020204030204" charset="0"/>
                <a:sym typeface="Montserrat"/>
              </a:rPr>
              <a:t> y </a:t>
            </a:r>
            <a:r>
              <a:rPr lang="es-ES" altLang="es-ES" sz="2200" dirty="0" err="1">
                <a:latin typeface="Calibri" panose="020F0502020204030204" charset="0"/>
                <a:cs typeface="Calibri" panose="020F0502020204030204" charset="0"/>
                <a:sym typeface="Montserrat"/>
              </a:rPr>
              <a:t>Elicit</a:t>
            </a:r>
            <a:r>
              <a:rPr lang="es-ES" altLang="es-ES" sz="2200" dirty="0">
                <a:latin typeface="Calibri" panose="020F0502020204030204" charset="0"/>
                <a:cs typeface="Calibri" panose="020F0502020204030204" charset="0"/>
                <a:sym typeface="Montserrat"/>
              </a:rPr>
              <a:t>.</a:t>
            </a:r>
            <a:endParaRPr lang="en-US" altLang="es-ES" sz="2200" dirty="0">
              <a:latin typeface="Calibri" panose="020F0502020204030204" charset="0"/>
              <a:cs typeface="Calibri" panose="020F0502020204030204" charset="0"/>
              <a:sym typeface="Montserrat"/>
            </a:endParaRPr>
          </a:p>
        </p:txBody>
      </p:sp>
      <p:sp>
        <p:nvSpPr>
          <p:cNvPr id="69" name="TextBox 40"/>
          <p:cNvSpPr txBox="1"/>
          <p:nvPr/>
        </p:nvSpPr>
        <p:spPr>
          <a:xfrm>
            <a:off x="758825" y="11197629"/>
            <a:ext cx="3872824" cy="306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25"/>
              </a:lnSpc>
            </a:pPr>
            <a:r>
              <a:rPr lang="en-US" sz="2800" b="1" dirty="0">
                <a:solidFill>
                  <a:srgbClr val="18738B"/>
                </a:solidFill>
                <a:sym typeface="Questrial"/>
              </a:rPr>
              <a:t>MÉTODO</a:t>
            </a:r>
          </a:p>
        </p:txBody>
      </p:sp>
      <p:sp>
        <p:nvSpPr>
          <p:cNvPr id="70" name="TextBox 41"/>
          <p:cNvSpPr txBox="1"/>
          <p:nvPr/>
        </p:nvSpPr>
        <p:spPr>
          <a:xfrm>
            <a:off x="815805" y="9766300"/>
            <a:ext cx="8057952" cy="10156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R="619760" algn="just">
              <a:lnSpc>
                <a:spcPct val="100000"/>
              </a:lnSpc>
              <a:spcBef>
                <a:spcPts val="270"/>
              </a:spcBef>
            </a:pPr>
            <a:r>
              <a:rPr lang="en-US" altLang="es-ES" sz="2200" dirty="0" err="1">
                <a:latin typeface="Calibri" panose="020F0502020204030204" charset="0"/>
                <a:cs typeface="Calibri" panose="020F0502020204030204" charset="0"/>
                <a:sym typeface="+mn-ea"/>
              </a:rPr>
              <a:t>Explicar</a:t>
            </a:r>
            <a:r>
              <a:rPr lang="en-US" altLang="es-ES" sz="2200" dirty="0">
                <a:latin typeface="Calibri" panose="020F0502020204030204" charset="0"/>
                <a:cs typeface="Calibri" panose="020F0502020204030204" charset="0"/>
                <a:sym typeface="+mn-ea"/>
              </a:rPr>
              <a:t> los </a:t>
            </a:r>
            <a:r>
              <a:rPr lang="en-US" altLang="es-ES" sz="2200" dirty="0" err="1">
                <a:latin typeface="Calibri" panose="020F0502020204030204" charset="0"/>
                <a:cs typeface="Calibri" panose="020F0502020204030204" charset="0"/>
                <a:sym typeface="+mn-ea"/>
              </a:rPr>
              <a:t>entornos</a:t>
            </a:r>
            <a:r>
              <a:rPr lang="en-US" altLang="es-ES" sz="2200" dirty="0">
                <a:latin typeface="Calibri" panose="020F0502020204030204" charset="0"/>
                <a:cs typeface="Calibri" panose="020F0502020204030204" charset="0"/>
                <a:sym typeface="+mn-ea"/>
              </a:rPr>
              <a:t> </a:t>
            </a:r>
            <a:r>
              <a:rPr lang="en-US" altLang="es-ES" sz="2200" dirty="0" err="1">
                <a:latin typeface="Calibri" panose="020F0502020204030204" charset="0"/>
                <a:cs typeface="Calibri" panose="020F0502020204030204" charset="0"/>
                <a:sym typeface="+mn-ea"/>
              </a:rPr>
              <a:t>colaborativos</a:t>
            </a:r>
            <a:r>
              <a:rPr lang="en-US" altLang="es-ES" sz="2200" dirty="0">
                <a:latin typeface="Calibri" panose="020F0502020204030204" charset="0"/>
                <a:cs typeface="Calibri" panose="020F0502020204030204" charset="0"/>
                <a:sym typeface="+mn-ea"/>
              </a:rPr>
              <a:t> en red, </a:t>
            </a:r>
            <a:r>
              <a:rPr lang="en-US" altLang="es-ES" sz="2200" dirty="0" err="1">
                <a:latin typeface="Calibri" panose="020F0502020204030204" charset="0"/>
                <a:cs typeface="Calibri" panose="020F0502020204030204" charset="0"/>
                <a:sym typeface="+mn-ea"/>
              </a:rPr>
              <a:t>herramienta</a:t>
            </a:r>
            <a:r>
              <a:rPr lang="en-US" altLang="es-ES" sz="2200" dirty="0">
                <a:latin typeface="Calibri" panose="020F0502020204030204" charset="0"/>
                <a:cs typeface="Calibri" panose="020F0502020204030204" charset="0"/>
                <a:sym typeface="+mn-ea"/>
              </a:rPr>
              <a:t> indispensable dentro del </a:t>
            </a:r>
            <a:r>
              <a:rPr lang="en-US" altLang="es-ES" sz="2200" dirty="0" err="1">
                <a:latin typeface="Calibri" panose="020F0502020204030204" charset="0"/>
                <a:cs typeface="Calibri" panose="020F0502020204030204" charset="0"/>
                <a:sym typeface="+mn-ea"/>
              </a:rPr>
              <a:t>proceso</a:t>
            </a:r>
            <a:r>
              <a:rPr lang="en-US" altLang="es-ES" sz="2200" dirty="0">
                <a:latin typeface="Calibri" panose="020F0502020204030204" charset="0"/>
                <a:cs typeface="Calibri" panose="020F0502020204030204" charset="0"/>
                <a:sym typeface="+mn-ea"/>
              </a:rPr>
              <a:t> de </a:t>
            </a:r>
            <a:r>
              <a:rPr lang="en-US" altLang="es-ES" sz="2200" dirty="0" err="1">
                <a:latin typeface="Calibri" panose="020F0502020204030204" charset="0"/>
                <a:cs typeface="Calibri" panose="020F0502020204030204" charset="0"/>
                <a:sym typeface="+mn-ea"/>
              </a:rPr>
              <a:t>ense</a:t>
            </a:r>
            <a:r>
              <a:rPr lang="en-US" altLang="en-US" sz="2200" dirty="0" err="1">
                <a:latin typeface="Calibri" panose="020F0502020204030204" charset="0"/>
                <a:cs typeface="Calibri" panose="020F0502020204030204" charset="0"/>
                <a:sym typeface="+mn-ea"/>
              </a:rPr>
              <a:t>ñ</a:t>
            </a:r>
            <a:r>
              <a:rPr lang="en-US" altLang="es-ES" sz="2200" dirty="0" err="1">
                <a:latin typeface="Calibri" panose="020F0502020204030204" charset="0"/>
                <a:cs typeface="Calibri" panose="020F0502020204030204" charset="0"/>
                <a:sym typeface="+mn-ea"/>
              </a:rPr>
              <a:t>anza</a:t>
            </a:r>
            <a:r>
              <a:rPr lang="es-ES" altLang="en-US" sz="2200" dirty="0">
                <a:latin typeface="Calibri" panose="020F0502020204030204" charset="0"/>
                <a:cs typeface="Calibri" panose="020F0502020204030204" charset="0"/>
                <a:sym typeface="+mn-ea"/>
              </a:rPr>
              <a:t> </a:t>
            </a:r>
            <a:r>
              <a:rPr lang="en-US" altLang="es-ES" sz="2200" dirty="0" err="1">
                <a:latin typeface="Calibri" panose="020F0502020204030204" charset="0"/>
                <a:cs typeface="Calibri" panose="020F0502020204030204" charset="0"/>
                <a:sym typeface="+mn-ea"/>
              </a:rPr>
              <a:t>aprendizaje</a:t>
            </a:r>
            <a:r>
              <a:rPr lang="es-ES" altLang="en-US" sz="2200" dirty="0">
                <a:latin typeface="Calibri" panose="020F0502020204030204" charset="0"/>
                <a:cs typeface="Calibri" panose="020F0502020204030204" charset="0"/>
                <a:sym typeface="+mn-ea"/>
              </a:rPr>
              <a:t> </a:t>
            </a:r>
            <a:r>
              <a:rPr lang="en-US" altLang="en-US" sz="2200" dirty="0">
                <a:latin typeface="Calibri" panose="020F0502020204030204" charset="0"/>
                <a:cs typeface="Calibri" panose="020F0502020204030204" charset="0"/>
                <a:sym typeface="+mn-ea"/>
              </a:rPr>
              <a:t>)</a:t>
            </a:r>
            <a:r>
              <a:rPr lang="en-US" altLang="es-ES" sz="2200" dirty="0">
                <a:latin typeface="Calibri" panose="020F0502020204030204" charset="0"/>
                <a:cs typeface="Calibri" panose="020F0502020204030204" charset="0"/>
                <a:sym typeface="+mn-ea"/>
              </a:rPr>
              <a:t>para el </a:t>
            </a:r>
            <a:r>
              <a:rPr lang="en-US" altLang="es-ES" sz="2200" dirty="0" err="1">
                <a:latin typeface="Calibri" panose="020F0502020204030204" charset="0"/>
                <a:cs typeface="Calibri" panose="020F0502020204030204" charset="0"/>
                <a:sym typeface="+mn-ea"/>
              </a:rPr>
              <a:t>trabajo</a:t>
            </a:r>
            <a:r>
              <a:rPr lang="en-US" altLang="es-ES" sz="2200" dirty="0">
                <a:latin typeface="Calibri" panose="020F0502020204030204" charset="0"/>
                <a:cs typeface="Calibri" panose="020F0502020204030204" charset="0"/>
                <a:sym typeface="+mn-ea"/>
              </a:rPr>
              <a:t> en </a:t>
            </a:r>
            <a:r>
              <a:rPr lang="en-US" altLang="es-ES" sz="2200" dirty="0" err="1">
                <a:latin typeface="Calibri" panose="020F0502020204030204" charset="0"/>
                <a:cs typeface="Calibri" panose="020F0502020204030204" charset="0"/>
                <a:sym typeface="+mn-ea"/>
              </a:rPr>
              <a:t>equipo</a:t>
            </a:r>
            <a:r>
              <a:rPr lang="en-US" altLang="es-ES" sz="2200" dirty="0">
                <a:latin typeface="Calibri" panose="020F0502020204030204" charset="0"/>
                <a:cs typeface="Calibri" panose="020F0502020204030204" charset="0"/>
                <a:sym typeface="+mn-ea"/>
              </a:rPr>
              <a:t> en la </a:t>
            </a:r>
            <a:r>
              <a:rPr lang="en-US" altLang="es-ES" sz="2200" dirty="0" err="1">
                <a:latin typeface="Calibri" panose="020F0502020204030204" charset="0"/>
                <a:cs typeface="Calibri" panose="020F0502020204030204" charset="0"/>
                <a:sym typeface="+mn-ea"/>
              </a:rPr>
              <a:t>formaci</a:t>
            </a:r>
            <a:r>
              <a:rPr lang="en-US" altLang="en-US" sz="2200" dirty="0" err="1">
                <a:latin typeface="Calibri" panose="020F0502020204030204" charset="0"/>
                <a:cs typeface="Calibri" panose="020F0502020204030204" charset="0"/>
                <a:sym typeface="+mn-ea"/>
              </a:rPr>
              <a:t>ó</a:t>
            </a:r>
            <a:r>
              <a:rPr lang="en-US" altLang="es-ES" sz="2200" dirty="0" err="1">
                <a:latin typeface="Calibri" panose="020F0502020204030204" charset="0"/>
                <a:cs typeface="Calibri" panose="020F0502020204030204" charset="0"/>
                <a:sym typeface="+mn-ea"/>
              </a:rPr>
              <a:t>n</a:t>
            </a:r>
            <a:r>
              <a:rPr lang="en-US" altLang="es-ES" sz="2200" dirty="0">
                <a:latin typeface="Calibri" panose="020F0502020204030204" charset="0"/>
                <a:cs typeface="Calibri" panose="020F0502020204030204" charset="0"/>
                <a:sym typeface="+mn-ea"/>
              </a:rPr>
              <a:t> </a:t>
            </a:r>
            <a:r>
              <a:rPr lang="en-US" altLang="es-ES" sz="2200" dirty="0" err="1">
                <a:latin typeface="Calibri" panose="020F0502020204030204" charset="0"/>
                <a:cs typeface="Calibri" panose="020F0502020204030204" charset="0"/>
                <a:sym typeface="+mn-ea"/>
              </a:rPr>
              <a:t>profesional</a:t>
            </a:r>
            <a:r>
              <a:rPr lang="en-US" altLang="es-ES" sz="2200" dirty="0">
                <a:latin typeface="Calibri" panose="020F0502020204030204" charset="0"/>
                <a:cs typeface="Calibri" panose="020F0502020204030204" charset="0"/>
                <a:sym typeface="+mn-ea"/>
              </a:rPr>
              <a:t>.</a:t>
            </a:r>
            <a:endParaRPr lang="en-US" sz="2200" dirty="0">
              <a:latin typeface="Calibri" panose="020F0502020204030204" charset="0"/>
              <a:cs typeface="Calibri" panose="020F0502020204030204" charset="0"/>
              <a:sym typeface="Montserrat"/>
            </a:endParaRPr>
          </a:p>
        </p:txBody>
      </p:sp>
      <p:sp>
        <p:nvSpPr>
          <p:cNvPr id="71" name="TextBox 40"/>
          <p:cNvSpPr txBox="1"/>
          <p:nvPr/>
        </p:nvSpPr>
        <p:spPr>
          <a:xfrm>
            <a:off x="9572518" y="3788509"/>
            <a:ext cx="3872824" cy="306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25"/>
              </a:lnSpc>
            </a:pPr>
            <a:r>
              <a:rPr lang="en-US" sz="2800" b="1" dirty="0">
                <a:solidFill>
                  <a:srgbClr val="18738B"/>
                </a:solidFill>
                <a:sym typeface="Questrial"/>
              </a:rPr>
              <a:t>RESULTADOS</a:t>
            </a:r>
          </a:p>
        </p:txBody>
      </p:sp>
      <p:sp>
        <p:nvSpPr>
          <p:cNvPr id="72" name="TextBox 41"/>
          <p:cNvSpPr txBox="1"/>
          <p:nvPr/>
        </p:nvSpPr>
        <p:spPr>
          <a:xfrm>
            <a:off x="9623425" y="4044937"/>
            <a:ext cx="7747000" cy="61258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just"/>
            <a:endParaRPr lang="en-US" altLang="es-ES" sz="2000" b="1" dirty="0">
              <a:sym typeface="Montserrat"/>
            </a:endParaRPr>
          </a:p>
          <a:p>
            <a:pPr algn="just"/>
            <a:r>
              <a:rPr lang="en-US" altLang="es-ES" sz="2000" b="1" dirty="0">
                <a:sym typeface="Montserrat"/>
              </a:rPr>
              <a:t>Componentes de los entornos colaborativos en red</a:t>
            </a:r>
          </a:p>
        </p:txBody>
      </p:sp>
      <p:sp>
        <p:nvSpPr>
          <p:cNvPr id="73" name="TextBox 41"/>
          <p:cNvSpPr txBox="1"/>
          <p:nvPr/>
        </p:nvSpPr>
        <p:spPr>
          <a:xfrm>
            <a:off x="18031531" y="3519120"/>
            <a:ext cx="8012359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altLang="es-ES" sz="2000" b="1" dirty="0">
                <a:sym typeface="Montserrat"/>
              </a:rPr>
              <a:t>Distribuci</a:t>
            </a:r>
            <a:r>
              <a:rPr lang="en-US" altLang="en-US" sz="2000" b="1" dirty="0">
                <a:sym typeface="Montserrat"/>
              </a:rPr>
              <a:t>ó</a:t>
            </a:r>
            <a:r>
              <a:rPr lang="en-US" altLang="es-ES" sz="2000" b="1" dirty="0">
                <a:sym typeface="Montserrat"/>
              </a:rPr>
              <a:t>n de las referencias por a</a:t>
            </a:r>
            <a:r>
              <a:rPr lang="en-US" altLang="en-US" sz="2000" b="1" dirty="0">
                <a:sym typeface="Montserrat"/>
              </a:rPr>
              <a:t>ñ</a:t>
            </a:r>
            <a:r>
              <a:rPr lang="en-US" altLang="es-ES" sz="2000" b="1" dirty="0">
                <a:sym typeface="Montserrat"/>
              </a:rPr>
              <a:t>o</a:t>
            </a:r>
            <a:r>
              <a:rPr lang="en-US" altLang="es-ES" sz="2800" b="1" dirty="0">
                <a:sym typeface="Montserrat"/>
              </a:rPr>
              <a:t> </a:t>
            </a:r>
            <a:endParaRPr lang="en-US" sz="2800" b="1" dirty="0">
              <a:sym typeface="Montserrat"/>
            </a:endParaRPr>
          </a:p>
        </p:txBody>
      </p:sp>
      <p:sp>
        <p:nvSpPr>
          <p:cNvPr id="74" name="TextBox 42"/>
          <p:cNvSpPr txBox="1"/>
          <p:nvPr/>
        </p:nvSpPr>
        <p:spPr>
          <a:xfrm>
            <a:off x="18274041" y="11241715"/>
            <a:ext cx="3872824" cy="306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2225"/>
              </a:lnSpc>
              <a:defRPr sz="3600" b="1">
                <a:solidFill>
                  <a:srgbClr val="18738B"/>
                </a:solidFill>
              </a:defRPr>
            </a:lvl1pPr>
          </a:lstStyle>
          <a:p>
            <a:r>
              <a:rPr lang="en-US" sz="2800" dirty="0">
                <a:sym typeface="Questrial"/>
              </a:rPr>
              <a:t>CONCLUSIONES</a:t>
            </a:r>
          </a:p>
        </p:txBody>
      </p:sp>
      <p:sp>
        <p:nvSpPr>
          <p:cNvPr id="75" name="TextBox 41"/>
          <p:cNvSpPr txBox="1"/>
          <p:nvPr/>
        </p:nvSpPr>
        <p:spPr>
          <a:xfrm>
            <a:off x="18125071" y="9837616"/>
            <a:ext cx="7760959" cy="2161799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just"/>
            <a:endParaRPr lang="en-US" altLang="es-ES" sz="2000" dirty="0">
              <a:sym typeface="Montserrat"/>
            </a:endParaRPr>
          </a:p>
          <a:p>
            <a:pPr algn="just"/>
            <a:endParaRPr lang="en-US" altLang="es-ES" sz="2000" dirty="0">
              <a:sym typeface="Montserrat"/>
            </a:endParaRPr>
          </a:p>
        </p:txBody>
      </p:sp>
      <p:sp>
        <p:nvSpPr>
          <p:cNvPr id="76" name="TextBox 42"/>
          <p:cNvSpPr txBox="1"/>
          <p:nvPr/>
        </p:nvSpPr>
        <p:spPr>
          <a:xfrm>
            <a:off x="18289916" y="11740994"/>
            <a:ext cx="7804139" cy="23698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2225"/>
              </a:lnSpc>
              <a:defRPr sz="3600" b="1">
                <a:solidFill>
                  <a:srgbClr val="18738B"/>
                </a:solidFill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es-ES" sz="2200" b="0" dirty="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  <a:sym typeface="Questrial"/>
              </a:rPr>
              <a:t>Los entornos colaborativos en red son una herramienta indispensable para el trabajo en equipo y la construcción colectiva del conocimiento en la formación profesional, sin importar las distancias. La efectividad depende de la planificación pedagógica, la infraestructura tecnológica y las competencias digitales docentes. Aprovechar estos espacios es una vía útil para enfrentar las limitaciones materiales y robustecer el intercambio académico.</a:t>
            </a:r>
            <a:endParaRPr lang="en-US" sz="2200" b="0" dirty="0">
              <a:solidFill>
                <a:schemeClr val="tx1"/>
              </a:solidFill>
              <a:latin typeface="Calibri" panose="020F0502020204030204" charset="0"/>
              <a:cs typeface="Calibri" panose="020F0502020204030204" charset="0"/>
              <a:sym typeface="Questrial"/>
            </a:endParaRPr>
          </a:p>
        </p:txBody>
      </p:sp>
      <p:sp>
        <p:nvSpPr>
          <p:cNvPr id="77" name="TextBox 41"/>
          <p:cNvSpPr txBox="1"/>
          <p:nvPr/>
        </p:nvSpPr>
        <p:spPr>
          <a:xfrm>
            <a:off x="18095595" y="10693831"/>
            <a:ext cx="8012430" cy="2783205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marL="342900" indent="-342900" algn="just">
              <a:buFont typeface="+mj-lt"/>
              <a:buAutoNum type="arabicPeriod"/>
            </a:pPr>
            <a:endParaRPr lang="en-US" altLang="es-ES" sz="2000" dirty="0">
              <a:sym typeface="Montserrat"/>
            </a:endParaRPr>
          </a:p>
        </p:txBody>
      </p:sp>
      <p:graphicFrame>
        <p:nvGraphicFramePr>
          <p:cNvPr id="80" name="Gráfico 79"/>
          <p:cNvGraphicFramePr/>
          <p:nvPr>
            <p:extLst>
              <p:ext uri="{D42A27DB-BD31-4B8C-83A1-F6EECF244321}">
                <p14:modId xmlns:p14="http://schemas.microsoft.com/office/powerpoint/2010/main" val="4021786101"/>
              </p:ext>
            </p:extLst>
          </p:nvPr>
        </p:nvGraphicFramePr>
        <p:xfrm>
          <a:off x="9572625" y="9379380"/>
          <a:ext cx="7518400" cy="4336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81" name="Diagrama 80"/>
          <p:cNvGraphicFramePr/>
          <p:nvPr>
            <p:extLst>
              <p:ext uri="{D42A27DB-BD31-4B8C-83A1-F6EECF244321}">
                <p14:modId xmlns:p14="http://schemas.microsoft.com/office/powerpoint/2010/main" val="743423529"/>
              </p:ext>
            </p:extLst>
          </p:nvPr>
        </p:nvGraphicFramePr>
        <p:xfrm>
          <a:off x="18430240" y="5126429"/>
          <a:ext cx="7212330" cy="29965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43" name="Diagrama 42"/>
          <p:cNvGraphicFramePr/>
          <p:nvPr>
            <p:extLst>
              <p:ext uri="{D42A27DB-BD31-4B8C-83A1-F6EECF244321}">
                <p14:modId xmlns:p14="http://schemas.microsoft.com/office/powerpoint/2010/main" val="3025355151"/>
              </p:ext>
            </p:extLst>
          </p:nvPr>
        </p:nvGraphicFramePr>
        <p:xfrm>
          <a:off x="9745980" y="10065181"/>
          <a:ext cx="7330440" cy="6534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44" name="Cuadro de texto 43"/>
          <p:cNvSpPr txBox="1"/>
          <p:nvPr/>
        </p:nvSpPr>
        <p:spPr>
          <a:xfrm>
            <a:off x="9711690" y="8998381"/>
            <a:ext cx="7505065" cy="4692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000" b="1" dirty="0">
                <a:sym typeface="Montserrat"/>
              </a:rPr>
              <a:t>Semejanzas y Diferencias</a:t>
            </a:r>
            <a:endParaRPr lang="en-US" altLang="es-ES" sz="2000" b="1" dirty="0"/>
          </a:p>
        </p:txBody>
      </p:sp>
      <p:graphicFrame>
        <p:nvGraphicFramePr>
          <p:cNvPr id="47" name="Gráfico 46"/>
          <p:cNvGraphicFramePr/>
          <p:nvPr>
            <p:extLst>
              <p:ext uri="{D42A27DB-BD31-4B8C-83A1-F6EECF244321}">
                <p14:modId xmlns:p14="http://schemas.microsoft.com/office/powerpoint/2010/main" val="2077895872"/>
              </p:ext>
            </p:extLst>
          </p:nvPr>
        </p:nvGraphicFramePr>
        <p:xfrm>
          <a:off x="18006695" y="4123763"/>
          <a:ext cx="7923398" cy="58136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  <p:graphicFrame>
        <p:nvGraphicFramePr>
          <p:cNvPr id="48" name="Tabla 47"/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80338114"/>
              </p:ext>
            </p:extLst>
          </p:nvPr>
        </p:nvGraphicFramePr>
        <p:xfrm>
          <a:off x="9743030" y="9532416"/>
          <a:ext cx="7245350" cy="40258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0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4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s-ES" sz="1800"/>
                        <a:t>Semejanzas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s-ES" sz="1800" dirty="0" err="1"/>
                        <a:t>Diferencias</a:t>
                      </a:r>
                      <a:endParaRPr lang="en-US" altLang="es-E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+mj-lt"/>
                          <a:ea typeface="quote-cjk-patch"/>
                          <a:cs typeface="+mj-lt"/>
                        </a:rPr>
                        <a:t>Valoran los </a:t>
                      </a:r>
                      <a:r>
                        <a:rPr lang="en-US" sz="1800" b="0" i="0" dirty="0" err="1">
                          <a:solidFill>
                            <a:schemeClr val="tx1"/>
                          </a:solidFill>
                          <a:latin typeface="+mj-lt"/>
                          <a:ea typeface="quote-cjk-patch"/>
                          <a:cs typeface="+mj-lt"/>
                        </a:rPr>
                        <a:t>entornos</a:t>
                      </a:r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+mj-lt"/>
                          <a:ea typeface="quote-cjk-patch"/>
                          <a:cs typeface="+mj-lt"/>
                        </a:rPr>
                        <a:t> </a:t>
                      </a:r>
                      <a:r>
                        <a:rPr lang="en-US" sz="1800" b="0" i="0" dirty="0" err="1">
                          <a:solidFill>
                            <a:schemeClr val="tx1"/>
                          </a:solidFill>
                          <a:latin typeface="+mj-lt"/>
                          <a:ea typeface="quote-cjk-patch"/>
                          <a:cs typeface="+mj-lt"/>
                        </a:rPr>
                        <a:t>colaborativos</a:t>
                      </a:r>
                      <a:endParaRPr sz="1800" b="0" i="0" dirty="0">
                        <a:solidFill>
                          <a:schemeClr val="tx1"/>
                        </a:solidFill>
                        <a:latin typeface="+mj-lt"/>
                        <a:ea typeface="quote-cjk-patch"/>
                        <a:cs typeface="+mj-lt"/>
                      </a:endParaRPr>
                    </a:p>
                  </a:txBody>
                  <a:tcPr marL="0" marR="152717" marT="95567" marB="9556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lang="es-ES" sz="1800" b="0" i="0" dirty="0">
                          <a:solidFill>
                            <a:schemeClr val="tx1"/>
                          </a:solidFill>
                          <a:latin typeface="+mj-lt"/>
                          <a:ea typeface="quote-cjk-patch"/>
                          <a:cs typeface="+mj-lt"/>
                        </a:rPr>
                        <a:t>Unos estudian una carrera concreta (Arquitectura, Medicina); otros tienen visión general</a:t>
                      </a:r>
                      <a:endParaRPr sz="1800" b="0" i="0" dirty="0">
                        <a:solidFill>
                          <a:schemeClr val="tx1"/>
                        </a:solidFill>
                        <a:latin typeface="+mj-lt"/>
                        <a:ea typeface="quote-cjk-patch"/>
                        <a:cs typeface="+mj-lt"/>
                      </a:endParaRPr>
                    </a:p>
                  </a:txBody>
                  <a:tcPr marL="152717" marR="0" marT="95567" marB="955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1375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lang="es-ES" sz="1800" b="0" i="0" dirty="0">
                          <a:solidFill>
                            <a:schemeClr val="tx1"/>
                          </a:solidFill>
                          <a:latin typeface="+mj-lt"/>
                          <a:ea typeface="quote-cjk-patch"/>
                          <a:cs typeface="+mj-lt"/>
                        </a:rPr>
                        <a:t>La interacción efectiva es la clave del éxito </a:t>
                      </a:r>
                      <a:endParaRPr sz="1800" b="0" i="0" dirty="0">
                        <a:solidFill>
                          <a:schemeClr val="tx1"/>
                        </a:solidFill>
                        <a:latin typeface="+mj-lt"/>
                        <a:ea typeface="quote-cjk-patch"/>
                        <a:cs typeface="+mj-lt"/>
                      </a:endParaRPr>
                    </a:p>
                  </a:txBody>
                  <a:tcPr marL="0" marR="152717" marT="95567" marB="9556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lang="es-ES" sz="1800" b="0" i="0" dirty="0">
                          <a:solidFill>
                            <a:schemeClr val="tx1"/>
                          </a:solidFill>
                          <a:latin typeface="+mj-lt"/>
                          <a:ea typeface="quote-cjk-patch"/>
                          <a:cs typeface="+mj-lt"/>
                        </a:rPr>
                        <a:t>Los primeros estudios analizan la estructura de las redes; los nuevos añaden lo pedagógico y comunicativo</a:t>
                      </a:r>
                      <a:endParaRPr sz="1800" b="0" i="0" dirty="0">
                        <a:solidFill>
                          <a:schemeClr val="tx1"/>
                        </a:solidFill>
                        <a:latin typeface="+mj-lt"/>
                        <a:ea typeface="quote-cjk-patch"/>
                        <a:cs typeface="+mj-lt"/>
                      </a:endParaRPr>
                    </a:p>
                  </a:txBody>
                  <a:tcPr marL="152717" marR="0" marT="95567" marB="95567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9625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lang="es-ES" sz="1800" b="0" i="0" dirty="0">
                          <a:solidFill>
                            <a:schemeClr val="tx1"/>
                          </a:solidFill>
                          <a:latin typeface="+mj-lt"/>
                          <a:ea typeface="quote-cjk-patch"/>
                          <a:cs typeface="+mj-lt"/>
                        </a:rPr>
                        <a:t>Moodle, </a:t>
                      </a:r>
                      <a:r>
                        <a:rPr lang="es-ES" sz="1800" b="0" i="0" dirty="0" err="1">
                          <a:solidFill>
                            <a:schemeClr val="tx1"/>
                          </a:solidFill>
                          <a:latin typeface="+mj-lt"/>
                          <a:ea typeface="quote-cjk-patch"/>
                          <a:cs typeface="+mj-lt"/>
                        </a:rPr>
                        <a:t>Gsuite</a:t>
                      </a:r>
                      <a:r>
                        <a:rPr lang="es-ES" sz="1800" b="0" i="0" dirty="0">
                          <a:solidFill>
                            <a:schemeClr val="tx1"/>
                          </a:solidFill>
                          <a:latin typeface="+mj-lt"/>
                          <a:ea typeface="quote-cjk-patch"/>
                          <a:cs typeface="+mj-lt"/>
                        </a:rPr>
                        <a:t> y redes sociales son la base tecnológica </a:t>
                      </a:r>
                      <a:endParaRPr sz="1800" b="0" i="0" dirty="0">
                        <a:solidFill>
                          <a:schemeClr val="tx1"/>
                        </a:solidFill>
                        <a:latin typeface="+mj-lt"/>
                        <a:ea typeface="quote-cjk-patch"/>
                        <a:cs typeface="+mj-lt"/>
                      </a:endParaRPr>
                    </a:p>
                  </a:txBody>
                  <a:tcPr marL="0" marR="152717" marT="95567" marB="9556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lang="es-ES" sz="1800" b="0" i="0" dirty="0">
                          <a:solidFill>
                            <a:schemeClr val="tx1"/>
                          </a:solidFill>
                          <a:latin typeface="+mj-lt"/>
                          <a:ea typeface="quote-cjk-patch"/>
                          <a:cs typeface="+mj-lt"/>
                        </a:rPr>
                        <a:t>Usan tecnologías consolidadas (Moodle, redes sociales); otros exploran el metaverso y los avatares </a:t>
                      </a:r>
                      <a:endParaRPr sz="1800" b="0" i="0" dirty="0">
                        <a:solidFill>
                          <a:schemeClr val="tx1"/>
                        </a:solidFill>
                        <a:latin typeface="+mj-lt"/>
                        <a:ea typeface="quote-cjk-patch"/>
                        <a:cs typeface="+mj-lt"/>
                      </a:endParaRPr>
                    </a:p>
                  </a:txBody>
                  <a:tcPr marL="152717" marR="0" marT="95567" marB="95567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lang="es-ES" sz="1800" b="0" i="0" dirty="0">
                          <a:solidFill>
                            <a:schemeClr val="tx1"/>
                          </a:solidFill>
                          <a:latin typeface="+mj-lt"/>
                          <a:ea typeface="quote-cjk-patch"/>
                          <a:cs typeface="+mj-lt"/>
                        </a:rPr>
                        <a:t>Desafíos: conectividad, infraestructura y formación docente </a:t>
                      </a:r>
                      <a:endParaRPr sz="1800" b="0" i="0" dirty="0">
                        <a:solidFill>
                          <a:schemeClr val="tx1"/>
                        </a:solidFill>
                        <a:latin typeface="+mj-lt"/>
                        <a:ea typeface="quote-cjk-patch"/>
                        <a:cs typeface="+mj-lt"/>
                      </a:endParaRPr>
                    </a:p>
                  </a:txBody>
                  <a:tcPr marL="0" marR="152717" marT="95567" marB="9556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lang="es-ES" sz="1800" b="0" i="0" dirty="0">
                          <a:solidFill>
                            <a:schemeClr val="tx1"/>
                          </a:solidFill>
                          <a:latin typeface="+mj-lt"/>
                          <a:ea typeface="quote-cjk-patch"/>
                          <a:cs typeface="+mj-lt"/>
                        </a:rPr>
                        <a:t>La pandemia aceleró la adopción de los entornos, dejó al descubierto carencias </a:t>
                      </a:r>
                      <a:endParaRPr sz="1800" b="0" i="0" dirty="0">
                        <a:solidFill>
                          <a:schemeClr val="tx1"/>
                        </a:solidFill>
                        <a:latin typeface="+mj-lt"/>
                        <a:ea typeface="quote-cjk-patch"/>
                        <a:cs typeface="+mj-lt"/>
                      </a:endParaRPr>
                    </a:p>
                  </a:txBody>
                  <a:tcPr marL="152717" marR="0" marT="95567" marB="95567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0" name="Gráfico 49"/>
          <p:cNvGraphicFramePr/>
          <p:nvPr>
            <p:extLst>
              <p:ext uri="{D42A27DB-BD31-4B8C-83A1-F6EECF244321}">
                <p14:modId xmlns:p14="http://schemas.microsoft.com/office/powerpoint/2010/main" val="4100792047"/>
              </p:ext>
            </p:extLst>
          </p:nvPr>
        </p:nvGraphicFramePr>
        <p:xfrm>
          <a:off x="18425160" y="4225998"/>
          <a:ext cx="7212330" cy="5388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sp>
        <p:nvSpPr>
          <p:cNvPr id="53" name="Cuadro de texto 52"/>
          <p:cNvSpPr txBox="1"/>
          <p:nvPr/>
        </p:nvSpPr>
        <p:spPr>
          <a:xfrm>
            <a:off x="18239116" y="10066020"/>
            <a:ext cx="7868909" cy="9956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r>
              <a:rPr lang="es-419" altLang="es-ES" sz="2200" dirty="0"/>
              <a:t>El tema ya est</a:t>
            </a:r>
            <a:r>
              <a:rPr lang="es-419" altLang="en-US" sz="2200" dirty="0"/>
              <a:t>á</a:t>
            </a:r>
            <a:r>
              <a:rPr lang="es-419" altLang="es-ES" sz="2200" dirty="0"/>
              <a:t> consolidado en curr</a:t>
            </a:r>
            <a:r>
              <a:rPr lang="es-419" altLang="en-US" sz="2200" dirty="0"/>
              <a:t>í</a:t>
            </a:r>
            <a:r>
              <a:rPr lang="es-419" altLang="es-ES" sz="2200" dirty="0"/>
              <a:t>culos universitarios y gu</a:t>
            </a:r>
            <a:r>
              <a:rPr lang="es-419" altLang="en-US" sz="2200" dirty="0"/>
              <a:t>í</a:t>
            </a:r>
            <a:r>
              <a:rPr lang="es-419" altLang="es-ES" sz="2200" dirty="0"/>
              <a:t>as docentes, lo que demuestra que no es una moda pasajera.</a:t>
            </a:r>
          </a:p>
          <a:p>
            <a:pPr algn="just"/>
            <a:endParaRPr lang="en-US" altLang="es-ES" sz="2200" dirty="0"/>
          </a:p>
          <a:p>
            <a:pPr algn="just"/>
            <a:endParaRPr lang="en-US" altLang="es-ES" sz="2200" dirty="0"/>
          </a:p>
          <a:p>
            <a:pPr algn="just"/>
            <a:endParaRPr lang="en-US" altLang="es-ES" sz="2800" dirty="0"/>
          </a:p>
          <a:p>
            <a:pPr algn="just"/>
            <a:endParaRPr lang="en-US" altLang="es-ES" sz="2200" dirty="0"/>
          </a:p>
          <a:p>
            <a:pPr algn="just"/>
            <a:endParaRPr lang="en-US" altLang="es-ES" sz="2200" dirty="0"/>
          </a:p>
          <a:p>
            <a:pPr algn="just"/>
            <a:endParaRPr lang="en-US" altLang="es-ES" sz="2200" dirty="0"/>
          </a:p>
        </p:txBody>
      </p:sp>
      <p:sp>
        <p:nvSpPr>
          <p:cNvPr id="45" name="Rectángulo redondeado 23">
            <a:extLst>
              <a:ext uri="{FF2B5EF4-FFF2-40B4-BE49-F238E27FC236}">
                <a16:creationId xmlns:a16="http://schemas.microsoft.com/office/drawing/2014/main" id="{BEFF40C8-2852-4B26-9675-EF5D6F2FFF9B}"/>
              </a:ext>
            </a:extLst>
          </p:cNvPr>
          <p:cNvSpPr/>
          <p:nvPr/>
        </p:nvSpPr>
        <p:spPr>
          <a:xfrm>
            <a:off x="14824710" y="6351218"/>
            <a:ext cx="2162751" cy="2022275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419" altLang="es-ES" u="sng" dirty="0"/>
              <a:t>Desafíos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419" altLang="es-ES" dirty="0"/>
              <a:t>Conectividad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419" altLang="es-ES" dirty="0"/>
              <a:t>Infraestructura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419" altLang="es-ES" dirty="0"/>
              <a:t>Formación docente</a:t>
            </a:r>
          </a:p>
        </p:txBody>
      </p:sp>
      <p:sp>
        <p:nvSpPr>
          <p:cNvPr id="46" name="Proceso alternativo 1">
            <a:extLst>
              <a:ext uri="{FF2B5EF4-FFF2-40B4-BE49-F238E27FC236}">
                <a16:creationId xmlns:a16="http://schemas.microsoft.com/office/drawing/2014/main" id="{4C86E69E-3352-45B8-B7EA-573C13BC4ACE}"/>
              </a:ext>
            </a:extLst>
          </p:cNvPr>
          <p:cNvSpPr/>
          <p:nvPr/>
        </p:nvSpPr>
        <p:spPr>
          <a:xfrm>
            <a:off x="10766425" y="5033851"/>
            <a:ext cx="5105400" cy="612584"/>
          </a:xfrm>
          <a:prstGeom prst="flowChartAlternateProcess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altLang="en-US" sz="2000" b="1" dirty="0">
                <a:sym typeface="Montserrat"/>
              </a:rPr>
              <a:t>E</a:t>
            </a:r>
            <a:r>
              <a:rPr lang="en-US" altLang="es-ES" sz="2000" b="1" dirty="0">
                <a:sym typeface="Montserrat"/>
              </a:rPr>
              <a:t>ntornos </a:t>
            </a:r>
            <a:r>
              <a:rPr lang="es-ES" altLang="en-US" sz="2000" b="1" dirty="0">
                <a:sym typeface="Montserrat"/>
              </a:rPr>
              <a:t>C</a:t>
            </a:r>
            <a:r>
              <a:rPr lang="en-US" altLang="es-ES" sz="2000" b="1" dirty="0">
                <a:sym typeface="Montserrat"/>
              </a:rPr>
              <a:t>olaborativos</a:t>
            </a:r>
            <a:r>
              <a:rPr lang="es-ES" altLang="en-US" sz="2000" b="1" dirty="0">
                <a:sym typeface="Montserrat"/>
              </a:rPr>
              <a:t> en Red</a:t>
            </a:r>
          </a:p>
        </p:txBody>
      </p:sp>
      <p:cxnSp>
        <p:nvCxnSpPr>
          <p:cNvPr id="49" name="Conector: angular 48">
            <a:extLst>
              <a:ext uri="{FF2B5EF4-FFF2-40B4-BE49-F238E27FC236}">
                <a16:creationId xmlns:a16="http://schemas.microsoft.com/office/drawing/2014/main" id="{3AC05B21-21DF-4A2B-B500-CE3AFF0D8046}"/>
              </a:ext>
            </a:extLst>
          </p:cNvPr>
          <p:cNvCxnSpPr>
            <a:cxnSpLocks/>
            <a:stCxn id="46" idx="2"/>
            <a:endCxn id="45" idx="0"/>
          </p:cNvCxnSpPr>
          <p:nvPr/>
        </p:nvCxnSpPr>
        <p:spPr>
          <a:xfrm rot="16200000" flipH="1">
            <a:off x="14260214" y="4705345"/>
            <a:ext cx="704783" cy="2586961"/>
          </a:xfrm>
          <a:prstGeom prst="bentConnector3">
            <a:avLst>
              <a:gd name="adj1" fmla="val 50000"/>
            </a:avLst>
          </a:prstGeom>
          <a:ln w="28575">
            <a:solidFill>
              <a:srgbClr val="4F81B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ángulo redondeado 22">
            <a:extLst>
              <a:ext uri="{FF2B5EF4-FFF2-40B4-BE49-F238E27FC236}">
                <a16:creationId xmlns:a16="http://schemas.microsoft.com/office/drawing/2014/main" id="{E49BD3A1-7200-43C5-AF02-6DBDCB598F4B}"/>
              </a:ext>
            </a:extLst>
          </p:cNvPr>
          <p:cNvSpPr/>
          <p:nvPr/>
        </p:nvSpPr>
        <p:spPr>
          <a:xfrm>
            <a:off x="9911890" y="6337300"/>
            <a:ext cx="2122483" cy="2022275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419" altLang="es-ES" u="sng" dirty="0"/>
              <a:t>Herramientas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419" altLang="es-ES" dirty="0"/>
              <a:t>Moodle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419" altLang="es-ES" dirty="0" err="1"/>
              <a:t>Gsuite</a:t>
            </a:r>
            <a:endParaRPr lang="es-419" altLang="es-ES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419" altLang="es-ES" dirty="0"/>
              <a:t>Redes sociales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419" altLang="es-ES" dirty="0"/>
              <a:t>Metaverso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419" altLang="es-ES" dirty="0"/>
              <a:t>Avatares</a:t>
            </a:r>
          </a:p>
        </p:txBody>
      </p:sp>
      <p:cxnSp>
        <p:nvCxnSpPr>
          <p:cNvPr id="52" name="Conector: angular 51">
            <a:extLst>
              <a:ext uri="{FF2B5EF4-FFF2-40B4-BE49-F238E27FC236}">
                <a16:creationId xmlns:a16="http://schemas.microsoft.com/office/drawing/2014/main" id="{52BDD180-7B9D-41A2-AD10-192E10B04E75}"/>
              </a:ext>
            </a:extLst>
          </p:cNvPr>
          <p:cNvCxnSpPr>
            <a:cxnSpLocks/>
            <a:stCxn id="46" idx="2"/>
            <a:endCxn id="51" idx="0"/>
          </p:cNvCxnSpPr>
          <p:nvPr/>
        </p:nvCxnSpPr>
        <p:spPr>
          <a:xfrm rot="5400000">
            <a:off x="11800697" y="4818871"/>
            <a:ext cx="690865" cy="2345993"/>
          </a:xfrm>
          <a:prstGeom prst="bentConnector3">
            <a:avLst>
              <a:gd name="adj1" fmla="val 50000"/>
            </a:avLst>
          </a:prstGeom>
          <a:ln w="28575">
            <a:solidFill>
              <a:srgbClr val="4F81B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ector recto de flecha 53">
            <a:extLst>
              <a:ext uri="{FF2B5EF4-FFF2-40B4-BE49-F238E27FC236}">
                <a16:creationId xmlns:a16="http://schemas.microsoft.com/office/drawing/2014/main" id="{A201F3EE-4576-4B1A-9939-7CDDB78492C5}"/>
              </a:ext>
            </a:extLst>
          </p:cNvPr>
          <p:cNvCxnSpPr>
            <a:cxnSpLocks/>
            <a:stCxn id="46" idx="2"/>
            <a:endCxn id="55" idx="0"/>
          </p:cNvCxnSpPr>
          <p:nvPr/>
        </p:nvCxnSpPr>
        <p:spPr>
          <a:xfrm>
            <a:off x="13319125" y="5646435"/>
            <a:ext cx="4159" cy="7264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5" name="Rectángulo redondeado 7">
            <a:extLst>
              <a:ext uri="{FF2B5EF4-FFF2-40B4-BE49-F238E27FC236}">
                <a16:creationId xmlns:a16="http://schemas.microsoft.com/office/drawing/2014/main" id="{363AEBA3-C0D8-47FE-9A14-1AB0A775AC77}"/>
              </a:ext>
            </a:extLst>
          </p:cNvPr>
          <p:cNvSpPr/>
          <p:nvPr/>
        </p:nvSpPr>
        <p:spPr>
          <a:xfrm>
            <a:off x="12328814" y="6372910"/>
            <a:ext cx="1988940" cy="2022275"/>
          </a:xfrm>
          <a:prstGeom prst="roundRect">
            <a:avLst>
              <a:gd name="adj" fmla="val 13721"/>
            </a:avLst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800" u="sng" dirty="0"/>
              <a:t>Beneficios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/>
              <a:t>Interacción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/>
              <a:t>Co</a:t>
            </a:r>
            <a:r>
              <a:rPr lang="en-US" sz="1800" dirty="0"/>
              <a:t>-</a:t>
            </a:r>
            <a:r>
              <a:rPr lang="en-US" sz="1800" dirty="0" err="1"/>
              <a:t>creación</a:t>
            </a: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err="1"/>
              <a:t>Trabajo</a:t>
            </a:r>
            <a:r>
              <a:rPr lang="en-US" sz="1800" dirty="0"/>
              <a:t> en </a:t>
            </a:r>
            <a:r>
              <a:rPr lang="en-US" sz="1800" dirty="0" err="1"/>
              <a:t>equipo</a:t>
            </a:r>
            <a:endParaRPr lang="en-US" sz="1800" dirty="0"/>
          </a:p>
        </p:txBody>
      </p:sp>
      <p:sp>
        <p:nvSpPr>
          <p:cNvPr id="78" name="CuadroTexto 77">
            <a:extLst>
              <a:ext uri="{FF2B5EF4-FFF2-40B4-BE49-F238E27FC236}">
                <a16:creationId xmlns:a16="http://schemas.microsoft.com/office/drawing/2014/main" id="{B5D99E8A-FCC9-4100-8420-351194678CF9}"/>
              </a:ext>
            </a:extLst>
          </p:cNvPr>
          <p:cNvSpPr txBox="1"/>
          <p:nvPr/>
        </p:nvSpPr>
        <p:spPr>
          <a:xfrm>
            <a:off x="9438061" y="8525984"/>
            <a:ext cx="8004005" cy="432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870"/>
              </a:lnSpc>
              <a:spcBef>
                <a:spcPct val="0"/>
              </a:spcBef>
            </a:pPr>
            <a:r>
              <a:rPr lang="en-US" altLang="es-ES" sz="1800" dirty="0" err="1"/>
              <a:t>Evoluci</a:t>
            </a:r>
            <a:r>
              <a:rPr lang="en-US" altLang="en-US" sz="1800" dirty="0" err="1"/>
              <a:t>ó</a:t>
            </a:r>
            <a:r>
              <a:rPr lang="en-US" altLang="es-ES" sz="1800" dirty="0" err="1"/>
              <a:t>n</a:t>
            </a:r>
            <a:r>
              <a:rPr lang="en-US" altLang="es-ES" sz="1800" dirty="0"/>
              <a:t> del </a:t>
            </a:r>
            <a:r>
              <a:rPr lang="en-US" altLang="es-ES" sz="1800" dirty="0" err="1"/>
              <a:t>estudio</a:t>
            </a:r>
            <a:r>
              <a:rPr lang="en-US" altLang="es-ES" sz="1800" dirty="0"/>
              <a:t> de </a:t>
            </a:r>
            <a:r>
              <a:rPr lang="en-US" altLang="es-ES" sz="1800" dirty="0" err="1"/>
              <a:t>los</a:t>
            </a:r>
            <a:r>
              <a:rPr lang="en-US" altLang="es-ES" sz="1800" dirty="0"/>
              <a:t> </a:t>
            </a:r>
            <a:r>
              <a:rPr lang="en-US" altLang="es-ES" sz="1800" dirty="0" err="1"/>
              <a:t>entornos</a:t>
            </a:r>
            <a:r>
              <a:rPr lang="en-US" altLang="es-ES" sz="1800" dirty="0"/>
              <a:t> </a:t>
            </a:r>
            <a:r>
              <a:rPr lang="en-US" altLang="es-ES" sz="1800" dirty="0" err="1"/>
              <a:t>colaborativos</a:t>
            </a:r>
            <a:r>
              <a:rPr lang="en-US" altLang="es-ES" sz="1800" dirty="0"/>
              <a:t> </a:t>
            </a:r>
            <a:r>
              <a:rPr lang="en-US" altLang="es-ES" sz="1800" dirty="0" err="1"/>
              <a:t>en</a:t>
            </a:r>
            <a:r>
              <a:rPr lang="en-US" altLang="es-ES" sz="1800" dirty="0"/>
              <a:t> red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503*150"/>
  <p:tag name="TABLE_ENDDRAG_RECT" val="1458*466*503*15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482</Words>
  <Application>Microsoft Office PowerPoint</Application>
  <PresentationFormat>Personalizado</PresentationFormat>
  <Paragraphs>62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Calibri</vt:lpstr>
      <vt:lpstr>quote-cjk-patch</vt:lpstr>
      <vt:lpstr>Montserrat</vt:lpstr>
      <vt:lpstr>Arial MT</vt:lpstr>
      <vt:lpstr>Questrial</vt:lpstr>
      <vt:lpstr>Arial</vt:lpstr>
      <vt:lpstr>Office Theme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Cartel Póster científico Corporativo Lila</dc:title>
  <dc:creator>Jean Marcos</dc:creator>
  <cp:lastModifiedBy>Mayelin Llosa</cp:lastModifiedBy>
  <cp:revision>24</cp:revision>
  <dcterms:created xsi:type="dcterms:W3CDTF">2006-08-16T00:00:00Z</dcterms:created>
  <dcterms:modified xsi:type="dcterms:W3CDTF">2026-07-05T17:15:52Z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C0EEF9A2EF6E4FA0B73315743A52DFDB_13</vt:lpwstr>
  </property>
  <property fmtid="{D5CDD505-2E9C-101B-9397-08002B2CF9AE}" pid="3" name="KSOProductBuildVer">
    <vt:lpwstr>3082-12.2.0.23196</vt:lpwstr>
  </property>
</Properties>
</file>