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4622" autoAdjust="0"/>
  </p:normalViewPr>
  <p:slideViewPr>
    <p:cSldViewPr>
      <p:cViewPr varScale="1">
        <p:scale>
          <a:sx n="32" d="100"/>
          <a:sy n="32" d="100"/>
        </p:scale>
        <p:origin x="90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E30B9-F655-4B43-9474-CE487626717F}" type="datetimeFigureOut">
              <a:rPr lang="pt-BR" smtClean="0"/>
              <a:t>05/07/2026</a:t>
            </a:fld>
            <a:endParaRPr lang="pt-B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pt-B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C5DAE-C0AB-4E9F-8BCD-FCDCC7FD584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08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AC5DAE-C0AB-4E9F-8BCD-FCDCC7FD584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29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8961528" y="4423284"/>
            <a:ext cx="10341082" cy="2879614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09"/>
            <a:ext cx="26866849" cy="1711450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76136" y="7273742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24505" y="7613019"/>
            <a:ext cx="801235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>
                <a:sym typeface="Montserrat"/>
              </a:rPr>
              <a:t>La adopción de sistemas de información en salud es un proceso crítico que falla con frecuencia debido a la ambigüedad en la ejecución y la omisión de marcos conceptuales que guíen la maduración. </a:t>
            </a:r>
            <a:endParaRPr lang="en-US" sz="24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33175" y="9433022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100640"/>
            <a:ext cx="2529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800" b="1" dirty="0"/>
              <a:t>Instalación, implementación e implantación: precisiones teóricas para la adopción de sistemas de información sanitarios</a:t>
            </a:r>
            <a:endParaRPr lang="pt-BR" sz="2800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528379" y="4149218"/>
            <a:ext cx="8013331" cy="2400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419" sz="2800" b="1" dirty="0">
                <a:effectLst/>
                <a:ea typeface="Arial Nova" panose="020B0504020202020204" pitchFamily="34" charset="0"/>
                <a:cs typeface="Arial" panose="020B0604020202020204" pitchFamily="34" charset="0"/>
              </a:rPr>
              <a:t>Carlos Rafael Araujo Inastrilla</a:t>
            </a:r>
            <a:r>
              <a:rPr lang="es-419" sz="2800" b="1" baseline="30000" dirty="0">
                <a:effectLst/>
                <a:ea typeface="Arial Nova" panose="020B0504020202020204" pitchFamily="34" charset="0"/>
                <a:cs typeface="Arial" panose="020B0604020202020204" pitchFamily="34" charset="0"/>
              </a:rPr>
              <a:t>1,2</a:t>
            </a:r>
            <a:r>
              <a:rPr lang="es-419" sz="2800" b="1" dirty="0">
                <a:effectLst/>
                <a:ea typeface="Arial Nova" panose="020B0504020202020204" pitchFamily="34" charset="0"/>
                <a:cs typeface="Arial" panose="020B0604020202020204" pitchFamily="34" charset="0"/>
              </a:rPr>
              <a:t>, 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María del Carmen Roche Madrigal</a:t>
            </a:r>
            <a:r>
              <a:rPr lang="es-ES" sz="2800" b="1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Tania Rosa González García</a:t>
            </a:r>
            <a:r>
              <a:rPr lang="es-ES" sz="2800" b="1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s-ES" sz="2800" b="1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Mayelin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Llosa Santana</a:t>
            </a:r>
            <a:r>
              <a:rPr lang="es-ES" sz="2800" b="1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s-ES" sz="2800" b="1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Dayami</a:t>
            </a:r>
            <a:r>
              <a:rPr lang="es-ES" sz="280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Gutiérrez Vera</a:t>
            </a:r>
            <a:r>
              <a:rPr lang="es-ES" sz="2800" b="1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endParaRPr lang="es-419" sz="2800" b="1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  <a:p>
            <a:r>
              <a:rPr lang="en-US" sz="24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1 Universidad de Brasilia, </a:t>
            </a:r>
            <a:r>
              <a:rPr lang="en-US" sz="24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Brasil</a:t>
            </a:r>
            <a:r>
              <a:rPr lang="en-US" sz="24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.</a:t>
            </a:r>
          </a:p>
          <a:p>
            <a:r>
              <a:rPr lang="en-US" sz="24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2 Universidad de </a:t>
            </a:r>
            <a:r>
              <a:rPr lang="en-US" sz="24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Ciencias</a:t>
            </a:r>
            <a:r>
              <a:rPr lang="en-US" sz="24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Médicas</a:t>
            </a:r>
            <a:r>
              <a:rPr lang="en-US" sz="24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de La Habana, Cuba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76629" y="1422781"/>
            <a:ext cx="513587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528379" y="6918422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524505" y="9914095"/>
            <a:ext cx="801235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>
                <a:sym typeface="Montserrat"/>
              </a:rPr>
              <a:t>Aplicar el marco conceptual de las fases de adopción de los sistemas de información en salud a la alineación estratégica con los niveles de madurez del modelo IS4H-MM de la Organización Panamericana de la Salud. </a:t>
            </a:r>
            <a:endParaRPr lang="en-US" sz="2400" dirty="0">
              <a:sym typeface="Montserrat"/>
            </a:endParaRP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560261" y="12049250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508630" y="12388527"/>
            <a:ext cx="801235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/>
              <a:t>Se realizó una revisión teórica y análisis crítico de literatura científica actualizada (2023-2025), se contrastan modelos de adopción sociotécnica con los marcos de gobernanza y salud digital vigentes. </a:t>
            </a:r>
            <a:endParaRPr lang="en-US" sz="2400" dirty="0">
              <a:sym typeface="Montserrat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007488" y="4022461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9819109" y="7785100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9851428" y="8147900"/>
            <a:ext cx="6383597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2400" dirty="0">
                <a:ea typeface="Aptos" panose="020B0004020202020204" pitchFamily="34" charset="0"/>
                <a:cs typeface="Arial" panose="020B0604020202020204" pitchFamily="34" charset="0"/>
              </a:rPr>
              <a:t>L</a:t>
            </a:r>
            <a:r>
              <a:rPr lang="es-ES" sz="24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 adopción es un proceso sociotécnico y multidimensional que requiere una diferenciación terminológica rigurosa para una gestión efectiva. El éxito de la transición digital no es lineal. La madurez organizacional precede a la tecnológica. La alineación con el modelo IS4H-MM permite transformar el despliegue técnico en una verdadera gestión del conocimiento para la toma de decisiones basada en evidencia.</a:t>
            </a:r>
            <a:endParaRPr lang="es-419" sz="24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8A8EE4CA-0C3E-4B1B-8997-B78CC06A40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261" y="7556500"/>
            <a:ext cx="10341082" cy="6466969"/>
          </a:xfrm>
          <a:prstGeom prst="rect">
            <a:avLst/>
          </a:prstGeom>
          <a:noFill/>
        </p:spPr>
      </p:pic>
      <p:sp>
        <p:nvSpPr>
          <p:cNvPr id="35" name="TextBox 41">
            <a:extLst>
              <a:ext uri="{FF2B5EF4-FFF2-40B4-BE49-F238E27FC236}">
                <a16:creationId xmlns:a16="http://schemas.microsoft.com/office/drawing/2014/main" id="{5B39FB9B-BA66-4F35-8091-B8D1C931A12B}"/>
              </a:ext>
            </a:extLst>
          </p:cNvPr>
          <p:cNvSpPr txBox="1"/>
          <p:nvPr/>
        </p:nvSpPr>
        <p:spPr>
          <a:xfrm>
            <a:off x="9216737" y="4583641"/>
            <a:ext cx="9552817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/>
              <a:t>La adopción de sistemas de información en salud se define como un proceso sociotécnico que evoluciona desde la </a:t>
            </a:r>
            <a:r>
              <a:rPr lang="es-419" sz="2400" b="1" dirty="0"/>
              <a:t>instalación</a:t>
            </a:r>
            <a:r>
              <a:rPr lang="es-419" sz="2400" dirty="0"/>
              <a:t> (</a:t>
            </a:r>
            <a:r>
              <a:rPr lang="es-419" sz="2400" dirty="0" err="1"/>
              <a:t>displiegue</a:t>
            </a:r>
            <a:r>
              <a:rPr lang="es-419" sz="2400" dirty="0"/>
              <a:t> de infraestructura técnica básica) hacia la </a:t>
            </a:r>
            <a:r>
              <a:rPr lang="es-419" sz="2400" b="1" dirty="0"/>
              <a:t>implementación</a:t>
            </a:r>
            <a:r>
              <a:rPr lang="es-419" sz="2400" dirty="0"/>
              <a:t> (ajuste operativo de procesos y capacitación del personal). El ciclo culmina con la </a:t>
            </a:r>
            <a:r>
              <a:rPr lang="es-419" sz="2400" b="1" dirty="0"/>
              <a:t>implantación</a:t>
            </a:r>
            <a:r>
              <a:rPr lang="es-419" sz="2400" dirty="0"/>
              <a:t>, fase crítica donde se gestiona el cambio cultural para institucionalizar la herramienta, transformando el dato en un activo estratégico para la toma de decisiones clínicas y administrativas.</a:t>
            </a:r>
            <a:endParaRPr lang="en-US" sz="2400" dirty="0">
              <a:sym typeface="Montserrat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D875E39-45ED-4958-9089-8562F8AD05EC}"/>
              </a:ext>
            </a:extLst>
          </p:cNvPr>
          <p:cNvSpPr txBox="1"/>
          <p:nvPr/>
        </p:nvSpPr>
        <p:spPr>
          <a:xfrm>
            <a:off x="19722428" y="4053460"/>
            <a:ext cx="661185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419" sz="2400" dirty="0"/>
              <a:t>Esta trayectoria se alinea con los niveles de madurez del modelo </a:t>
            </a:r>
            <a:r>
              <a:rPr lang="es-419" sz="2400" b="1" dirty="0"/>
              <a:t>IS4H-MM </a:t>
            </a:r>
            <a:r>
              <a:rPr lang="es-419" sz="2400" dirty="0"/>
              <a:t>de la OPS/OMS, donde la progresión técnica y organizativa permite transitar desde procesos fragmentados (Nivel 1) hasta sistemas optimizados e innovadores (Nivel 5). El éxito de esta transición no es lineal, sino que depende de una evolución asimétrica que equilibra la gobernanza, la gestión de datos y la capacidad institucional para superar la resistencia al cambio.</a:t>
            </a:r>
            <a:endParaRPr lang="pt-BR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31BB260-5B80-4DB5-88BC-D1FB9FD31FB5}"/>
              </a:ext>
            </a:extLst>
          </p:cNvPr>
          <p:cNvSpPr txBox="1"/>
          <p:nvPr/>
        </p:nvSpPr>
        <p:spPr>
          <a:xfrm>
            <a:off x="19873083" y="11899900"/>
            <a:ext cx="4609341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REFERENCIAS BIBLIOGRÁFICAS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492B6BF-393F-46A5-8B34-BAA9CA3723DF}"/>
              </a:ext>
            </a:extLst>
          </p:cNvPr>
          <p:cNvSpPr txBox="1"/>
          <p:nvPr/>
        </p:nvSpPr>
        <p:spPr>
          <a:xfrm>
            <a:off x="19834225" y="12217888"/>
            <a:ext cx="63677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2000" dirty="0">
                <a:effectLst/>
                <a:ea typeface="Aptos" panose="020B0004020202020204" pitchFamily="34" charset="0"/>
              </a:rPr>
              <a:t>Sistemas de Información para la Salud (IS4H) - OPS/OMS; 2021.</a:t>
            </a:r>
          </a:p>
          <a:p>
            <a:pPr marL="342900" indent="-342900" algn="just">
              <a:buAutoNum type="arabicPeriod"/>
            </a:pPr>
            <a:r>
              <a:rPr lang="en-US" sz="2000" dirty="0"/>
              <a:t>Vera DG, et al. Technological procedures in Health Information Systems. Health Leadership and Quality of Life 2024</a:t>
            </a:r>
          </a:p>
          <a:p>
            <a:pPr marL="342900" indent="-342900" algn="just">
              <a:buAutoNum type="arabicPeriod"/>
            </a:pPr>
            <a:r>
              <a:rPr lang="pt-BR" sz="2000" dirty="0"/>
              <a:t> Pressman R. </a:t>
            </a:r>
            <a:r>
              <a:rPr lang="pt-BR" sz="2000" dirty="0" err="1"/>
              <a:t>Ingeniería</a:t>
            </a:r>
            <a:r>
              <a:rPr lang="pt-BR" sz="2000" dirty="0"/>
              <a:t> </a:t>
            </a:r>
            <a:r>
              <a:rPr lang="pt-BR" sz="2000" dirty="0" err="1"/>
              <a:t>del</a:t>
            </a:r>
            <a:r>
              <a:rPr lang="pt-BR" sz="2000" dirty="0"/>
              <a:t> Software 5ta </a:t>
            </a:r>
            <a:r>
              <a:rPr lang="pt-BR" sz="2000" dirty="0" err="1"/>
              <a:t>Edición</a:t>
            </a:r>
            <a:r>
              <a:rPr lang="pt-BR" sz="2000" dirty="0"/>
              <a:t>; 2023.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442</Words>
  <Application>Microsoft Office PowerPoint</Application>
  <PresentationFormat>Personalizado</PresentationFormat>
  <Paragraphs>23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</vt:lpstr>
      <vt:lpstr>Montserrat</vt:lpstr>
      <vt:lpstr>Questrial</vt:lpstr>
      <vt:lpstr>Aptos</vt:lpstr>
      <vt:lpstr>Arial</vt:lpstr>
      <vt:lpstr>Arial Nova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18</cp:revision>
  <dcterms:created xsi:type="dcterms:W3CDTF">2006-08-16T00:00:00Z</dcterms:created>
  <dcterms:modified xsi:type="dcterms:W3CDTF">2026-07-05T17:13:49Z</dcterms:modified>
  <dc:identifier>DAHFu3v2esw</dc:identifier>
</cp:coreProperties>
</file>