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5" y="29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lang="es-ES" sz="1800" b="0" i="0" u="none" strike="noStrike">
                <a:solidFill>
                  <a:srgbClr val="000000"/>
                </a:solidFill>
                <a:latin typeface="Arial"/>
              </a:rPr>
              <a:t>Distribución según Color de la Piel · Policlínico Docente Cerro · La Habana · 2025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0835520559930004E-2"/>
          <c:y val="0.10395394124121582"/>
          <c:w val="0.92916447944006997"/>
          <c:h val="0.83101081618829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Habitantes</c:v>
                </c:pt>
              </c:strCache>
            </c:strRef>
          </c:tx>
          <c:spPr>
            <a:solidFill>
              <a:srgbClr val="5BB8D4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7A4-4B94-AC05-AC353C730340}"/>
              </c:ext>
            </c:extLst>
          </c:dPt>
          <c:dPt>
            <c:idx val="1"/>
            <c:invertIfNegative val="0"/>
            <c:bubble3D val="0"/>
            <c:spPr>
              <a:solidFill>
                <a:srgbClr val="2B87A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2-97A4-4B94-AC05-AC353C730340}"/>
              </c:ext>
            </c:extLst>
          </c:dPt>
          <c:dPt>
            <c:idx val="2"/>
            <c:invertIfNegative val="0"/>
            <c:bubble3D val="0"/>
            <c:spPr>
              <a:solidFill>
                <a:srgbClr val="1A4A7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4-97A4-4B94-AC05-AC353C730340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222222"/>
                    </a:solidFill>
                    <a:latin typeface="Arial"/>
                  </a:defRPr>
                </a:pPr>
                <a:endParaRPr lang="es-419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Blanca</c:v>
                </c:pt>
                <c:pt idx="1">
                  <c:v>Mulata</c:v>
                </c:pt>
                <c:pt idx="2">
                  <c:v>Negra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5550</c:v>
                </c:pt>
                <c:pt idx="1">
                  <c:v>6620</c:v>
                </c:pt>
                <c:pt idx="2">
                  <c:v>9180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A4-4B94-AC05-AC353C7303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333333"/>
                </a:solidFill>
                <a:latin typeface="Arial"/>
              </a:defRPr>
            </a:pPr>
            <a:endParaRPr lang="es-419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33333"/>
                </a:solidFill>
                <a:latin typeface="Arial"/>
              </a:defRPr>
            </a:pPr>
            <a:endParaRPr lang="es-419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405F3-D867-4361-8CE2-077255AD137B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0"/>
      <dgm:spPr/>
      <dgm:t>
        <a:bodyPr/>
        <a:lstStyle/>
        <a:p>
          <a:endParaRPr lang="pt-BR"/>
        </a:p>
      </dgm:t>
    </dgm:pt>
    <dgm:pt modelId="{45B694E6-E8BF-449A-B525-52AE65655A6E}">
      <dgm:prSet phldrT="[Texto]" phldr="1"/>
      <dgm:spPr/>
      <dgm:t>
        <a:bodyPr/>
        <a:lstStyle/>
        <a:p>
          <a:endParaRPr lang="pt-BR"/>
        </a:p>
      </dgm:t>
    </dgm:pt>
    <dgm:pt modelId="{4DF9904B-8151-47B2-871C-3BB4253F380F}" type="parTrans" cxnId="{4F675CE7-1297-40D1-B04A-75D1315FF704}">
      <dgm:prSet/>
      <dgm:spPr/>
      <dgm:t>
        <a:bodyPr/>
        <a:lstStyle/>
        <a:p>
          <a:endParaRPr lang="pt-BR"/>
        </a:p>
      </dgm:t>
    </dgm:pt>
    <dgm:pt modelId="{D1A74EA3-2117-4550-9916-FE7F282A6692}" type="sibTrans" cxnId="{4F675CE7-1297-40D1-B04A-75D1315FF704}">
      <dgm:prSet/>
      <dgm:spPr/>
      <dgm:t>
        <a:bodyPr/>
        <a:lstStyle/>
        <a:p>
          <a:endParaRPr lang="pt-BR"/>
        </a:p>
      </dgm:t>
    </dgm:pt>
    <dgm:pt modelId="{CAEE0ABD-8A3B-439D-A9C2-0AC0EFCACAD3}">
      <dgm:prSet phldrT="[Texto]" phldr="1"/>
      <dgm:spPr/>
      <dgm:t>
        <a:bodyPr/>
        <a:lstStyle/>
        <a:p>
          <a:endParaRPr lang="pt-BR"/>
        </a:p>
      </dgm:t>
    </dgm:pt>
    <dgm:pt modelId="{9595FAFE-3B79-4DFF-91D9-B391F1830DEB}" type="parTrans" cxnId="{B51C83A3-2905-4EE1-865E-98A3A09F5274}">
      <dgm:prSet/>
      <dgm:spPr/>
      <dgm:t>
        <a:bodyPr/>
        <a:lstStyle/>
        <a:p>
          <a:endParaRPr lang="pt-BR"/>
        </a:p>
      </dgm:t>
    </dgm:pt>
    <dgm:pt modelId="{356D6D0A-942C-441D-9EE4-1E2037CCCF49}" type="sibTrans" cxnId="{B51C83A3-2905-4EE1-865E-98A3A09F5274}">
      <dgm:prSet/>
      <dgm:spPr/>
      <dgm:t>
        <a:bodyPr/>
        <a:lstStyle/>
        <a:p>
          <a:endParaRPr lang="pt-BR"/>
        </a:p>
      </dgm:t>
    </dgm:pt>
    <dgm:pt modelId="{F22F4CF3-87C7-4E14-9FB2-48C23F5B3BD2}">
      <dgm:prSet phldrT="[Texto]" phldr="1"/>
      <dgm:spPr/>
      <dgm:t>
        <a:bodyPr/>
        <a:lstStyle/>
        <a:p>
          <a:endParaRPr lang="pt-BR"/>
        </a:p>
      </dgm:t>
    </dgm:pt>
    <dgm:pt modelId="{581CF33B-19AF-4AD5-A9C0-6EC5848DD91E}" type="parTrans" cxnId="{CF1EFED6-DB55-4E2E-9889-A9DDE704C822}">
      <dgm:prSet/>
      <dgm:spPr/>
      <dgm:t>
        <a:bodyPr/>
        <a:lstStyle/>
        <a:p>
          <a:endParaRPr lang="pt-BR"/>
        </a:p>
      </dgm:t>
    </dgm:pt>
    <dgm:pt modelId="{38E7F45C-E199-493F-B16B-85A4F6F5D6D1}" type="sibTrans" cxnId="{CF1EFED6-DB55-4E2E-9889-A9DDE704C822}">
      <dgm:prSet/>
      <dgm:spPr/>
      <dgm:t>
        <a:bodyPr/>
        <a:lstStyle/>
        <a:p>
          <a:endParaRPr lang="pt-BR"/>
        </a:p>
      </dgm:t>
    </dgm:pt>
    <dgm:pt modelId="{C994BF29-5312-437B-8F03-EDFFF11D40F9}" type="pres">
      <dgm:prSet presAssocID="{67F405F3-D867-4361-8CE2-077255AD137B}" presName="Name0" presStyleCnt="0">
        <dgm:presLayoutVars>
          <dgm:dir/>
          <dgm:resizeHandles val="exact"/>
        </dgm:presLayoutVars>
      </dgm:prSet>
      <dgm:spPr/>
    </dgm:pt>
    <dgm:pt modelId="{9DBFC3DF-F4A9-4B01-8D3C-4C34402CA353}" type="pres">
      <dgm:prSet presAssocID="{45B694E6-E8BF-449A-B525-52AE65655A6E}" presName="node" presStyleLbl="node1" presStyleIdx="0" presStyleCnt="3">
        <dgm:presLayoutVars>
          <dgm:bulletEnabled val="1"/>
        </dgm:presLayoutVars>
      </dgm:prSet>
      <dgm:spPr/>
    </dgm:pt>
    <dgm:pt modelId="{8BDF253C-764E-46D2-97AD-4B4D70AF029A}" type="pres">
      <dgm:prSet presAssocID="{D1A74EA3-2117-4550-9916-FE7F282A6692}" presName="sibTrans" presStyleLbl="sibTrans2D1" presStyleIdx="0" presStyleCnt="3"/>
      <dgm:spPr/>
    </dgm:pt>
    <dgm:pt modelId="{FD4AD4C8-0EC3-49D1-8906-98D08046EBB4}" type="pres">
      <dgm:prSet presAssocID="{D1A74EA3-2117-4550-9916-FE7F282A6692}" presName="connectorText" presStyleLbl="sibTrans2D1" presStyleIdx="0" presStyleCnt="3"/>
      <dgm:spPr/>
    </dgm:pt>
    <dgm:pt modelId="{6468717B-AEB0-49FB-95BC-87AD8CE4307F}" type="pres">
      <dgm:prSet presAssocID="{CAEE0ABD-8A3B-439D-A9C2-0AC0EFCACAD3}" presName="node" presStyleLbl="node1" presStyleIdx="1" presStyleCnt="3">
        <dgm:presLayoutVars>
          <dgm:bulletEnabled val="1"/>
        </dgm:presLayoutVars>
      </dgm:prSet>
      <dgm:spPr/>
    </dgm:pt>
    <dgm:pt modelId="{7D2B66B9-1D60-4817-9D9C-17C6EA067CA5}" type="pres">
      <dgm:prSet presAssocID="{356D6D0A-942C-441D-9EE4-1E2037CCCF49}" presName="sibTrans" presStyleLbl="sibTrans2D1" presStyleIdx="1" presStyleCnt="3"/>
      <dgm:spPr/>
    </dgm:pt>
    <dgm:pt modelId="{6663BB2C-8C04-400A-8A6D-C4E0825A459F}" type="pres">
      <dgm:prSet presAssocID="{356D6D0A-942C-441D-9EE4-1E2037CCCF49}" presName="connectorText" presStyleLbl="sibTrans2D1" presStyleIdx="1" presStyleCnt="3"/>
      <dgm:spPr/>
    </dgm:pt>
    <dgm:pt modelId="{F3D2E043-1FF5-41F8-9D70-6D3615769C4F}" type="pres">
      <dgm:prSet presAssocID="{F22F4CF3-87C7-4E14-9FB2-48C23F5B3BD2}" presName="node" presStyleLbl="node1" presStyleIdx="2" presStyleCnt="3">
        <dgm:presLayoutVars>
          <dgm:bulletEnabled val="1"/>
        </dgm:presLayoutVars>
      </dgm:prSet>
      <dgm:spPr/>
    </dgm:pt>
    <dgm:pt modelId="{2E19829D-BFDF-46EF-8718-C1AC53035100}" type="pres">
      <dgm:prSet presAssocID="{38E7F45C-E199-493F-B16B-85A4F6F5D6D1}" presName="sibTrans" presStyleLbl="sibTrans2D1" presStyleIdx="2" presStyleCnt="3"/>
      <dgm:spPr/>
    </dgm:pt>
    <dgm:pt modelId="{D68FAA50-D0FE-4FCF-9244-6C1469264733}" type="pres">
      <dgm:prSet presAssocID="{38E7F45C-E199-493F-B16B-85A4F6F5D6D1}" presName="connectorText" presStyleLbl="sibTrans2D1" presStyleIdx="2" presStyleCnt="3"/>
      <dgm:spPr/>
    </dgm:pt>
  </dgm:ptLst>
  <dgm:cxnLst>
    <dgm:cxn modelId="{5059F10F-AE8B-45F6-B6E8-26E36DC5DD2B}" type="presOf" srcId="{38E7F45C-E199-493F-B16B-85A4F6F5D6D1}" destId="{D68FAA50-D0FE-4FCF-9244-6C1469264733}" srcOrd="1" destOrd="0" presId="urn:microsoft.com/office/officeart/2005/8/layout/cycle7"/>
    <dgm:cxn modelId="{482CEE3C-4DD1-4D31-85CB-CDC4B3534828}" type="presOf" srcId="{D1A74EA3-2117-4550-9916-FE7F282A6692}" destId="{FD4AD4C8-0EC3-49D1-8906-98D08046EBB4}" srcOrd="1" destOrd="0" presId="urn:microsoft.com/office/officeart/2005/8/layout/cycle7"/>
    <dgm:cxn modelId="{E3624E4F-D58C-4334-83BC-D138396450EF}" type="presOf" srcId="{38E7F45C-E199-493F-B16B-85A4F6F5D6D1}" destId="{2E19829D-BFDF-46EF-8718-C1AC53035100}" srcOrd="0" destOrd="0" presId="urn:microsoft.com/office/officeart/2005/8/layout/cycle7"/>
    <dgm:cxn modelId="{8FF1C473-03DA-463C-8941-B4FFD2C5E118}" type="presOf" srcId="{67F405F3-D867-4361-8CE2-077255AD137B}" destId="{C994BF29-5312-437B-8F03-EDFFF11D40F9}" srcOrd="0" destOrd="0" presId="urn:microsoft.com/office/officeart/2005/8/layout/cycle7"/>
    <dgm:cxn modelId="{5AAF2B7B-39F4-4150-BF0A-658100811EB8}" type="presOf" srcId="{F22F4CF3-87C7-4E14-9FB2-48C23F5B3BD2}" destId="{F3D2E043-1FF5-41F8-9D70-6D3615769C4F}" srcOrd="0" destOrd="0" presId="urn:microsoft.com/office/officeart/2005/8/layout/cycle7"/>
    <dgm:cxn modelId="{FA035A85-4089-4CB9-9A3E-910CD4725A8D}" type="presOf" srcId="{45B694E6-E8BF-449A-B525-52AE65655A6E}" destId="{9DBFC3DF-F4A9-4B01-8D3C-4C34402CA353}" srcOrd="0" destOrd="0" presId="urn:microsoft.com/office/officeart/2005/8/layout/cycle7"/>
    <dgm:cxn modelId="{DDF5BA88-145A-4E6C-9C56-CB6E49485485}" type="presOf" srcId="{CAEE0ABD-8A3B-439D-A9C2-0AC0EFCACAD3}" destId="{6468717B-AEB0-49FB-95BC-87AD8CE4307F}" srcOrd="0" destOrd="0" presId="urn:microsoft.com/office/officeart/2005/8/layout/cycle7"/>
    <dgm:cxn modelId="{5431C6A1-B27B-41FB-94EB-C105006F6699}" type="presOf" srcId="{D1A74EA3-2117-4550-9916-FE7F282A6692}" destId="{8BDF253C-764E-46D2-97AD-4B4D70AF029A}" srcOrd="0" destOrd="0" presId="urn:microsoft.com/office/officeart/2005/8/layout/cycle7"/>
    <dgm:cxn modelId="{B51C83A3-2905-4EE1-865E-98A3A09F5274}" srcId="{67F405F3-D867-4361-8CE2-077255AD137B}" destId="{CAEE0ABD-8A3B-439D-A9C2-0AC0EFCACAD3}" srcOrd="1" destOrd="0" parTransId="{9595FAFE-3B79-4DFF-91D9-B391F1830DEB}" sibTransId="{356D6D0A-942C-441D-9EE4-1E2037CCCF49}"/>
    <dgm:cxn modelId="{02A615AB-A69B-4C45-AB4B-F6CC2A78A978}" type="presOf" srcId="{356D6D0A-942C-441D-9EE4-1E2037CCCF49}" destId="{7D2B66B9-1D60-4817-9D9C-17C6EA067CA5}" srcOrd="0" destOrd="0" presId="urn:microsoft.com/office/officeart/2005/8/layout/cycle7"/>
    <dgm:cxn modelId="{CF1EFED6-DB55-4E2E-9889-A9DDE704C822}" srcId="{67F405F3-D867-4361-8CE2-077255AD137B}" destId="{F22F4CF3-87C7-4E14-9FB2-48C23F5B3BD2}" srcOrd="2" destOrd="0" parTransId="{581CF33B-19AF-4AD5-A9C0-6EC5848DD91E}" sibTransId="{38E7F45C-E199-493F-B16B-85A4F6F5D6D1}"/>
    <dgm:cxn modelId="{4F675CE7-1297-40D1-B04A-75D1315FF704}" srcId="{67F405F3-D867-4361-8CE2-077255AD137B}" destId="{45B694E6-E8BF-449A-B525-52AE65655A6E}" srcOrd="0" destOrd="0" parTransId="{4DF9904B-8151-47B2-871C-3BB4253F380F}" sibTransId="{D1A74EA3-2117-4550-9916-FE7F282A6692}"/>
    <dgm:cxn modelId="{AE9907EA-B768-4505-A5B4-035FE9C2DA8F}" type="presOf" srcId="{356D6D0A-942C-441D-9EE4-1E2037CCCF49}" destId="{6663BB2C-8C04-400A-8A6D-C4E0825A459F}" srcOrd="1" destOrd="0" presId="urn:microsoft.com/office/officeart/2005/8/layout/cycle7"/>
    <dgm:cxn modelId="{10CAADE0-9DA1-46A6-A61F-8ED914FA4811}" type="presParOf" srcId="{C994BF29-5312-437B-8F03-EDFFF11D40F9}" destId="{9DBFC3DF-F4A9-4B01-8D3C-4C34402CA353}" srcOrd="0" destOrd="0" presId="urn:microsoft.com/office/officeart/2005/8/layout/cycle7"/>
    <dgm:cxn modelId="{6EFE78C5-AB14-4832-B629-187E05CA6199}" type="presParOf" srcId="{C994BF29-5312-437B-8F03-EDFFF11D40F9}" destId="{8BDF253C-764E-46D2-97AD-4B4D70AF029A}" srcOrd="1" destOrd="0" presId="urn:microsoft.com/office/officeart/2005/8/layout/cycle7"/>
    <dgm:cxn modelId="{B02A9550-9ACF-4917-9922-32B541A81052}" type="presParOf" srcId="{8BDF253C-764E-46D2-97AD-4B4D70AF029A}" destId="{FD4AD4C8-0EC3-49D1-8906-98D08046EBB4}" srcOrd="0" destOrd="0" presId="urn:microsoft.com/office/officeart/2005/8/layout/cycle7"/>
    <dgm:cxn modelId="{7ACD09DD-BCBB-4CF8-8202-FF147CA94601}" type="presParOf" srcId="{C994BF29-5312-437B-8F03-EDFFF11D40F9}" destId="{6468717B-AEB0-49FB-95BC-87AD8CE4307F}" srcOrd="2" destOrd="0" presId="urn:microsoft.com/office/officeart/2005/8/layout/cycle7"/>
    <dgm:cxn modelId="{C784760A-3514-4978-A8E4-7CA84B1D7037}" type="presParOf" srcId="{C994BF29-5312-437B-8F03-EDFFF11D40F9}" destId="{7D2B66B9-1D60-4817-9D9C-17C6EA067CA5}" srcOrd="3" destOrd="0" presId="urn:microsoft.com/office/officeart/2005/8/layout/cycle7"/>
    <dgm:cxn modelId="{E0887872-0A1D-4EBB-B903-19290376AA95}" type="presParOf" srcId="{7D2B66B9-1D60-4817-9D9C-17C6EA067CA5}" destId="{6663BB2C-8C04-400A-8A6D-C4E0825A459F}" srcOrd="0" destOrd="0" presId="urn:microsoft.com/office/officeart/2005/8/layout/cycle7"/>
    <dgm:cxn modelId="{B8241D12-473E-48E0-8FCB-39006F674D96}" type="presParOf" srcId="{C994BF29-5312-437B-8F03-EDFFF11D40F9}" destId="{F3D2E043-1FF5-41F8-9D70-6D3615769C4F}" srcOrd="4" destOrd="0" presId="urn:microsoft.com/office/officeart/2005/8/layout/cycle7"/>
    <dgm:cxn modelId="{BD8D9CF1-AF63-46A2-8D60-EA4E16F63501}" type="presParOf" srcId="{C994BF29-5312-437B-8F03-EDFFF11D40F9}" destId="{2E19829D-BFDF-46EF-8718-C1AC53035100}" srcOrd="5" destOrd="0" presId="urn:microsoft.com/office/officeart/2005/8/layout/cycle7"/>
    <dgm:cxn modelId="{A854265A-3886-45A8-A0BB-51EEA6699C83}" type="presParOf" srcId="{2E19829D-BFDF-46EF-8718-C1AC53035100}" destId="{D68FAA50-D0FE-4FCF-9244-6C146926473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FC3DF-F4A9-4B01-8D3C-4C34402CA353}">
      <dsp:nvSpPr>
        <dsp:cNvPr id="0" name=""/>
        <dsp:cNvSpPr/>
      </dsp:nvSpPr>
      <dsp:spPr>
        <a:xfrm>
          <a:off x="130168" y="0"/>
          <a:ext cx="472" cy="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30175" y="7"/>
        <a:ext cx="458" cy="222"/>
      </dsp:txXfrm>
    </dsp:sp>
    <dsp:sp modelId="{8BDF253C-764E-46D2-97AD-4B4D70AF029A}">
      <dsp:nvSpPr>
        <dsp:cNvPr id="0" name=""/>
        <dsp:cNvSpPr/>
      </dsp:nvSpPr>
      <dsp:spPr>
        <a:xfrm rot="3600000">
          <a:off x="130476" y="-1343"/>
          <a:ext cx="246" cy="3600"/>
        </a:xfrm>
        <a:prstGeom prst="leftRightArrow">
          <a:avLst>
            <a:gd name="adj1" fmla="val 10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30599" y="-1343"/>
        <a:ext cx="0" cy="3600"/>
      </dsp:txXfrm>
    </dsp:sp>
    <dsp:sp modelId="{6468717B-AEB0-49FB-95BC-87AD8CE4307F}">
      <dsp:nvSpPr>
        <dsp:cNvPr id="0" name=""/>
        <dsp:cNvSpPr/>
      </dsp:nvSpPr>
      <dsp:spPr>
        <a:xfrm>
          <a:off x="130558" y="676"/>
          <a:ext cx="472" cy="236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30565" y="683"/>
        <a:ext cx="458" cy="222"/>
      </dsp:txXfrm>
    </dsp:sp>
    <dsp:sp modelId="{7D2B66B9-1D60-4817-9D9C-17C6EA067CA5}">
      <dsp:nvSpPr>
        <dsp:cNvPr id="0" name=""/>
        <dsp:cNvSpPr/>
      </dsp:nvSpPr>
      <dsp:spPr>
        <a:xfrm rot="10800000">
          <a:off x="130281" y="-1005"/>
          <a:ext cx="246" cy="3600"/>
        </a:xfrm>
        <a:prstGeom prst="leftRightArrow">
          <a:avLst>
            <a:gd name="adj1" fmla="val 100000"/>
            <a:gd name="adj2" fmla="val 5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 rot="10800000">
        <a:off x="130404" y="-1005"/>
        <a:ext cx="0" cy="3600"/>
      </dsp:txXfrm>
    </dsp:sp>
    <dsp:sp modelId="{F3D2E043-1FF5-41F8-9D70-6D3615769C4F}">
      <dsp:nvSpPr>
        <dsp:cNvPr id="0" name=""/>
        <dsp:cNvSpPr/>
      </dsp:nvSpPr>
      <dsp:spPr>
        <a:xfrm>
          <a:off x="129777" y="676"/>
          <a:ext cx="472" cy="236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29784" y="683"/>
        <a:ext cx="458" cy="222"/>
      </dsp:txXfrm>
    </dsp:sp>
    <dsp:sp modelId="{2E19829D-BFDF-46EF-8718-C1AC53035100}">
      <dsp:nvSpPr>
        <dsp:cNvPr id="0" name=""/>
        <dsp:cNvSpPr/>
      </dsp:nvSpPr>
      <dsp:spPr>
        <a:xfrm rot="18000000">
          <a:off x="130086" y="-1343"/>
          <a:ext cx="246" cy="3600"/>
        </a:xfrm>
        <a:prstGeom prst="leftRightArrow">
          <a:avLst>
            <a:gd name="adj1" fmla="val 10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130209" y="-1343"/>
        <a:ext cx="0" cy="3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.jpeg"/><Relationship Id="rId5" Type="http://schemas.openxmlformats.org/officeDocument/2006/relationships/diagramLayout" Target="../diagrams/layout1.xml"/><Relationship Id="rId10" Type="http://schemas.openxmlformats.org/officeDocument/2006/relationships/chart" Target="../charts/char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94825" y="3988043"/>
            <a:ext cx="8047241" cy="10182248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r>
              <a:rPr lang="es-ES" sz="1273" dirty="0"/>
              <a:t>.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67516" y="5841339"/>
            <a:ext cx="8244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67516" y="6241303"/>
            <a:ext cx="82440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La demografía estudia  las poblaciones humanas. El análisis para la salud pública es esencial, pues permite comprender las necesidades sanitarias y orientar la planificación de los servicios.</a:t>
            </a:r>
          </a:p>
          <a:p>
            <a:pPr algn="just"/>
            <a:r>
              <a:rPr lang="es-ES" sz="2400" dirty="0">
                <a:sym typeface="Montserrat"/>
              </a:rPr>
              <a:t>Facilita el análisis del envejecimiento poblacional y las transformaciones reproductivas, condicionando la demanda de atención médica. En Cuba, la dinámica demográfica ha experimentado cambios sostenidos que inciden en la estructura poblacional y la organización sanitaria. La caracterización de áreas de salud apoya la toma de decisiones en la atención primaria y mejora la calidad de los servicios.</a:t>
            </a:r>
          </a:p>
          <a:p>
            <a:pPr algn="just"/>
            <a:endParaRPr lang="es-ES" sz="24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 rot="10800000" flipV="1">
            <a:off x="467517" y="10302539"/>
            <a:ext cx="8244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1028788" y="2438591"/>
            <a:ext cx="2529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Características demográficas </a:t>
            </a:r>
            <a:r>
              <a:rPr lang="es-ES" sz="4000" b="1" dirty="0"/>
              <a:t>de la población del Policlínico Docente Cerro en 2025</a:t>
            </a:r>
            <a:endParaRPr lang="pt-BR" sz="4000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582850" y="4157522"/>
            <a:ext cx="801333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Alejandro Araujo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Inastrilla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Yanetsi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García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Savón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</a:t>
            </a:r>
          </a:p>
          <a:p>
            <a:pPr lvl="0" algn="ctr"/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Delia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María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Gálvez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Medina 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>
            <a:cxnSpLocks/>
          </p:cNvCxnSpPr>
          <p:nvPr/>
        </p:nvCxnSpPr>
        <p:spPr>
          <a:xfrm>
            <a:off x="467516" y="5418469"/>
            <a:ext cx="8244000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467516" y="11759072"/>
            <a:ext cx="8244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467516" y="12478691"/>
            <a:ext cx="82440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>
                <a:sym typeface="Montserrat"/>
              </a:rPr>
              <a:t>Estudio descriptivo con diseño transversal · Policlínico Docente Cerro · Año 2025</a:t>
            </a:r>
          </a:p>
          <a:p>
            <a:pPr algn="just"/>
            <a:r>
              <a:rPr lang="es-ES" sz="2400">
                <a:sym typeface="Montserrat"/>
              </a:rPr>
              <a:t>Universo: 21 350 habitantes de ambos sexos registrados en el sistema de dispensarización del área</a:t>
            </a:r>
            <a:endParaRPr lang="es-ES" sz="2400" dirty="0">
              <a:sym typeface="Montserrat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72518" y="4251628"/>
            <a:ext cx="3872824" cy="29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7963135" y="9303474"/>
            <a:ext cx="407349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7963135" y="9585604"/>
            <a:ext cx="8652890" cy="6278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Se caracterizaron las principales variables demográficas del Policlínico Docente Cerro en 2025,.</a:t>
            </a:r>
          </a:p>
          <a:p>
            <a:pPr algn="just"/>
            <a:r>
              <a:rPr lang="es-ES" sz="2400" dirty="0">
                <a:sym typeface="Montserrat"/>
              </a:rPr>
              <a:t>La población presenta estructura envejecida con predominio femenino (51%) e índice de masculinidad de 96,0 hombres por cada 100 mujeres.</a:t>
            </a:r>
          </a:p>
          <a:p>
            <a:pPr algn="just"/>
            <a:r>
              <a:rPr lang="es-ES" sz="2400" dirty="0">
                <a:sym typeface="Montserrat"/>
              </a:rPr>
              <a:t>La pirámide muestra base estrecha, refleja envejecimiento y disminución relativa de los grupos infantiles y juveniles.</a:t>
            </a:r>
          </a:p>
          <a:p>
            <a:pPr algn="just"/>
            <a:r>
              <a:rPr lang="es-ES" sz="2400" dirty="0">
                <a:sym typeface="Montserrat"/>
              </a:rPr>
              <a:t>Los bajos niveles de natalidad (8,9 × 1000 hab.) y la razón de dependencia (128,3) reflejan tendencia al decrecimiento y retos para la sostenibilidad.</a:t>
            </a:r>
          </a:p>
          <a:p>
            <a:pPr algn="just"/>
            <a:r>
              <a:rPr lang="es-ES" sz="2400" dirty="0">
                <a:sym typeface="Montserrat"/>
              </a:rPr>
              <a:t>El estudio aporta información clave para la planificación y gestión de los servicios de salud en correspondencia con las necesidades poblacionales.</a:t>
            </a:r>
          </a:p>
          <a:p>
            <a:pPr algn="just"/>
            <a:endParaRPr lang="es-ES" sz="2400" dirty="0">
              <a:sym typeface="Montserrat"/>
            </a:endParaRPr>
          </a:p>
          <a:p>
            <a:pPr algn="just"/>
            <a:endParaRPr lang="es-ES" sz="2400" dirty="0">
              <a:sym typeface="Montserrat"/>
            </a:endParaRPr>
          </a:p>
          <a:p>
            <a:pPr algn="just"/>
            <a:endParaRPr lang="es-ES" sz="2400" dirty="0">
              <a:sym typeface="Montserrat"/>
            </a:endParaRPr>
          </a:p>
          <a:p>
            <a:pPr algn="just"/>
            <a:endParaRPr lang="es-ES" sz="2400" dirty="0">
              <a:sym typeface="Montserrat"/>
            </a:endParaRPr>
          </a:p>
        </p:txBody>
      </p:sp>
      <p:graphicFrame>
        <p:nvGraphicFramePr>
          <p:cNvPr id="81" name="Diagrama 80">
            <a:extLst>
              <a:ext uri="{FF2B5EF4-FFF2-40B4-BE49-F238E27FC236}">
                <a16:creationId xmlns:a16="http://schemas.microsoft.com/office/drawing/2014/main" id="{652833FD-997E-40EA-9233-BE10383107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464065"/>
              </p:ext>
            </p:extLst>
          </p:nvPr>
        </p:nvGraphicFramePr>
        <p:xfrm>
          <a:off x="18430416" y="4170828"/>
          <a:ext cx="260809" cy="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67516" y="10741444"/>
            <a:ext cx="8244000" cy="839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Caracterizar las principales variables demográficas del área de salud del Policlínico Docente Cerro en el año 2025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5660" y="7740903"/>
            <a:ext cx="6979364" cy="267652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519025" y="4588409"/>
            <a:ext cx="75003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Predominio femenino: 51% (10 890 hab.) — índice de masculinidad 96,0.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Pirámide de base estrecha, mayor peso en grupo de 60-64 años.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Predominio femenino más pronunciado en edades avanzadas.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400" dirty="0"/>
              <a:t>Envejecimiento poblacional claramente evidenciado en el área.</a:t>
            </a:r>
          </a:p>
        </p:txBody>
      </p:sp>
      <p:graphicFrame>
        <p:nvGraphicFramePr>
          <p:cNvPr id="43" name="Chart 0"/>
          <p:cNvGraphicFramePr/>
          <p:nvPr>
            <p:extLst>
              <p:ext uri="{D42A27DB-BD31-4B8C-83A1-F6EECF244321}">
                <p14:modId xmlns:p14="http://schemas.microsoft.com/office/powerpoint/2010/main" val="1383740392"/>
              </p:ext>
            </p:extLst>
          </p:nvPr>
        </p:nvGraphicFramePr>
        <p:xfrm>
          <a:off x="9955660" y="10681867"/>
          <a:ext cx="6979364" cy="327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D23AD8A-62E1-46B7-98FD-2DB4177B0B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1247" y="3791090"/>
            <a:ext cx="7490765" cy="51499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348</Words>
  <Application>Microsoft Office PowerPoint</Application>
  <PresentationFormat>Personalizado</PresentationFormat>
  <Paragraphs>28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Carlos Rafael Araujo Inastrilla</cp:lastModifiedBy>
  <cp:revision>17</cp:revision>
  <dcterms:created xsi:type="dcterms:W3CDTF">2006-08-16T00:00:00Z</dcterms:created>
  <dcterms:modified xsi:type="dcterms:W3CDTF">2026-09-22T19:03:05Z</dcterms:modified>
  <dc:identifier>DAHFu3v2esw</dc:identifier>
</cp:coreProperties>
</file>