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6866850" cy="15113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7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CDDD"/>
    <a:srgbClr val="18738B"/>
    <a:srgbClr val="FAFAFA"/>
    <a:srgbClr val="39979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33" autoAdjust="0"/>
  </p:normalViewPr>
  <p:slideViewPr>
    <p:cSldViewPr>
      <p:cViewPr varScale="1">
        <p:scale>
          <a:sx n="32" d="100"/>
          <a:sy n="32" d="100"/>
        </p:scale>
        <p:origin x="750" y="72"/>
      </p:cViewPr>
      <p:guideLst>
        <p:guide orient="horz" pos="1527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133A1-4F89-4858-B43E-3F6243C89882}" type="datetimeFigureOut">
              <a:rPr lang="es-ES" smtClean="0"/>
              <a:t>05/07/2026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AE7C9-7FDA-4A72-B1D4-6D8E1F4036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7438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AE7C9-7FDA-4A72-B1D4-6D8E1F4036E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8619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168" y="1506361"/>
            <a:ext cx="13817237" cy="10394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36" y="2747818"/>
            <a:ext cx="11378901" cy="12392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6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69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93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16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63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078" y="3115992"/>
            <a:ext cx="13817237" cy="963083"/>
          </a:xfrm>
        </p:spPr>
        <p:txBody>
          <a:bodyPr anchor="t"/>
          <a:lstStyle>
            <a:lvl1pPr algn="l">
              <a:defRPr sz="282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078" y="2055252"/>
            <a:ext cx="13817237" cy="1060738"/>
          </a:xfrm>
        </p:spPr>
        <p:txBody>
          <a:bodyPr anchor="b"/>
          <a:lstStyle>
            <a:lvl1pPr marL="0" indent="0">
              <a:buNone/>
              <a:defRPr sz="1414">
                <a:solidFill>
                  <a:schemeClr val="tx1">
                    <a:tint val="75000"/>
                  </a:schemeClr>
                </a:solidFill>
              </a:defRPr>
            </a:lvl1pPr>
            <a:lvl2pPr marL="323303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2pPr>
            <a:lvl3pPr marL="646605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3pPr>
            <a:lvl4pPr marL="969909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4pPr>
            <a:lvl5pPr marL="1293211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5pPr>
            <a:lvl6pPr marL="1616514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6pPr>
            <a:lvl7pPr marL="1939817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7pPr>
            <a:lvl8pPr marL="226312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8pPr>
            <a:lvl9pPr marL="2586423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78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25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9" y="1085434"/>
            <a:ext cx="7182368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79" y="1537790"/>
            <a:ext cx="7182368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608" y="1085434"/>
            <a:ext cx="7185190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608" y="1537790"/>
            <a:ext cx="7185190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80" y="193065"/>
            <a:ext cx="5347971" cy="821652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478" y="193068"/>
            <a:ext cx="9087317" cy="4138565"/>
          </a:xfrm>
        </p:spPr>
        <p:txBody>
          <a:bodyPr/>
          <a:lstStyle>
            <a:lvl1pPr>
              <a:defRPr sz="2263"/>
            </a:lvl1pPr>
            <a:lvl2pPr>
              <a:defRPr sz="1980"/>
            </a:lvl2pPr>
            <a:lvl3pPr>
              <a:defRPr sz="1697"/>
            </a:lvl3pPr>
            <a:lvl4pPr>
              <a:defRPr sz="1414"/>
            </a:lvl4pPr>
            <a:lvl5pPr>
              <a:defRPr sz="1414"/>
            </a:lvl5pPr>
            <a:lvl6pPr>
              <a:defRPr sz="1414"/>
            </a:lvl6pPr>
            <a:lvl7pPr>
              <a:defRPr sz="1414"/>
            </a:lvl7pPr>
            <a:lvl8pPr>
              <a:defRPr sz="1414"/>
            </a:lvl8pPr>
            <a:lvl9pPr>
              <a:defRPr sz="14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80" y="1014720"/>
            <a:ext cx="5347971" cy="3316913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06" y="3394364"/>
            <a:ext cx="9753344" cy="400724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06" y="433277"/>
            <a:ext cx="9753344" cy="2909455"/>
          </a:xfrm>
        </p:spPr>
        <p:txBody>
          <a:bodyPr/>
          <a:lstStyle>
            <a:lvl1pPr marL="0" indent="0">
              <a:buNone/>
              <a:defRPr sz="2263"/>
            </a:lvl1pPr>
            <a:lvl2pPr marL="323303" indent="0">
              <a:buNone/>
              <a:defRPr sz="1980"/>
            </a:lvl2pPr>
            <a:lvl3pPr marL="646605" indent="0">
              <a:buNone/>
              <a:defRPr sz="1697"/>
            </a:lvl3pPr>
            <a:lvl4pPr marL="969909" indent="0">
              <a:buNone/>
              <a:defRPr sz="1414"/>
            </a:lvl4pPr>
            <a:lvl5pPr marL="1293211" indent="0">
              <a:buNone/>
              <a:defRPr sz="1414"/>
            </a:lvl5pPr>
            <a:lvl6pPr marL="1616514" indent="0">
              <a:buNone/>
              <a:defRPr sz="1414"/>
            </a:lvl6pPr>
            <a:lvl7pPr marL="1939817" indent="0">
              <a:buNone/>
              <a:defRPr sz="1414"/>
            </a:lvl7pPr>
            <a:lvl8pPr marL="2263120" indent="0">
              <a:buNone/>
              <a:defRPr sz="1414"/>
            </a:lvl8pPr>
            <a:lvl9pPr marL="2586423" indent="0">
              <a:buNone/>
              <a:defRPr sz="141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06" y="3795088"/>
            <a:ext cx="9753344" cy="569094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292" y="194190"/>
            <a:ext cx="3657503" cy="41374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81" y="194190"/>
            <a:ext cx="10701585" cy="41374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78" y="194188"/>
            <a:ext cx="14630016" cy="808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8" y="1131456"/>
            <a:ext cx="14630016" cy="320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778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3987" y="4494391"/>
            <a:ext cx="5147599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9827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6605" rtl="0" eaLnBrk="1" latinLnBrk="0" hangingPunct="1">
        <a:spcBef>
          <a:spcPct val="0"/>
        </a:spcBef>
        <a:buNone/>
        <a:defRPr sz="3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2477" indent="-242477" algn="l" defTabSz="646605" rtl="0" eaLnBrk="1" latinLnBrk="0" hangingPunct="1">
        <a:spcBef>
          <a:spcPct val="20000"/>
        </a:spcBef>
        <a:buFont typeface="Arial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25367" indent="-202064" algn="l" defTabSz="646605" rtl="0" eaLnBrk="1" latinLnBrk="0" hangingPunct="1">
        <a:spcBef>
          <a:spcPct val="20000"/>
        </a:spcBef>
        <a:buFont typeface="Arial" pitchFamily="34" charset="0"/>
        <a:buChar char="–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808257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131560" indent="-161652" algn="l" defTabSz="646605" rtl="0" eaLnBrk="1" latinLnBrk="0" hangingPunct="1">
        <a:spcBef>
          <a:spcPct val="20000"/>
        </a:spcBef>
        <a:buFont typeface="Arial" pitchFamily="34" charset="0"/>
        <a:buChar char="–"/>
        <a:defRPr sz="1414" kern="1200">
          <a:solidFill>
            <a:schemeClr val="tx1"/>
          </a:solidFill>
          <a:latin typeface="+mn-lt"/>
          <a:ea typeface="+mn-ea"/>
          <a:cs typeface="+mn-cs"/>
        </a:defRPr>
      </a:lvl4pPr>
      <a:lvl5pPr marL="1454862" indent="-161652" algn="l" defTabSz="646605" rtl="0" eaLnBrk="1" latinLnBrk="0" hangingPunct="1">
        <a:spcBef>
          <a:spcPct val="20000"/>
        </a:spcBef>
        <a:buFont typeface="Arial" pitchFamily="34" charset="0"/>
        <a:buChar char="»"/>
        <a:defRPr sz="1414" kern="1200">
          <a:solidFill>
            <a:schemeClr val="tx1"/>
          </a:solidFill>
          <a:latin typeface="+mn-lt"/>
          <a:ea typeface="+mn-ea"/>
          <a:cs typeface="+mn-cs"/>
        </a:defRPr>
      </a:lvl5pPr>
      <a:lvl6pPr marL="1778166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6pPr>
      <a:lvl7pPr marL="2101468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7pPr>
      <a:lvl8pPr marL="2424771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8pPr>
      <a:lvl9pPr marL="2748073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2330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2pPr>
      <a:lvl3pPr marL="646605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3pPr>
      <a:lvl4pPr marL="969909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293211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1616514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1939817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26312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58642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7">
            <a:extLst>
              <a:ext uri="{FF2B5EF4-FFF2-40B4-BE49-F238E27FC236}">
                <a16:creationId xmlns:a16="http://schemas.microsoft.com/office/drawing/2014/main" id="{02B01CD5-07D0-43ED-8B2F-F11E3505B87E}"/>
              </a:ext>
            </a:extLst>
          </p:cNvPr>
          <p:cNvSpPr txBox="1"/>
          <p:nvPr/>
        </p:nvSpPr>
        <p:spPr>
          <a:xfrm>
            <a:off x="9318625" y="3670299"/>
            <a:ext cx="8047241" cy="10946325"/>
          </a:xfrm>
          <a:prstGeom prst="rect">
            <a:avLst/>
          </a:prstGeom>
          <a:solidFill>
            <a:srgbClr val="399790">
              <a:alpha val="30196"/>
            </a:srgbClr>
          </a:solidFill>
        </p:spPr>
        <p:txBody>
          <a:bodyPr lIns="35919" tIns="35919" rIns="35919" bIns="35919" rtlCol="0" anchor="ctr"/>
          <a:lstStyle/>
          <a:p>
            <a:pPr algn="ctr">
              <a:lnSpc>
                <a:spcPts val="2871"/>
              </a:lnSpc>
              <a:spcBef>
                <a:spcPct val="0"/>
              </a:spcBef>
            </a:pPr>
            <a:endParaRPr sz="1273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42056B06-C829-468D-A940-DB486F74C4FA}"/>
              </a:ext>
            </a:extLst>
          </p:cNvPr>
          <p:cNvGrpSpPr/>
          <p:nvPr/>
        </p:nvGrpSpPr>
        <p:grpSpPr>
          <a:xfrm>
            <a:off x="0" y="-32310"/>
            <a:ext cx="26866849" cy="1849611"/>
            <a:chOff x="2739175" y="-32310"/>
            <a:chExt cx="21395479" cy="184961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CC37BBC-3E54-49B9-A12B-926207B7B6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1" r="24676" b="26210"/>
            <a:stretch/>
          </p:blipFill>
          <p:spPr>
            <a:xfrm rot="16200000">
              <a:off x="7260618" y="-4553753"/>
              <a:ext cx="1849611" cy="10892498"/>
            </a:xfrm>
            <a:prstGeom prst="rect">
              <a:avLst/>
            </a:prstGeom>
          </p:spPr>
        </p:pic>
        <p:pic>
          <p:nvPicPr>
            <p:cNvPr id="65" name="Imagen 64">
              <a:extLst>
                <a:ext uri="{FF2B5EF4-FFF2-40B4-BE49-F238E27FC236}">
                  <a16:creationId xmlns:a16="http://schemas.microsoft.com/office/drawing/2014/main" id="{80F61AA7-F9E7-46A4-9C27-E707DBE82F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0" r="24676" b="28091"/>
            <a:stretch/>
          </p:blipFill>
          <p:spPr>
            <a:xfrm rot="16200000" flipV="1">
              <a:off x="17756677" y="-4560676"/>
              <a:ext cx="1841391" cy="10914563"/>
            </a:xfrm>
            <a:prstGeom prst="rect">
              <a:avLst/>
            </a:prstGeom>
          </p:spPr>
        </p:pic>
      </p:grpSp>
      <p:sp>
        <p:nvSpPr>
          <p:cNvPr id="39" name="TextBox 39"/>
          <p:cNvSpPr txBox="1"/>
          <p:nvPr/>
        </p:nvSpPr>
        <p:spPr>
          <a:xfrm>
            <a:off x="5499108" y="418007"/>
            <a:ext cx="11942958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12"/>
              </a:lnSpc>
            </a:pPr>
            <a:r>
              <a:rPr lang="en-US" sz="3200" b="1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II JORNADA NACIONAL DE SISTEMAS DE INFORMACIÓN EN SALUD</a:t>
            </a:r>
          </a:p>
          <a:p>
            <a:pPr>
              <a:lnSpc>
                <a:spcPts val="3712"/>
              </a:lnSpc>
            </a:pPr>
            <a:r>
              <a:rPr lang="en-US" sz="3200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"NORMA ENEIDA RIOS MASSABOT IN MEMORIAM"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51129" y="5700829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INTRODUCCIÓN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54305" y="6081294"/>
            <a:ext cx="8196076" cy="3016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800" dirty="0" smtClean="0">
                <a:sym typeface="Montserrat"/>
              </a:rPr>
              <a:t>La </a:t>
            </a:r>
            <a:r>
              <a:rPr lang="es-MX" sz="2800" dirty="0">
                <a:sym typeface="Montserrat"/>
              </a:rPr>
              <a:t>gestión</a:t>
            </a:r>
            <a:r>
              <a:rPr lang="en-US" sz="2800" dirty="0">
                <a:sym typeface="Montserrat"/>
              </a:rPr>
              <a:t> de la </a:t>
            </a:r>
            <a:r>
              <a:rPr lang="es-MX" sz="2800" dirty="0">
                <a:sym typeface="Montserrat"/>
              </a:rPr>
              <a:t>información</a:t>
            </a:r>
            <a:r>
              <a:rPr lang="en-US" sz="2800" dirty="0">
                <a:sym typeface="Montserrat"/>
              </a:rPr>
              <a:t> en </a:t>
            </a:r>
            <a:r>
              <a:rPr lang="en-US" sz="2800" dirty="0" err="1">
                <a:sym typeface="Montserrat"/>
              </a:rPr>
              <a:t>salud</a:t>
            </a:r>
            <a:r>
              <a:rPr lang="en-US" sz="2800" dirty="0">
                <a:sym typeface="Montserrat"/>
              </a:rPr>
              <a:t> require </a:t>
            </a:r>
            <a:r>
              <a:rPr lang="es-MX" sz="2800" dirty="0">
                <a:sym typeface="Montserrat"/>
              </a:rPr>
              <a:t>procesos</a:t>
            </a:r>
            <a:r>
              <a:rPr lang="en-US" sz="2800" dirty="0">
                <a:sym typeface="Montserrat"/>
              </a:rPr>
              <a:t> de </a:t>
            </a:r>
            <a:r>
              <a:rPr lang="es-MX" sz="2800" dirty="0" smtClean="0">
                <a:sym typeface="Montserrat"/>
              </a:rPr>
              <a:t>búsqueda</a:t>
            </a:r>
            <a:r>
              <a:rPr lang="en-US" sz="2800" dirty="0" smtClean="0">
                <a:sym typeface="Montserrat"/>
              </a:rPr>
              <a:t>, </a:t>
            </a:r>
            <a:r>
              <a:rPr lang="es-MX" sz="2800" dirty="0" smtClean="0">
                <a:sym typeface="Montserrat"/>
              </a:rPr>
              <a:t>selección</a:t>
            </a:r>
            <a:r>
              <a:rPr lang="en-US" sz="2800" dirty="0" smtClean="0">
                <a:sym typeface="Montserrat"/>
              </a:rPr>
              <a:t> y </a:t>
            </a:r>
            <a:r>
              <a:rPr lang="en-US" sz="2800" dirty="0" err="1" smtClean="0">
                <a:sym typeface="Montserrat"/>
              </a:rPr>
              <a:t>uso</a:t>
            </a:r>
            <a:r>
              <a:rPr lang="en-US" sz="2800" dirty="0" smtClean="0">
                <a:sym typeface="Montserrat"/>
              </a:rPr>
              <a:t> de </a:t>
            </a:r>
            <a:r>
              <a:rPr lang="en-US" sz="2800" dirty="0" err="1" smtClean="0">
                <a:sym typeface="Montserrat"/>
              </a:rPr>
              <a:t>datos</a:t>
            </a:r>
            <a:r>
              <a:rPr lang="en-US" sz="2800" dirty="0" smtClean="0">
                <a:sym typeface="Montserrat"/>
              </a:rPr>
              <a:t> </a:t>
            </a:r>
            <a:r>
              <a:rPr lang="es-MX" sz="2800" dirty="0" smtClean="0">
                <a:sym typeface="Montserrat"/>
              </a:rPr>
              <a:t>clínicos</a:t>
            </a:r>
            <a:r>
              <a:rPr lang="en-US" sz="2800" dirty="0" smtClean="0">
                <a:sym typeface="Montserrat"/>
              </a:rPr>
              <a:t> </a:t>
            </a:r>
            <a:r>
              <a:rPr lang="es-MX" sz="2800" dirty="0" err="1" smtClean="0">
                <a:sym typeface="Montserrat"/>
              </a:rPr>
              <a:t>epidemiolo</a:t>
            </a:r>
            <a:r>
              <a:rPr lang="en-US" sz="2800" dirty="0" err="1" smtClean="0">
                <a:sym typeface="Montserrat"/>
              </a:rPr>
              <a:t>gicos</a:t>
            </a:r>
            <a:r>
              <a:rPr lang="en-US" sz="2800" dirty="0" smtClean="0">
                <a:sym typeface="Montserrat"/>
              </a:rPr>
              <a:t> y </a:t>
            </a:r>
            <a:r>
              <a:rPr lang="es-MX" sz="2800" dirty="0" smtClean="0">
                <a:sym typeface="Montserrat"/>
              </a:rPr>
              <a:t>científicos</a:t>
            </a:r>
            <a:r>
              <a:rPr lang="en-US" sz="2800" dirty="0" smtClean="0">
                <a:sym typeface="Montserrat"/>
              </a:rPr>
              <a:t>. La </a:t>
            </a:r>
            <a:r>
              <a:rPr lang="es-MX" sz="2800" dirty="0" smtClean="0">
                <a:sym typeface="Montserrat"/>
              </a:rPr>
              <a:t>ética</a:t>
            </a:r>
            <a:r>
              <a:rPr lang="en-US" sz="2800" dirty="0" smtClean="0">
                <a:sym typeface="Montserrat"/>
              </a:rPr>
              <a:t> </a:t>
            </a:r>
            <a:r>
              <a:rPr lang="en-US" sz="2800" dirty="0" err="1" smtClean="0">
                <a:sym typeface="Montserrat"/>
              </a:rPr>
              <a:t>en</a:t>
            </a:r>
            <a:r>
              <a:rPr lang="en-US" sz="2800" dirty="0" smtClean="0">
                <a:sym typeface="Montserrat"/>
              </a:rPr>
              <a:t> </a:t>
            </a:r>
            <a:r>
              <a:rPr lang="en-US" sz="2800" dirty="0" err="1" smtClean="0">
                <a:sym typeface="Montserrat"/>
              </a:rPr>
              <a:t>esta</a:t>
            </a:r>
            <a:r>
              <a:rPr lang="en-US" sz="2800" dirty="0" smtClean="0">
                <a:sym typeface="Montserrat"/>
              </a:rPr>
              <a:t> </a:t>
            </a:r>
            <a:r>
              <a:rPr lang="en-US" sz="2800" dirty="0" err="1" smtClean="0">
                <a:sym typeface="Montserrat"/>
              </a:rPr>
              <a:t>acitividad</a:t>
            </a:r>
            <a:r>
              <a:rPr lang="en-US" sz="2800" dirty="0" smtClean="0">
                <a:sym typeface="Montserrat"/>
              </a:rPr>
              <a:t> </a:t>
            </a:r>
            <a:r>
              <a:rPr lang="en-US" sz="2800" dirty="0" err="1" smtClean="0">
                <a:sym typeface="Montserrat"/>
              </a:rPr>
              <a:t>es</a:t>
            </a:r>
            <a:r>
              <a:rPr lang="en-US" sz="2800" dirty="0" smtClean="0">
                <a:sym typeface="Montserrat"/>
              </a:rPr>
              <a:t> crucial para </a:t>
            </a:r>
            <a:r>
              <a:rPr lang="en-US" sz="2800" dirty="0" err="1" smtClean="0">
                <a:sym typeface="Montserrat"/>
              </a:rPr>
              <a:t>garantizar</a:t>
            </a:r>
            <a:r>
              <a:rPr lang="en-US" sz="2800" dirty="0" smtClean="0">
                <a:sym typeface="Montserrat"/>
              </a:rPr>
              <a:t> la </a:t>
            </a:r>
            <a:r>
              <a:rPr lang="en-US" sz="2800" dirty="0" err="1" smtClean="0">
                <a:sym typeface="Montserrat"/>
              </a:rPr>
              <a:t>fiabilidad</a:t>
            </a:r>
            <a:r>
              <a:rPr lang="en-US" sz="2800" dirty="0" smtClean="0">
                <a:sym typeface="Montserrat"/>
              </a:rPr>
              <a:t>, </a:t>
            </a:r>
            <a:r>
              <a:rPr lang="en-US" sz="2800" dirty="0" err="1" smtClean="0">
                <a:sym typeface="Montserrat"/>
              </a:rPr>
              <a:t>confidencialidad</a:t>
            </a:r>
            <a:r>
              <a:rPr lang="en-US" sz="2800" dirty="0" smtClean="0">
                <a:sym typeface="Montserrat"/>
              </a:rPr>
              <a:t> y </a:t>
            </a:r>
            <a:r>
              <a:rPr lang="en-US" sz="2800" dirty="0" err="1" smtClean="0">
                <a:sym typeface="Montserrat"/>
              </a:rPr>
              <a:t>equidad</a:t>
            </a:r>
            <a:r>
              <a:rPr lang="en-US" sz="2800" dirty="0" smtClean="0">
                <a:sym typeface="Montserrat"/>
              </a:rPr>
              <a:t> </a:t>
            </a:r>
            <a:r>
              <a:rPr lang="en-US" sz="2800" dirty="0" err="1" smtClean="0">
                <a:sym typeface="Montserrat"/>
              </a:rPr>
              <a:t>en</a:t>
            </a:r>
            <a:r>
              <a:rPr lang="en-US" sz="2800" dirty="0" smtClean="0">
                <a:sym typeface="Montserrat"/>
              </a:rPr>
              <a:t> la </a:t>
            </a:r>
            <a:r>
              <a:rPr lang="en-US" sz="2800" dirty="0" err="1" smtClean="0">
                <a:sym typeface="Montserrat"/>
              </a:rPr>
              <a:t>toma</a:t>
            </a:r>
            <a:r>
              <a:rPr lang="en-US" sz="2800" dirty="0" smtClean="0">
                <a:sym typeface="Montserrat"/>
              </a:rPr>
              <a:t> de </a:t>
            </a:r>
            <a:r>
              <a:rPr lang="en-US" sz="2800" dirty="0" err="1" smtClean="0">
                <a:sym typeface="Montserrat"/>
              </a:rPr>
              <a:t>decisiones</a:t>
            </a:r>
            <a:r>
              <a:rPr lang="en-US" sz="2800" dirty="0" smtClean="0">
                <a:sym typeface="Montserrat"/>
              </a:rPr>
              <a:t>. </a:t>
            </a:r>
            <a:r>
              <a:rPr lang="es-MX" sz="2800" dirty="0" smtClean="0">
                <a:sym typeface="Montserrat"/>
              </a:rPr>
              <a:t>Paralelamente</a:t>
            </a:r>
            <a:r>
              <a:rPr lang="en-US" sz="2800" dirty="0" smtClean="0">
                <a:sym typeface="Montserrat"/>
              </a:rPr>
              <a:t>, la Universidad del </a:t>
            </a:r>
            <a:r>
              <a:rPr lang="en-US" sz="2800" dirty="0" err="1" smtClean="0">
                <a:sym typeface="Montserrat"/>
              </a:rPr>
              <a:t>siglo</a:t>
            </a:r>
            <a:r>
              <a:rPr lang="en-US" sz="2800" dirty="0" smtClean="0">
                <a:sym typeface="Montserrat"/>
              </a:rPr>
              <a:t> XXI </a:t>
            </a:r>
            <a:r>
              <a:rPr lang="en-US" sz="2800" dirty="0" err="1" smtClean="0">
                <a:sym typeface="Montserrat"/>
              </a:rPr>
              <a:t>enfrenta</a:t>
            </a:r>
            <a:r>
              <a:rPr lang="en-US" sz="2800" dirty="0" smtClean="0">
                <a:sym typeface="Montserrat"/>
              </a:rPr>
              <a:t> </a:t>
            </a:r>
            <a:r>
              <a:rPr lang="en-US" sz="2800" dirty="0">
                <a:sym typeface="Montserrat"/>
              </a:rPr>
              <a:t>el </a:t>
            </a:r>
            <a:r>
              <a:rPr lang="en-US" sz="2800" dirty="0" err="1">
                <a:sym typeface="Montserrat"/>
              </a:rPr>
              <a:t>reto</a:t>
            </a:r>
            <a:r>
              <a:rPr lang="en-US" sz="2800" dirty="0">
                <a:sym typeface="Montserrat"/>
              </a:rPr>
              <a:t> de </a:t>
            </a:r>
            <a:r>
              <a:rPr lang="en-US" sz="2800" dirty="0" err="1">
                <a:sym typeface="Montserrat"/>
              </a:rPr>
              <a:t>formar</a:t>
            </a:r>
            <a:r>
              <a:rPr lang="en-US" sz="2800" dirty="0">
                <a:sym typeface="Montserrat"/>
              </a:rPr>
              <a:t> </a:t>
            </a:r>
            <a:r>
              <a:rPr lang="en-US" sz="2800" dirty="0" err="1">
                <a:sym typeface="Montserrat"/>
              </a:rPr>
              <a:t>profesionales</a:t>
            </a:r>
            <a:r>
              <a:rPr lang="en-US" sz="2800" dirty="0">
                <a:sym typeface="Montserrat"/>
              </a:rPr>
              <a:t> en </a:t>
            </a:r>
            <a:r>
              <a:rPr lang="en-US" sz="2800" dirty="0" err="1">
                <a:sym typeface="Montserrat"/>
              </a:rPr>
              <a:t>salud</a:t>
            </a:r>
            <a:r>
              <a:rPr lang="en-US" sz="2800" dirty="0">
                <a:sym typeface="Montserrat"/>
              </a:rPr>
              <a:t> con </a:t>
            </a:r>
            <a:r>
              <a:rPr lang="en-US" sz="2800" dirty="0" err="1">
                <a:sym typeface="Montserrat"/>
              </a:rPr>
              <a:t>competencias</a:t>
            </a:r>
            <a:r>
              <a:rPr lang="en-US" sz="2800" dirty="0">
                <a:sym typeface="Montserrat"/>
              </a:rPr>
              <a:t> </a:t>
            </a:r>
            <a:r>
              <a:rPr lang="es-MX" sz="2800" dirty="0">
                <a:sym typeface="Montserrat"/>
              </a:rPr>
              <a:t>ético-digitales</a:t>
            </a:r>
            <a:r>
              <a:rPr lang="en-US" sz="2800" dirty="0">
                <a:sym typeface="Montserrat"/>
              </a:rPr>
              <a:t>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54431" y="9417648"/>
            <a:ext cx="3944286" cy="306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OBJETIVOS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6DA5058-29CF-4CDF-876D-035A110F18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19116" r="12499" b="11983"/>
          <a:stretch/>
        </p:blipFill>
        <p:spPr>
          <a:xfrm>
            <a:off x="2997574" y="-32310"/>
            <a:ext cx="2112405" cy="208058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7D94EF5-13D6-4FB5-B1BF-41D9D5FAFF6E}"/>
              </a:ext>
            </a:extLst>
          </p:cNvPr>
          <p:cNvSpPr txBox="1"/>
          <p:nvPr/>
        </p:nvSpPr>
        <p:spPr>
          <a:xfrm>
            <a:off x="860425" y="2466659"/>
            <a:ext cx="2529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/>
              <a:t>Ética </a:t>
            </a:r>
            <a:r>
              <a:rPr lang="pt-BR" sz="4800" b="1" dirty="0" err="1"/>
              <a:t>en</a:t>
            </a:r>
            <a:r>
              <a:rPr lang="pt-BR" sz="4800" b="1" dirty="0"/>
              <a:t> </a:t>
            </a:r>
            <a:r>
              <a:rPr lang="pt-BR" sz="4800" b="1" dirty="0" err="1"/>
              <a:t>la</a:t>
            </a:r>
            <a:r>
              <a:rPr lang="pt-BR" sz="4800" b="1" dirty="0"/>
              <a:t> </a:t>
            </a:r>
            <a:r>
              <a:rPr lang="es-MX" sz="4800" b="1" dirty="0"/>
              <a:t>búsqueda de información en salud y desafíos para la universidad del siglo XXI</a:t>
            </a:r>
            <a:r>
              <a:rPr lang="pt-BR" sz="4800" b="1" dirty="0"/>
              <a:t> </a:t>
            </a:r>
            <a:endParaRPr lang="pt-BR" sz="2800" dirty="0"/>
          </a:p>
        </p:txBody>
      </p:sp>
      <p:sp>
        <p:nvSpPr>
          <p:cNvPr id="63" name="TextBox 41">
            <a:extLst>
              <a:ext uri="{FF2B5EF4-FFF2-40B4-BE49-F238E27FC236}">
                <a16:creationId xmlns:a16="http://schemas.microsoft.com/office/drawing/2014/main" id="{74EBD2D8-F998-4E29-983E-557896B9719D}"/>
              </a:ext>
            </a:extLst>
          </p:cNvPr>
          <p:cNvSpPr txBox="1"/>
          <p:nvPr/>
        </p:nvSpPr>
        <p:spPr>
          <a:xfrm>
            <a:off x="652647" y="3933051"/>
            <a:ext cx="8013331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Autores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: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Yurleidis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Frómeta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Quintero,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Neisy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MX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Pérez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s-MX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Hernández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, Ernesto Pedro Larrinaga </a:t>
            </a:r>
            <a:r>
              <a:rPr lang="es-MX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Larrudé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, Mario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Gerónimo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P</a:t>
            </a:r>
            <a:r>
              <a:rPr lang="es-MX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é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rez Reyes</a:t>
            </a:r>
            <a:endParaRPr lang="en-US" sz="2800" dirty="0">
              <a:solidFill>
                <a:srgbClr val="000000"/>
              </a:solidFill>
              <a:ea typeface="Montserrat"/>
              <a:cs typeface="Montserrat"/>
              <a:sym typeface="Montserrat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C9F831E7-8515-4AB1-847D-A5A2DD3DB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03" t="15391" r="7133" b="26210"/>
          <a:stretch/>
        </p:blipFill>
        <p:spPr>
          <a:xfrm rot="16200000">
            <a:off x="13185240" y="1431389"/>
            <a:ext cx="496372" cy="26866850"/>
          </a:xfrm>
          <a:prstGeom prst="rect">
            <a:avLst/>
          </a:prstGeom>
        </p:spPr>
      </p:pic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DC5212EF-74D4-4358-BA2E-6C9CDE691C32}"/>
              </a:ext>
            </a:extLst>
          </p:cNvPr>
          <p:cNvCxnSpPr/>
          <p:nvPr/>
        </p:nvCxnSpPr>
        <p:spPr>
          <a:xfrm>
            <a:off x="706705" y="5319294"/>
            <a:ext cx="8013331" cy="0"/>
          </a:xfrm>
          <a:prstGeom prst="line">
            <a:avLst/>
          </a:prstGeom>
          <a:ln w="76200">
            <a:solidFill>
              <a:srgbClr val="1873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41">
            <a:extLst>
              <a:ext uri="{FF2B5EF4-FFF2-40B4-BE49-F238E27FC236}">
                <a16:creationId xmlns:a16="http://schemas.microsoft.com/office/drawing/2014/main" id="{FAFC2936-D774-48E2-8AD9-E06D6481B17D}"/>
              </a:ext>
            </a:extLst>
          </p:cNvPr>
          <p:cNvSpPr txBox="1"/>
          <p:nvPr/>
        </p:nvSpPr>
        <p:spPr>
          <a:xfrm>
            <a:off x="551129" y="9817419"/>
            <a:ext cx="7895177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800" dirty="0" err="1">
                <a:sym typeface="Montserrat"/>
              </a:rPr>
              <a:t>Describir</a:t>
            </a:r>
            <a:r>
              <a:rPr lang="en-US" sz="2800" dirty="0">
                <a:sym typeface="Montserrat"/>
              </a:rPr>
              <a:t> la </a:t>
            </a:r>
            <a:r>
              <a:rPr lang="es-ES" sz="2800" dirty="0">
                <a:sym typeface="Montserrat"/>
              </a:rPr>
              <a:t>ética en la búsqueda de información en salud como </a:t>
            </a:r>
            <a:r>
              <a:rPr lang="es-MX" sz="2800" dirty="0">
                <a:sym typeface="Montserrat"/>
              </a:rPr>
              <a:t>desafío</a:t>
            </a:r>
            <a:r>
              <a:rPr lang="en-US" sz="2800" dirty="0">
                <a:sym typeface="Montserrat"/>
              </a:rPr>
              <a:t> que </a:t>
            </a:r>
            <a:r>
              <a:rPr lang="en-US" sz="2800" dirty="0" err="1">
                <a:sym typeface="Montserrat"/>
              </a:rPr>
              <a:t>afronta</a:t>
            </a:r>
            <a:r>
              <a:rPr lang="en-US" sz="2800" dirty="0">
                <a:sym typeface="Montserrat"/>
              </a:rPr>
              <a:t> la </a:t>
            </a:r>
            <a:r>
              <a:rPr lang="en-US" sz="2800" dirty="0" err="1">
                <a:sym typeface="Montserrat"/>
              </a:rPr>
              <a:t>universidad</a:t>
            </a:r>
            <a:r>
              <a:rPr lang="en-US" sz="2800" dirty="0">
                <a:sym typeface="Montserrat"/>
              </a:rPr>
              <a:t> </a:t>
            </a:r>
            <a:r>
              <a:rPr lang="es-MX" sz="2800" dirty="0">
                <a:sym typeface="Montserrat"/>
              </a:rPr>
              <a:t>contemporánea.</a:t>
            </a:r>
            <a:endParaRPr lang="en-US" sz="2800" dirty="0">
              <a:sym typeface="Montserrat"/>
            </a:endParaRPr>
          </a:p>
        </p:txBody>
      </p:sp>
      <p:sp>
        <p:nvSpPr>
          <p:cNvPr id="69" name="TextBox 40">
            <a:extLst>
              <a:ext uri="{FF2B5EF4-FFF2-40B4-BE49-F238E27FC236}">
                <a16:creationId xmlns:a16="http://schemas.microsoft.com/office/drawing/2014/main" id="{F0533023-0C74-4AAF-922A-F35624F4CF22}"/>
              </a:ext>
            </a:extLst>
          </p:cNvPr>
          <p:cNvSpPr txBox="1"/>
          <p:nvPr/>
        </p:nvSpPr>
        <p:spPr>
          <a:xfrm>
            <a:off x="551129" y="11083471"/>
            <a:ext cx="4947979" cy="588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endParaRPr lang="es-MX" sz="2800" b="1" dirty="0" smtClean="0">
              <a:solidFill>
                <a:srgbClr val="18738B"/>
              </a:solidFill>
              <a:sym typeface="Questrial"/>
            </a:endParaRPr>
          </a:p>
          <a:p>
            <a:pPr>
              <a:lnSpc>
                <a:spcPts val="2227"/>
              </a:lnSpc>
            </a:pPr>
            <a:r>
              <a:rPr lang="es-MX" sz="2800" b="1" dirty="0" smtClean="0">
                <a:solidFill>
                  <a:srgbClr val="18738B"/>
                </a:solidFill>
                <a:sym typeface="Questrial"/>
              </a:rPr>
              <a:t>MÉTODO</a:t>
            </a:r>
            <a:endParaRPr lang="es-MX" sz="2800" b="1" dirty="0">
              <a:solidFill>
                <a:srgbClr val="18738B"/>
              </a:solidFill>
              <a:sym typeface="Questrial"/>
            </a:endParaRPr>
          </a:p>
        </p:txBody>
      </p:sp>
      <p:sp>
        <p:nvSpPr>
          <p:cNvPr id="70" name="TextBox 41">
            <a:extLst>
              <a:ext uri="{FF2B5EF4-FFF2-40B4-BE49-F238E27FC236}">
                <a16:creationId xmlns:a16="http://schemas.microsoft.com/office/drawing/2014/main" id="{2DDD5515-A4C8-4C44-8A16-AA28E1047DE2}"/>
              </a:ext>
            </a:extLst>
          </p:cNvPr>
          <p:cNvSpPr txBox="1"/>
          <p:nvPr/>
        </p:nvSpPr>
        <p:spPr>
          <a:xfrm>
            <a:off x="554305" y="11633734"/>
            <a:ext cx="8317159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MX" sz="2800" dirty="0"/>
              <a:t>Métodos teóricos (análisis conceptual y normativo)</a:t>
            </a:r>
            <a:endParaRPr lang="es-ES" sz="2800" dirty="0"/>
          </a:p>
          <a:p>
            <a:r>
              <a:rPr lang="es-MX" sz="2800" dirty="0"/>
              <a:t>Estos métodos permiten construir el marco ético, identificar principios y analizar dilemas sin intervención directa en la realidad empírica</a:t>
            </a:r>
            <a:r>
              <a:rPr lang="es-MX" sz="2800" dirty="0" smtClean="0"/>
              <a:t>.</a:t>
            </a:r>
            <a:endParaRPr lang="es-ES" sz="2800" dirty="0"/>
          </a:p>
          <a:p>
            <a:r>
              <a:rPr lang="es-MX" sz="2800" dirty="0"/>
              <a:t>Métodos Empíricos: Encuesta transversal, Cuestionario estructurado </a:t>
            </a:r>
            <a:endParaRPr lang="es-ES" sz="2800" dirty="0"/>
          </a:p>
        </p:txBody>
      </p:sp>
      <p:sp>
        <p:nvSpPr>
          <p:cNvPr id="71" name="TextBox 40">
            <a:extLst>
              <a:ext uri="{FF2B5EF4-FFF2-40B4-BE49-F238E27FC236}">
                <a16:creationId xmlns:a16="http://schemas.microsoft.com/office/drawing/2014/main" id="{1CDB0BEE-8362-402F-B598-09EF5E004939}"/>
              </a:ext>
            </a:extLst>
          </p:cNvPr>
          <p:cNvSpPr txBox="1"/>
          <p:nvPr/>
        </p:nvSpPr>
        <p:spPr>
          <a:xfrm>
            <a:off x="9623424" y="3879869"/>
            <a:ext cx="3593317" cy="306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RESULTADOS</a:t>
            </a:r>
          </a:p>
        </p:txBody>
      </p:sp>
      <p:sp>
        <p:nvSpPr>
          <p:cNvPr id="72" name="TextBox 41">
            <a:extLst>
              <a:ext uri="{FF2B5EF4-FFF2-40B4-BE49-F238E27FC236}">
                <a16:creationId xmlns:a16="http://schemas.microsoft.com/office/drawing/2014/main" id="{6EDDD904-C546-4D81-B2CF-50E51F3BFEAC}"/>
              </a:ext>
            </a:extLst>
          </p:cNvPr>
          <p:cNvSpPr txBox="1"/>
          <p:nvPr/>
        </p:nvSpPr>
        <p:spPr>
          <a:xfrm>
            <a:off x="9623424" y="4203700"/>
            <a:ext cx="7696201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MX" sz="2400" dirty="0">
                <a:sym typeface="Montserrat"/>
              </a:rPr>
              <a:t>El 74% de los estudiantes admite citar fuentes no leídas (citas secundarias), y el 62% de los docentes considera que la presión por publicar y la falta de formación sistemática en ética digital son los desafíos más urgentes para la universidad actual. </a:t>
            </a:r>
          </a:p>
        </p:txBody>
      </p:sp>
      <p:sp>
        <p:nvSpPr>
          <p:cNvPr id="74" name="TextBox 42">
            <a:extLst>
              <a:ext uri="{FF2B5EF4-FFF2-40B4-BE49-F238E27FC236}">
                <a16:creationId xmlns:a16="http://schemas.microsoft.com/office/drawing/2014/main" id="{59943571-2E74-4831-A2B7-C7022BDAF289}"/>
              </a:ext>
            </a:extLst>
          </p:cNvPr>
          <p:cNvSpPr txBox="1"/>
          <p:nvPr/>
        </p:nvSpPr>
        <p:spPr>
          <a:xfrm>
            <a:off x="17697451" y="9524583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CONCLUSIONES</a:t>
            </a:r>
          </a:p>
        </p:txBody>
      </p:sp>
      <p:sp>
        <p:nvSpPr>
          <p:cNvPr id="75" name="TextBox 41">
            <a:extLst>
              <a:ext uri="{FF2B5EF4-FFF2-40B4-BE49-F238E27FC236}">
                <a16:creationId xmlns:a16="http://schemas.microsoft.com/office/drawing/2014/main" id="{6A50AA50-9142-4E4A-9551-7FDE0291E56F}"/>
              </a:ext>
            </a:extLst>
          </p:cNvPr>
          <p:cNvSpPr txBox="1"/>
          <p:nvPr/>
        </p:nvSpPr>
        <p:spPr>
          <a:xfrm>
            <a:off x="17691955" y="9747859"/>
            <a:ext cx="8466870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800" dirty="0">
                <a:sym typeface="Montserrat"/>
              </a:rPr>
              <a:t>La </a:t>
            </a:r>
            <a:r>
              <a:rPr lang="es-MX" sz="2800" dirty="0">
                <a:sym typeface="Montserrat"/>
              </a:rPr>
              <a:t>ética</a:t>
            </a:r>
            <a:r>
              <a:rPr lang="en-US" sz="2800" dirty="0">
                <a:sym typeface="Montserrat"/>
              </a:rPr>
              <a:t> en la </a:t>
            </a:r>
            <a:r>
              <a:rPr lang="es-MX" sz="2800" dirty="0">
                <a:sym typeface="Montserrat"/>
              </a:rPr>
              <a:t>búsqueda</a:t>
            </a:r>
            <a:r>
              <a:rPr lang="en-US" sz="2800" dirty="0">
                <a:sym typeface="Montserrat"/>
              </a:rPr>
              <a:t> de </a:t>
            </a:r>
            <a:r>
              <a:rPr lang="es-MX" sz="2800" dirty="0">
                <a:sym typeface="Montserrat"/>
              </a:rPr>
              <a:t>información</a:t>
            </a:r>
            <a:r>
              <a:rPr lang="en-US" sz="2800" dirty="0">
                <a:sym typeface="Montserrat"/>
              </a:rPr>
              <a:t> en </a:t>
            </a:r>
            <a:r>
              <a:rPr lang="en-US" sz="2800" dirty="0" err="1">
                <a:sym typeface="Montserrat"/>
              </a:rPr>
              <a:t>salud</a:t>
            </a:r>
            <a:r>
              <a:rPr lang="en-US" sz="2800" dirty="0">
                <a:sym typeface="Montserrat"/>
              </a:rPr>
              <a:t> no </a:t>
            </a:r>
            <a:r>
              <a:rPr lang="en-US" sz="2800" dirty="0" err="1">
                <a:sym typeface="Montserrat"/>
              </a:rPr>
              <a:t>es</a:t>
            </a:r>
            <a:r>
              <a:rPr lang="en-US" sz="2800" dirty="0">
                <a:sym typeface="Montserrat"/>
              </a:rPr>
              <a:t> un </a:t>
            </a:r>
            <a:r>
              <a:rPr lang="en-US" sz="2800" dirty="0" err="1">
                <a:sym typeface="Montserrat"/>
              </a:rPr>
              <a:t>complemento</a:t>
            </a:r>
            <a:r>
              <a:rPr lang="en-US" sz="2800" dirty="0">
                <a:sym typeface="Montserrat"/>
              </a:rPr>
              <a:t>, </a:t>
            </a:r>
            <a:r>
              <a:rPr lang="en-US" sz="2800" dirty="0" err="1">
                <a:sym typeface="Montserrat"/>
              </a:rPr>
              <a:t>sino</a:t>
            </a:r>
            <a:r>
              <a:rPr lang="en-US" sz="2800" dirty="0">
                <a:sym typeface="Montserrat"/>
              </a:rPr>
              <a:t> un </a:t>
            </a:r>
            <a:r>
              <a:rPr lang="en-US" sz="2800" dirty="0" err="1">
                <a:sym typeface="Montserrat"/>
              </a:rPr>
              <a:t>requisito</a:t>
            </a:r>
            <a:r>
              <a:rPr lang="en-US" sz="2800" dirty="0">
                <a:sym typeface="Montserrat"/>
              </a:rPr>
              <a:t> que </a:t>
            </a:r>
            <a:r>
              <a:rPr lang="en-US" sz="2800" dirty="0" err="1">
                <a:sym typeface="Montserrat"/>
              </a:rPr>
              <a:t>garantiza</a:t>
            </a:r>
            <a:r>
              <a:rPr lang="en-US" sz="2800" dirty="0">
                <a:sym typeface="Montserrat"/>
              </a:rPr>
              <a:t> la </a:t>
            </a:r>
            <a:r>
              <a:rPr lang="en-US" sz="2800" dirty="0" err="1">
                <a:sym typeface="Montserrat"/>
              </a:rPr>
              <a:t>calidad</a:t>
            </a:r>
            <a:r>
              <a:rPr lang="en-US" sz="2800" dirty="0">
                <a:sym typeface="Montserrat"/>
              </a:rPr>
              <a:t> </a:t>
            </a:r>
            <a:r>
              <a:rPr lang="en-US" sz="2800" dirty="0" err="1">
                <a:sym typeface="Montserrat"/>
              </a:rPr>
              <a:t>asistencial</a:t>
            </a:r>
            <a:r>
              <a:rPr lang="en-US" sz="2800" dirty="0">
                <a:sym typeface="Montserrat"/>
              </a:rPr>
              <a:t> y la </a:t>
            </a:r>
            <a:r>
              <a:rPr lang="es-MX" sz="2800" dirty="0">
                <a:sym typeface="Montserrat"/>
              </a:rPr>
              <a:t>investigación</a:t>
            </a:r>
            <a:r>
              <a:rPr lang="en-US" sz="2800" dirty="0">
                <a:sym typeface="Montserrat"/>
              </a:rPr>
              <a:t> </a:t>
            </a:r>
            <a:r>
              <a:rPr lang="en-US" sz="2800" dirty="0" err="1">
                <a:sym typeface="Montserrat"/>
              </a:rPr>
              <a:t>responsable</a:t>
            </a:r>
            <a:r>
              <a:rPr lang="en-US" sz="2800" dirty="0">
                <a:sym typeface="Montserrat"/>
              </a:rPr>
              <a:t> .</a:t>
            </a:r>
          </a:p>
          <a:p>
            <a:pPr algn="just"/>
            <a:r>
              <a:rPr lang="en-US" sz="2800" dirty="0">
                <a:sym typeface="Montserrat"/>
              </a:rPr>
              <a:t>La Universidad del </a:t>
            </a:r>
            <a:r>
              <a:rPr lang="en-US" sz="2800" dirty="0" err="1">
                <a:sym typeface="Montserrat"/>
              </a:rPr>
              <a:t>siglo</a:t>
            </a:r>
            <a:r>
              <a:rPr lang="en-US" sz="2800" dirty="0">
                <a:sym typeface="Montserrat"/>
              </a:rPr>
              <a:t> XXI, </a:t>
            </a:r>
            <a:r>
              <a:rPr lang="en-US" sz="2800" dirty="0" err="1">
                <a:sym typeface="Montserrat"/>
              </a:rPr>
              <a:t>debe</a:t>
            </a:r>
            <a:r>
              <a:rPr lang="en-US" sz="2800" dirty="0">
                <a:sym typeface="Montserrat"/>
              </a:rPr>
              <a:t> </a:t>
            </a:r>
            <a:r>
              <a:rPr lang="en-US" sz="2800" dirty="0" err="1">
                <a:sym typeface="Montserrat"/>
              </a:rPr>
              <a:t>asumir</a:t>
            </a:r>
            <a:r>
              <a:rPr lang="en-US" sz="2800" dirty="0">
                <a:sym typeface="Montserrat"/>
              </a:rPr>
              <a:t> un </a:t>
            </a:r>
            <a:r>
              <a:rPr lang="en-US" sz="2800" dirty="0" err="1">
                <a:sym typeface="Montserrat"/>
              </a:rPr>
              <a:t>rol</a:t>
            </a:r>
            <a:r>
              <a:rPr lang="en-US" sz="2800" dirty="0">
                <a:sym typeface="Montserrat"/>
              </a:rPr>
              <a:t> </a:t>
            </a:r>
            <a:r>
              <a:rPr lang="en-US" sz="2800" dirty="0" err="1">
                <a:sym typeface="Montserrat"/>
              </a:rPr>
              <a:t>activo</a:t>
            </a:r>
            <a:r>
              <a:rPr lang="en-US" sz="2800" dirty="0">
                <a:sym typeface="Montserrat"/>
              </a:rPr>
              <a:t> en la </a:t>
            </a:r>
            <a:r>
              <a:rPr lang="es-MX" sz="2800" dirty="0">
                <a:sym typeface="Montserrat"/>
              </a:rPr>
              <a:t>alfabetización</a:t>
            </a:r>
            <a:r>
              <a:rPr lang="en-US" sz="2800" dirty="0">
                <a:sym typeface="Montserrat"/>
              </a:rPr>
              <a:t> </a:t>
            </a:r>
            <a:r>
              <a:rPr lang="es-MX" sz="2800" dirty="0">
                <a:sym typeface="Montserrat"/>
              </a:rPr>
              <a:t>ético-digital</a:t>
            </a:r>
            <a:r>
              <a:rPr lang="en-US" sz="2800" dirty="0">
                <a:sym typeface="Montserrat"/>
              </a:rPr>
              <a:t>, que </a:t>
            </a:r>
            <a:r>
              <a:rPr lang="en-US" sz="2800" dirty="0" err="1">
                <a:sym typeface="Montserrat"/>
              </a:rPr>
              <a:t>supere</a:t>
            </a:r>
            <a:r>
              <a:rPr lang="en-US" sz="2800" dirty="0">
                <a:sym typeface="Montserrat"/>
              </a:rPr>
              <a:t> </a:t>
            </a:r>
            <a:r>
              <a:rPr lang="en-US" sz="2800" dirty="0" err="1">
                <a:sym typeface="Montserrat"/>
              </a:rPr>
              <a:t>los</a:t>
            </a:r>
            <a:r>
              <a:rPr lang="en-US" sz="2800" dirty="0">
                <a:sym typeface="Montserrat"/>
              </a:rPr>
              <a:t> </a:t>
            </a:r>
            <a:r>
              <a:rPr lang="es-MX" sz="2800" dirty="0">
                <a:sym typeface="Montserrat"/>
              </a:rPr>
              <a:t>desafíos</a:t>
            </a:r>
            <a:r>
              <a:rPr lang="en-US" sz="2800" dirty="0">
                <a:sym typeface="Montserrat"/>
              </a:rPr>
              <a:t> </a:t>
            </a:r>
            <a:r>
              <a:rPr lang="es-MX" sz="2800" dirty="0">
                <a:sym typeface="Montserrat"/>
              </a:rPr>
              <a:t>tecnológicos</a:t>
            </a:r>
            <a:r>
              <a:rPr lang="en-US" sz="2800" dirty="0">
                <a:sym typeface="Montserrat"/>
              </a:rPr>
              <a:t>, </a:t>
            </a:r>
            <a:r>
              <a:rPr lang="es-MX" sz="2800" dirty="0">
                <a:sym typeface="Montserrat"/>
              </a:rPr>
              <a:t>pedagógicos</a:t>
            </a:r>
            <a:r>
              <a:rPr lang="en-US" sz="2800" dirty="0">
                <a:sym typeface="Montserrat"/>
              </a:rPr>
              <a:t> y </a:t>
            </a:r>
            <a:r>
              <a:rPr lang="en-US" sz="2800" dirty="0" err="1">
                <a:sym typeface="Montserrat"/>
              </a:rPr>
              <a:t>normativos</a:t>
            </a:r>
            <a:r>
              <a:rPr lang="en-US" sz="2800" dirty="0">
                <a:sym typeface="Montserrat"/>
              </a:rPr>
              <a:t>.</a:t>
            </a:r>
          </a:p>
        </p:txBody>
      </p:sp>
      <p:sp>
        <p:nvSpPr>
          <p:cNvPr id="76" name="TextBox 42">
            <a:extLst>
              <a:ext uri="{FF2B5EF4-FFF2-40B4-BE49-F238E27FC236}">
                <a16:creationId xmlns:a16="http://schemas.microsoft.com/office/drawing/2014/main" id="{BC14E074-9A8C-4753-8EAF-1191862A3C69}"/>
              </a:ext>
            </a:extLst>
          </p:cNvPr>
          <p:cNvSpPr txBox="1"/>
          <p:nvPr/>
        </p:nvSpPr>
        <p:spPr>
          <a:xfrm>
            <a:off x="17612337" y="12471842"/>
            <a:ext cx="5418870" cy="281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REFERENCIAS BIBLIOGRÁFICAS</a:t>
            </a:r>
          </a:p>
        </p:txBody>
      </p:sp>
      <p:sp>
        <p:nvSpPr>
          <p:cNvPr id="77" name="TextBox 41">
            <a:extLst>
              <a:ext uri="{FF2B5EF4-FFF2-40B4-BE49-F238E27FC236}">
                <a16:creationId xmlns:a16="http://schemas.microsoft.com/office/drawing/2014/main" id="{7C72994A-56BF-45F3-84E0-333964875D18}"/>
              </a:ext>
            </a:extLst>
          </p:cNvPr>
          <p:cNvSpPr txBox="1"/>
          <p:nvPr/>
        </p:nvSpPr>
        <p:spPr>
          <a:xfrm>
            <a:off x="17612337" y="12752417"/>
            <a:ext cx="91440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000" dirty="0" smtClean="0">
                <a:sym typeface="Montserrat"/>
              </a:rPr>
              <a:t>1.OMS</a:t>
            </a:r>
            <a:r>
              <a:rPr lang="en-US" sz="2000" dirty="0">
                <a:sym typeface="Montserrat"/>
              </a:rPr>
              <a:t>. </a:t>
            </a:r>
            <a:r>
              <a:rPr lang="en-US" sz="2000" dirty="0" err="1">
                <a:sym typeface="Montserrat"/>
              </a:rPr>
              <a:t>Ética</a:t>
            </a:r>
            <a:r>
              <a:rPr lang="en-US" sz="2000" dirty="0">
                <a:sym typeface="Montserrat"/>
              </a:rPr>
              <a:t> y </a:t>
            </a:r>
            <a:r>
              <a:rPr lang="en-US" sz="2000" dirty="0" err="1">
                <a:sym typeface="Montserrat"/>
              </a:rPr>
              <a:t>gobernanza</a:t>
            </a:r>
            <a:r>
              <a:rPr lang="en-US" sz="2000" dirty="0">
                <a:sym typeface="Montserrat"/>
              </a:rPr>
              <a:t> de la IA para </a:t>
            </a:r>
            <a:r>
              <a:rPr lang="en-US" sz="2000" dirty="0" err="1">
                <a:sym typeface="Montserrat"/>
              </a:rPr>
              <a:t>grandes</a:t>
            </a:r>
            <a:r>
              <a:rPr lang="en-US" sz="2000" dirty="0">
                <a:sym typeface="Montserrat"/>
              </a:rPr>
              <a:t> </a:t>
            </a:r>
            <a:r>
              <a:rPr lang="en-US" sz="2000" dirty="0" err="1">
                <a:sym typeface="Montserrat"/>
              </a:rPr>
              <a:t>modelos</a:t>
            </a:r>
            <a:r>
              <a:rPr lang="en-US" sz="2000" dirty="0">
                <a:sym typeface="Montserrat"/>
              </a:rPr>
              <a:t> </a:t>
            </a:r>
            <a:r>
              <a:rPr lang="en-US" sz="2000" dirty="0" err="1">
                <a:sym typeface="Montserrat"/>
              </a:rPr>
              <a:t>multimodales</a:t>
            </a:r>
            <a:r>
              <a:rPr lang="en-US" sz="2000" dirty="0">
                <a:sym typeface="Montserrat"/>
              </a:rPr>
              <a:t>. </a:t>
            </a:r>
            <a:r>
              <a:rPr lang="en-US" sz="2000" dirty="0" err="1">
                <a:sym typeface="Montserrat"/>
              </a:rPr>
              <a:t>Ginebra</a:t>
            </a:r>
            <a:r>
              <a:rPr lang="en-US" sz="2000" dirty="0">
                <a:sym typeface="Montserrat"/>
              </a:rPr>
              <a:t>; 2024.</a:t>
            </a:r>
          </a:p>
          <a:p>
            <a:pPr algn="just"/>
            <a:r>
              <a:rPr lang="en-US" sz="2000" dirty="0">
                <a:sym typeface="Montserrat"/>
              </a:rPr>
              <a:t>2. Alegre V, et al. Digital health in Latin America. Rev </a:t>
            </a:r>
            <a:r>
              <a:rPr lang="en-US" sz="2000" dirty="0" err="1">
                <a:sym typeface="Montserrat"/>
              </a:rPr>
              <a:t>Panam</a:t>
            </a:r>
            <a:r>
              <a:rPr lang="en-US" sz="2000" dirty="0">
                <a:sym typeface="Montserrat"/>
              </a:rPr>
              <a:t> </a:t>
            </a:r>
            <a:r>
              <a:rPr lang="en-US" sz="2000" dirty="0" err="1">
                <a:sym typeface="Montserrat"/>
              </a:rPr>
              <a:t>Salud</a:t>
            </a:r>
            <a:r>
              <a:rPr lang="en-US" sz="2000" dirty="0">
                <a:sym typeface="Montserrat"/>
              </a:rPr>
              <a:t> </a:t>
            </a:r>
            <a:r>
              <a:rPr lang="en-US" sz="2000" dirty="0" err="1">
                <a:sym typeface="Montserrat"/>
              </a:rPr>
              <a:t>Publica</a:t>
            </a:r>
            <a:r>
              <a:rPr lang="en-US" sz="2000" dirty="0">
                <a:sym typeface="Montserrat"/>
              </a:rPr>
              <a:t>. 2024;48:e40.</a:t>
            </a:r>
          </a:p>
          <a:p>
            <a:pPr algn="just"/>
            <a:r>
              <a:rPr lang="en-US" sz="2000" dirty="0">
                <a:sym typeface="Montserrat"/>
              </a:rPr>
              <a:t>3. </a:t>
            </a:r>
            <a:r>
              <a:rPr lang="en-US" sz="2000" dirty="0" err="1">
                <a:sym typeface="Montserrat"/>
              </a:rPr>
              <a:t>Bárcenas</a:t>
            </a:r>
            <a:r>
              <a:rPr lang="en-US" sz="2000" dirty="0">
                <a:sym typeface="Montserrat"/>
              </a:rPr>
              <a:t> Vidal J, et al. </a:t>
            </a:r>
            <a:r>
              <a:rPr lang="en-US" sz="2000" dirty="0" err="1">
                <a:sym typeface="Montserrat"/>
              </a:rPr>
              <a:t>Sesgos</a:t>
            </a:r>
            <a:r>
              <a:rPr lang="en-US" sz="2000" dirty="0">
                <a:sym typeface="Montserrat"/>
              </a:rPr>
              <a:t> </a:t>
            </a:r>
            <a:r>
              <a:rPr lang="en-US" sz="2000" dirty="0" err="1">
                <a:sym typeface="Montserrat"/>
              </a:rPr>
              <a:t>en</a:t>
            </a:r>
            <a:r>
              <a:rPr lang="en-US" sz="2000" dirty="0">
                <a:sym typeface="Montserrat"/>
              </a:rPr>
              <a:t> IA </a:t>
            </a:r>
            <a:r>
              <a:rPr lang="en-US" sz="2000" dirty="0" err="1">
                <a:sym typeface="Montserrat"/>
              </a:rPr>
              <a:t>en</a:t>
            </a:r>
            <a:r>
              <a:rPr lang="en-US" sz="2000" dirty="0">
                <a:sym typeface="Montserrat"/>
              </a:rPr>
              <a:t> </a:t>
            </a:r>
            <a:r>
              <a:rPr lang="en-US" sz="2000" dirty="0" err="1">
                <a:sym typeface="Montserrat"/>
              </a:rPr>
              <a:t>salud</a:t>
            </a:r>
            <a:r>
              <a:rPr lang="en-US" sz="2000" dirty="0">
                <a:sym typeface="Montserrat"/>
              </a:rPr>
              <a:t>. Rev </a:t>
            </a:r>
            <a:r>
              <a:rPr lang="en-US" sz="2000" dirty="0" err="1">
                <a:sym typeface="Montserrat"/>
              </a:rPr>
              <a:t>Iberoam</a:t>
            </a:r>
            <a:r>
              <a:rPr lang="en-US" sz="2000" dirty="0">
                <a:sym typeface="Montserrat"/>
              </a:rPr>
              <a:t> Prop </a:t>
            </a:r>
            <a:r>
              <a:rPr lang="en-US" sz="2000" dirty="0" err="1">
                <a:sym typeface="Montserrat"/>
              </a:rPr>
              <a:t>Intelect</a:t>
            </a:r>
            <a:r>
              <a:rPr lang="en-US" sz="2000" dirty="0">
                <a:sym typeface="Montserrat"/>
              </a:rPr>
              <a:t>. 2025;(22):123-54.</a:t>
            </a:r>
          </a:p>
          <a:p>
            <a:pPr algn="just"/>
            <a:r>
              <a:rPr lang="en-US" sz="2000" dirty="0">
                <a:sym typeface="Montserrat"/>
              </a:rPr>
              <a:t>4. </a:t>
            </a:r>
            <a:r>
              <a:rPr lang="en-US" sz="2000" dirty="0" err="1">
                <a:sym typeface="Montserrat"/>
              </a:rPr>
              <a:t>Riascos</a:t>
            </a:r>
            <a:r>
              <a:rPr lang="en-US" sz="2000" dirty="0">
                <a:sym typeface="Montserrat"/>
              </a:rPr>
              <a:t> Cárdenas ÁM, et al. </a:t>
            </a:r>
            <a:r>
              <a:rPr lang="en-US" sz="2000" dirty="0" err="1">
                <a:sym typeface="Montserrat"/>
              </a:rPr>
              <a:t>Ética</a:t>
            </a:r>
            <a:r>
              <a:rPr lang="en-US" sz="2000" dirty="0">
                <a:sym typeface="Montserrat"/>
              </a:rPr>
              <a:t> </a:t>
            </a:r>
            <a:r>
              <a:rPr lang="en-US" sz="2000" dirty="0" err="1">
                <a:sym typeface="Montserrat"/>
              </a:rPr>
              <a:t>en</a:t>
            </a:r>
            <a:r>
              <a:rPr lang="en-US" sz="2000" dirty="0">
                <a:sym typeface="Montserrat"/>
              </a:rPr>
              <a:t> </a:t>
            </a:r>
            <a:r>
              <a:rPr lang="en-US" sz="2000" dirty="0" err="1">
                <a:sym typeface="Montserrat"/>
              </a:rPr>
              <a:t>gestión</a:t>
            </a:r>
            <a:r>
              <a:rPr lang="en-US" sz="2000" dirty="0">
                <a:sym typeface="Montserrat"/>
              </a:rPr>
              <a:t> de </a:t>
            </a:r>
            <a:r>
              <a:rPr lang="en-US" sz="2000" dirty="0" err="1">
                <a:sym typeface="Montserrat"/>
              </a:rPr>
              <a:t>salud</a:t>
            </a:r>
            <a:r>
              <a:rPr lang="en-US" sz="2000" dirty="0">
                <a:sym typeface="Montserrat"/>
              </a:rPr>
              <a:t>. </a:t>
            </a:r>
            <a:r>
              <a:rPr lang="en-US" sz="2000" dirty="0" err="1">
                <a:sym typeface="Montserrat"/>
              </a:rPr>
              <a:t>Excelsium</a:t>
            </a:r>
            <a:r>
              <a:rPr lang="en-US" sz="2000" dirty="0">
                <a:sym typeface="Montserrat"/>
              </a:rPr>
              <a:t> Sci. 2024;8(2).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9997636" y="5970551"/>
            <a:ext cx="6791105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Barreras percibidas para la búsqueda de información en salud</a:t>
            </a:r>
            <a:endParaRPr lang="es-ES" sz="2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7" name="Imagen 36" descr="C:\Users\Lisauri\Desktop\clase practica 1\tabla 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7825" y="10565200"/>
            <a:ext cx="5017333" cy="3925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Imagen 42" descr="C:\Users\Lisauri\Desktop\clase practica 1\tabla 2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"/>
          <a:stretch/>
        </p:blipFill>
        <p:spPr bwMode="auto">
          <a:xfrm>
            <a:off x="18578123" y="3444525"/>
            <a:ext cx="7212428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FC3F9AC-857A-4B1B-AA0F-0569F5AC8B52}"/>
              </a:ext>
            </a:extLst>
          </p:cNvPr>
          <p:cNvSpPr/>
          <p:nvPr/>
        </p:nvSpPr>
        <p:spPr>
          <a:xfrm>
            <a:off x="9673698" y="6955057"/>
            <a:ext cx="1668917" cy="68580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>
                <a:solidFill>
                  <a:schemeClr val="tx1"/>
                </a:solidFill>
              </a:rPr>
              <a:t>Falta de tiempo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957F93FB-230A-4891-AF62-C2AD78C08432}"/>
              </a:ext>
            </a:extLst>
          </p:cNvPr>
          <p:cNvSpPr/>
          <p:nvPr/>
        </p:nvSpPr>
        <p:spPr>
          <a:xfrm>
            <a:off x="11532874" y="6955057"/>
            <a:ext cx="1668917" cy="685800"/>
          </a:xfrm>
          <a:prstGeom prst="rect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>
                <a:solidFill>
                  <a:schemeClr val="tx1"/>
                </a:solidFill>
              </a:rPr>
              <a:t>Acceso limitado a bases pagadas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1136B803-94CE-4D8F-A2F7-E0A2FBF0F609}"/>
              </a:ext>
            </a:extLst>
          </p:cNvPr>
          <p:cNvSpPr/>
          <p:nvPr/>
        </p:nvSpPr>
        <p:spPr>
          <a:xfrm>
            <a:off x="13392050" y="6942669"/>
            <a:ext cx="1668917" cy="685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>
                <a:solidFill>
                  <a:schemeClr val="tx1"/>
                </a:solidFill>
              </a:rPr>
              <a:t>Formación deficiente en ética informacional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77CC604D-D65A-40CD-B2FB-B98EC611FE30}"/>
              </a:ext>
            </a:extLst>
          </p:cNvPr>
          <p:cNvSpPr/>
          <p:nvPr/>
        </p:nvSpPr>
        <p:spPr>
          <a:xfrm>
            <a:off x="15251226" y="6955057"/>
            <a:ext cx="1668917" cy="685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>
                <a:solidFill>
                  <a:schemeClr val="tx1"/>
                </a:solidFill>
              </a:rPr>
              <a:t>Desconocimiento de normativas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AE27A759-1ED8-4239-834E-4CF8A459CE39}"/>
              </a:ext>
            </a:extLst>
          </p:cNvPr>
          <p:cNvSpPr/>
          <p:nvPr/>
        </p:nvSpPr>
        <p:spPr>
          <a:xfrm>
            <a:off x="11911313" y="8810585"/>
            <a:ext cx="2706930" cy="396286"/>
          </a:xfrm>
          <a:prstGeom prst="rect">
            <a:avLst/>
          </a:prstGeom>
          <a:solidFill>
            <a:srgbClr val="187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Conductas de atajo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812E2E70-1411-460F-95D2-F4EA1011FF67}"/>
              </a:ext>
            </a:extLst>
          </p:cNvPr>
          <p:cNvSpPr/>
          <p:nvPr/>
        </p:nvSpPr>
        <p:spPr>
          <a:xfrm>
            <a:off x="11911313" y="9418904"/>
            <a:ext cx="2706930" cy="717335"/>
          </a:xfrm>
          <a:prstGeom prst="rect">
            <a:avLst/>
          </a:prstGeom>
          <a:solidFill>
            <a:srgbClr val="187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Resultado: mala praxis en revisiones sistemáticas, trabajos y tesis</a:t>
            </a:r>
          </a:p>
        </p:txBody>
      </p:sp>
      <p:cxnSp>
        <p:nvCxnSpPr>
          <p:cNvPr id="6" name="Conector: curvado 5">
            <a:extLst>
              <a:ext uri="{FF2B5EF4-FFF2-40B4-BE49-F238E27FC236}">
                <a16:creationId xmlns:a16="http://schemas.microsoft.com/office/drawing/2014/main" id="{27DF4988-82BD-45F5-8F2C-7E4C928A0836}"/>
              </a:ext>
            </a:extLst>
          </p:cNvPr>
          <p:cNvCxnSpPr>
            <a:stCxn id="3" idx="2"/>
            <a:endCxn id="38" idx="0"/>
          </p:cNvCxnSpPr>
          <p:nvPr/>
        </p:nvCxnSpPr>
        <p:spPr>
          <a:xfrm rot="16200000" flipH="1">
            <a:off x="11301603" y="6847410"/>
            <a:ext cx="1169728" cy="2756621"/>
          </a:xfrm>
          <a:prstGeom prst="curvedConnector3">
            <a:avLst>
              <a:gd name="adj1" fmla="val 77686"/>
            </a:avLst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: curvado 44">
            <a:extLst>
              <a:ext uri="{FF2B5EF4-FFF2-40B4-BE49-F238E27FC236}">
                <a16:creationId xmlns:a16="http://schemas.microsoft.com/office/drawing/2014/main" id="{D42EBACA-45BB-45AB-A5E7-D1B62D05C7B0}"/>
              </a:ext>
            </a:extLst>
          </p:cNvPr>
          <p:cNvCxnSpPr>
            <a:cxnSpLocks/>
            <a:stCxn id="31" idx="2"/>
            <a:endCxn id="38" idx="0"/>
          </p:cNvCxnSpPr>
          <p:nvPr/>
        </p:nvCxnSpPr>
        <p:spPr>
          <a:xfrm rot="5400000">
            <a:off x="14090368" y="6815268"/>
            <a:ext cx="1169728" cy="2820907"/>
          </a:xfrm>
          <a:prstGeom prst="curvedConnector3">
            <a:avLst>
              <a:gd name="adj1" fmla="val 83386"/>
            </a:avLst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: curvado 45">
            <a:extLst>
              <a:ext uri="{FF2B5EF4-FFF2-40B4-BE49-F238E27FC236}">
                <a16:creationId xmlns:a16="http://schemas.microsoft.com/office/drawing/2014/main" id="{F7BD3CA3-4C9F-4149-A88E-D3A8782B798A}"/>
              </a:ext>
            </a:extLst>
          </p:cNvPr>
          <p:cNvCxnSpPr>
            <a:cxnSpLocks/>
            <a:stCxn id="29" idx="2"/>
            <a:endCxn id="38" idx="0"/>
          </p:cNvCxnSpPr>
          <p:nvPr/>
        </p:nvCxnSpPr>
        <p:spPr>
          <a:xfrm rot="16200000" flipH="1">
            <a:off x="12231191" y="7776998"/>
            <a:ext cx="1169728" cy="897445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: curvado 48">
            <a:extLst>
              <a:ext uri="{FF2B5EF4-FFF2-40B4-BE49-F238E27FC236}">
                <a16:creationId xmlns:a16="http://schemas.microsoft.com/office/drawing/2014/main" id="{8CD8947B-B9CB-4518-979E-59972A15E4BA}"/>
              </a:ext>
            </a:extLst>
          </p:cNvPr>
          <p:cNvCxnSpPr>
            <a:cxnSpLocks/>
            <a:stCxn id="30" idx="2"/>
            <a:endCxn id="38" idx="0"/>
          </p:cNvCxnSpPr>
          <p:nvPr/>
        </p:nvCxnSpPr>
        <p:spPr>
          <a:xfrm rot="5400000">
            <a:off x="13154586" y="7738662"/>
            <a:ext cx="1182116" cy="961731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>
            <a:extLst>
              <a:ext uri="{FF2B5EF4-FFF2-40B4-BE49-F238E27FC236}">
                <a16:creationId xmlns:a16="http://schemas.microsoft.com/office/drawing/2014/main" id="{F6643A67-2E9C-46B8-AE60-DCA28FACC8FE}"/>
              </a:ext>
            </a:extLst>
          </p:cNvPr>
          <p:cNvSpPr/>
          <p:nvPr/>
        </p:nvSpPr>
        <p:spPr>
          <a:xfrm>
            <a:off x="9673697" y="7796796"/>
            <a:ext cx="1668917" cy="4884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Presión académica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E125AE6F-5AA6-4C05-80AF-163E4AD2AD0E}"/>
              </a:ext>
            </a:extLst>
          </p:cNvPr>
          <p:cNvSpPr/>
          <p:nvPr/>
        </p:nvSpPr>
        <p:spPr>
          <a:xfrm>
            <a:off x="11498004" y="7785100"/>
            <a:ext cx="1668917" cy="4884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Uso de fuentes incompletas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3B8E2679-CCAF-4439-92F1-983A936DF57B}"/>
              </a:ext>
            </a:extLst>
          </p:cNvPr>
          <p:cNvSpPr/>
          <p:nvPr/>
        </p:nvSpPr>
        <p:spPr>
          <a:xfrm>
            <a:off x="13404750" y="7800145"/>
            <a:ext cx="1668917" cy="4884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No saber qué es correcto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F3BA4C56-A3ED-4364-8D0D-0FD12628E78E}"/>
              </a:ext>
            </a:extLst>
          </p:cNvPr>
          <p:cNvSpPr/>
          <p:nvPr/>
        </p:nvSpPr>
        <p:spPr>
          <a:xfrm>
            <a:off x="15251225" y="7808961"/>
            <a:ext cx="1668917" cy="4884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Infracciones no intencionales</a:t>
            </a:r>
          </a:p>
        </p:txBody>
      </p: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9254550F-670A-49FC-B654-54BDA99DB756}"/>
              </a:ext>
            </a:extLst>
          </p:cNvPr>
          <p:cNvCxnSpPr>
            <a:cxnSpLocks/>
            <a:stCxn id="38" idx="2"/>
            <a:endCxn id="44" idx="0"/>
          </p:cNvCxnSpPr>
          <p:nvPr/>
        </p:nvCxnSpPr>
        <p:spPr>
          <a:xfrm>
            <a:off x="13264778" y="9206871"/>
            <a:ext cx="0" cy="21203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417</Words>
  <Application>Microsoft Office PowerPoint</Application>
  <PresentationFormat>Personalizado</PresentationFormat>
  <Paragraphs>35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Calibri</vt:lpstr>
      <vt:lpstr>Montserrat</vt:lpstr>
      <vt:lpstr>Questrial</vt:lpstr>
      <vt:lpstr>Arial</vt:lpstr>
      <vt:lpstr>Times New Roman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Cartel Póster científico Corporativo Lila</dc:title>
  <dc:creator>Jean Marcos</dc:creator>
  <cp:lastModifiedBy>Mayelin Llosa</cp:lastModifiedBy>
  <cp:revision>34</cp:revision>
  <dcterms:created xsi:type="dcterms:W3CDTF">2006-08-16T00:00:00Z</dcterms:created>
  <dcterms:modified xsi:type="dcterms:W3CDTF">2026-07-05T17:24:16Z</dcterms:modified>
  <dc:identifier>DAHFu3v2esw</dc:identifier>
</cp:coreProperties>
</file>