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6866850" cy="15113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7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9790"/>
    <a:srgbClr val="18738B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2" d="100"/>
          <a:sy n="32" d="100"/>
        </p:scale>
        <p:origin x="750" y="72"/>
      </p:cViewPr>
      <p:guideLst>
        <p:guide orient="horz" pos="1527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7100D8-FDED-4616-8BE3-6883B18919E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D29F91E-09E6-47E0-A35B-DC409721B22D}">
      <dgm:prSet phldrT="[Texto]" custT="1"/>
      <dgm:spPr>
        <a:solidFill>
          <a:srgbClr val="18738B"/>
        </a:solidFill>
        <a:ln>
          <a:noFill/>
        </a:ln>
      </dgm:spPr>
      <dgm:t>
        <a:bodyPr/>
        <a:lstStyle/>
        <a:p>
          <a:r>
            <a:rPr lang="es-419" sz="2800" b="1" i="0" dirty="0"/>
            <a:t>Fundamentos </a:t>
          </a:r>
          <a:endParaRPr lang="pt-BR" sz="2800" b="1" dirty="0"/>
        </a:p>
        <a:p>
          <a:r>
            <a:rPr lang="pt-BR" sz="2800" b="1" dirty="0"/>
            <a:t>85%</a:t>
          </a:r>
        </a:p>
      </dgm:t>
    </dgm:pt>
    <dgm:pt modelId="{205EC002-2F0C-463B-A22D-C6A98C6D5DAE}" type="parTrans" cxnId="{8389BFAF-1B9E-4879-9E6E-36F3FDEB184A}">
      <dgm:prSet/>
      <dgm:spPr/>
      <dgm:t>
        <a:bodyPr/>
        <a:lstStyle/>
        <a:p>
          <a:endParaRPr lang="pt-BR" sz="1000"/>
        </a:p>
      </dgm:t>
    </dgm:pt>
    <dgm:pt modelId="{3C275EAE-8500-40AC-A0F8-D6FCFCAADA6E}" type="sibTrans" cxnId="{8389BFAF-1B9E-4879-9E6E-36F3FDEB184A}">
      <dgm:prSet/>
      <dgm:spPr/>
      <dgm:t>
        <a:bodyPr/>
        <a:lstStyle/>
        <a:p>
          <a:endParaRPr lang="pt-BR" sz="1000"/>
        </a:p>
      </dgm:t>
    </dgm:pt>
    <dgm:pt modelId="{11C3E800-4DC9-4E14-883E-7C69A1872E73}">
      <dgm:prSet phldrT="[Texto]" custT="1"/>
      <dgm:spPr>
        <a:solidFill>
          <a:srgbClr val="18738B"/>
        </a:solidFill>
        <a:ln>
          <a:noFill/>
        </a:ln>
      </dgm:spPr>
      <dgm:t>
        <a:bodyPr/>
        <a:lstStyle/>
        <a:p>
          <a:r>
            <a:rPr lang="es-419" sz="2800" b="1" i="0" dirty="0"/>
            <a:t>Objetivos </a:t>
          </a:r>
          <a:r>
            <a:rPr lang="pt-BR" sz="2800" b="1" dirty="0"/>
            <a:t> </a:t>
          </a:r>
        </a:p>
        <a:p>
          <a:r>
            <a:rPr lang="pt-BR" sz="2800" b="1" dirty="0"/>
            <a:t>90%</a:t>
          </a:r>
        </a:p>
      </dgm:t>
    </dgm:pt>
    <dgm:pt modelId="{2180DC68-0B82-4C67-A093-FF0078364104}" type="parTrans" cxnId="{31B1C5BC-1312-4E6A-A8AB-C7E13A69B0B8}">
      <dgm:prSet/>
      <dgm:spPr/>
      <dgm:t>
        <a:bodyPr/>
        <a:lstStyle/>
        <a:p>
          <a:endParaRPr lang="pt-BR" sz="1000"/>
        </a:p>
      </dgm:t>
    </dgm:pt>
    <dgm:pt modelId="{726015D3-93EE-409A-8F81-E6B1C48B4134}" type="sibTrans" cxnId="{31B1C5BC-1312-4E6A-A8AB-C7E13A69B0B8}">
      <dgm:prSet/>
      <dgm:spPr/>
      <dgm:t>
        <a:bodyPr/>
        <a:lstStyle/>
        <a:p>
          <a:endParaRPr lang="pt-BR" sz="1000"/>
        </a:p>
      </dgm:t>
    </dgm:pt>
    <dgm:pt modelId="{34FCEA03-12F3-4868-A382-0E89E3F5982B}">
      <dgm:prSet phldrT="[Texto]" custT="1"/>
      <dgm:spPr>
        <a:solidFill>
          <a:srgbClr val="18738B"/>
        </a:solidFill>
        <a:ln>
          <a:noFill/>
        </a:ln>
      </dgm:spPr>
      <dgm:t>
        <a:bodyPr/>
        <a:lstStyle/>
        <a:p>
          <a:r>
            <a:rPr lang="pt-BR" sz="2400" b="1" dirty="0"/>
            <a:t>Características</a:t>
          </a:r>
        </a:p>
        <a:p>
          <a:r>
            <a:rPr lang="pt-BR" sz="2400" b="1" dirty="0"/>
            <a:t>88%</a:t>
          </a:r>
        </a:p>
      </dgm:t>
    </dgm:pt>
    <dgm:pt modelId="{404ED066-45B6-43FE-8A42-0F4FFA8DF44D}" type="parTrans" cxnId="{7C4C50E5-112F-4B80-AD13-F990C883A765}">
      <dgm:prSet/>
      <dgm:spPr/>
      <dgm:t>
        <a:bodyPr/>
        <a:lstStyle/>
        <a:p>
          <a:endParaRPr lang="pt-BR" sz="1000"/>
        </a:p>
      </dgm:t>
    </dgm:pt>
    <dgm:pt modelId="{CE1CDCCB-141C-4D3C-8921-A699E82FFB7E}" type="sibTrans" cxnId="{7C4C50E5-112F-4B80-AD13-F990C883A765}">
      <dgm:prSet/>
      <dgm:spPr/>
      <dgm:t>
        <a:bodyPr/>
        <a:lstStyle/>
        <a:p>
          <a:endParaRPr lang="pt-BR" sz="1000"/>
        </a:p>
      </dgm:t>
    </dgm:pt>
    <dgm:pt modelId="{E6B12746-91E1-48FB-A8CD-6A0DD7BF024B}">
      <dgm:prSet phldrT="[Texto]" custT="1"/>
      <dgm:spPr>
        <a:solidFill>
          <a:srgbClr val="18738B"/>
        </a:solidFill>
        <a:ln>
          <a:noFill/>
        </a:ln>
      </dgm:spPr>
      <dgm:t>
        <a:bodyPr/>
        <a:lstStyle/>
        <a:p>
          <a:r>
            <a:rPr lang="pt-BR" sz="2400" b="1" dirty="0"/>
            <a:t>Niveles de </a:t>
          </a:r>
          <a:r>
            <a:rPr lang="pt-BR" sz="2400" b="1" dirty="0" err="1"/>
            <a:t>actuación</a:t>
          </a:r>
          <a:r>
            <a:rPr lang="pt-BR" sz="2400" b="1" dirty="0"/>
            <a:t/>
          </a:r>
          <a:br>
            <a:rPr lang="pt-BR" sz="2400" b="1" dirty="0"/>
          </a:br>
          <a:r>
            <a:rPr lang="pt-BR" sz="2400" b="1" dirty="0"/>
            <a:t>80%</a:t>
          </a:r>
        </a:p>
      </dgm:t>
    </dgm:pt>
    <dgm:pt modelId="{066B6212-7A2F-486E-9874-5B0932DAF5E7}" type="parTrans" cxnId="{1A7E63ED-2BC0-4306-A688-767C57370DFF}">
      <dgm:prSet/>
      <dgm:spPr/>
      <dgm:t>
        <a:bodyPr/>
        <a:lstStyle/>
        <a:p>
          <a:endParaRPr lang="pt-BR" sz="1600"/>
        </a:p>
      </dgm:t>
    </dgm:pt>
    <dgm:pt modelId="{271EDAD7-3154-45D9-A565-91CEA923DDCD}" type="sibTrans" cxnId="{1A7E63ED-2BC0-4306-A688-767C57370DFF}">
      <dgm:prSet/>
      <dgm:spPr/>
      <dgm:t>
        <a:bodyPr/>
        <a:lstStyle/>
        <a:p>
          <a:endParaRPr lang="pt-BR" sz="1600"/>
        </a:p>
      </dgm:t>
    </dgm:pt>
    <dgm:pt modelId="{2DD5ED17-C987-439A-9539-803B982D2F01}">
      <dgm:prSet phldrT="[Texto]" custT="1"/>
      <dgm:spPr>
        <a:solidFill>
          <a:srgbClr val="18738B"/>
        </a:solidFill>
        <a:ln>
          <a:noFill/>
        </a:ln>
      </dgm:spPr>
      <dgm:t>
        <a:bodyPr/>
        <a:lstStyle/>
        <a:p>
          <a:r>
            <a:rPr lang="pt-BR" sz="2400" b="1" dirty="0"/>
            <a:t>Etapas </a:t>
          </a:r>
          <a:r>
            <a:rPr lang="pt-BR" sz="2400" b="1" dirty="0" err="1"/>
            <a:t>del</a:t>
          </a:r>
          <a:r>
            <a:rPr lang="pt-BR" sz="2400" b="1" dirty="0"/>
            <a:t> modelo</a:t>
          </a:r>
          <a:br>
            <a:rPr lang="pt-BR" sz="2400" b="1" dirty="0"/>
          </a:br>
          <a:r>
            <a:rPr lang="pt-BR" sz="2400" b="1" dirty="0"/>
            <a:t>85%</a:t>
          </a:r>
        </a:p>
      </dgm:t>
    </dgm:pt>
    <dgm:pt modelId="{DDDE94A3-A107-422C-83EB-9C8052279B68}" type="parTrans" cxnId="{B666452D-E29B-4BA9-9723-83CF7510C271}">
      <dgm:prSet/>
      <dgm:spPr/>
      <dgm:t>
        <a:bodyPr/>
        <a:lstStyle/>
        <a:p>
          <a:endParaRPr lang="pt-BR" sz="1600"/>
        </a:p>
      </dgm:t>
    </dgm:pt>
    <dgm:pt modelId="{7911C0AA-4F93-47B7-A404-BE43B83DF8E7}" type="sibTrans" cxnId="{B666452D-E29B-4BA9-9723-83CF7510C271}">
      <dgm:prSet/>
      <dgm:spPr/>
      <dgm:t>
        <a:bodyPr/>
        <a:lstStyle/>
        <a:p>
          <a:endParaRPr lang="pt-BR" sz="1600"/>
        </a:p>
      </dgm:t>
    </dgm:pt>
    <dgm:pt modelId="{768C1A80-FCCD-4E57-A835-64A45420D6E9}" type="pres">
      <dgm:prSet presAssocID="{987100D8-FDED-4616-8BE3-6883B18919E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1D55B04-F307-4136-9658-45E9C71F1550}" type="pres">
      <dgm:prSet presAssocID="{AD29F91E-09E6-47E0-A35B-DC409721B22D}" presName="node" presStyleLbl="node1" presStyleIdx="0" presStyleCnt="5" custScaleX="62314" custScaleY="4708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B66D30-14E1-4D71-8912-5366E4F474BE}" type="pres">
      <dgm:prSet presAssocID="{3C275EAE-8500-40AC-A0F8-D6FCFCAADA6E}" presName="sibTrans" presStyleCnt="0"/>
      <dgm:spPr/>
    </dgm:pt>
    <dgm:pt modelId="{31100AA9-BE04-4CDD-9F31-97F0E778D3E1}" type="pres">
      <dgm:prSet presAssocID="{11C3E800-4DC9-4E14-883E-7C69A1872E73}" presName="node" presStyleLbl="node1" presStyleIdx="1" presStyleCnt="5" custScaleX="57740" custScaleY="4748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7317B5-D401-4DAC-B3CA-B85F0322C3FD}" type="pres">
      <dgm:prSet presAssocID="{726015D3-93EE-409A-8F81-E6B1C48B4134}" presName="sibTrans" presStyleCnt="0"/>
      <dgm:spPr/>
    </dgm:pt>
    <dgm:pt modelId="{0F1AF413-58B5-41C2-8C83-C2F78922DADF}" type="pres">
      <dgm:prSet presAssocID="{34FCEA03-12F3-4868-A382-0E89E3F5982B}" presName="node" presStyleLbl="node1" presStyleIdx="2" presStyleCnt="5" custScaleX="47846" custScaleY="5751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8BFB60-2BA5-4CF6-A621-AA2DE7A1DF95}" type="pres">
      <dgm:prSet presAssocID="{CE1CDCCB-141C-4D3C-8921-A699E82FFB7E}" presName="sibTrans" presStyleCnt="0"/>
      <dgm:spPr/>
    </dgm:pt>
    <dgm:pt modelId="{58608984-7E88-4600-B063-7E3B8F5CF09D}" type="pres">
      <dgm:prSet presAssocID="{E6B12746-91E1-48FB-A8CD-6A0DD7BF024B}" presName="node" presStyleLbl="node1" presStyleIdx="3" presStyleCnt="5" custScaleX="45261" custScaleY="4735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24940A-5157-47A8-AF10-874FD3696299}" type="pres">
      <dgm:prSet presAssocID="{271EDAD7-3154-45D9-A565-91CEA923DDCD}" presName="sibTrans" presStyleCnt="0"/>
      <dgm:spPr/>
    </dgm:pt>
    <dgm:pt modelId="{6FB23E36-1004-4914-A839-3FEB96A01DC9}" type="pres">
      <dgm:prSet presAssocID="{2DD5ED17-C987-439A-9539-803B982D2F01}" presName="node" presStyleLbl="node1" presStyleIdx="4" presStyleCnt="5" custScaleX="45261" custScaleY="4735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F399F55-0F9D-4A6E-962C-CC907525D612}" type="presOf" srcId="{11C3E800-4DC9-4E14-883E-7C69A1872E73}" destId="{31100AA9-BE04-4CDD-9F31-97F0E778D3E1}" srcOrd="0" destOrd="0" presId="urn:microsoft.com/office/officeart/2005/8/layout/default"/>
    <dgm:cxn modelId="{E03782AA-6C91-49F5-8DF6-6BC76F4E5834}" type="presOf" srcId="{987100D8-FDED-4616-8BE3-6883B18919E2}" destId="{768C1A80-FCCD-4E57-A835-64A45420D6E9}" srcOrd="0" destOrd="0" presId="urn:microsoft.com/office/officeart/2005/8/layout/default"/>
    <dgm:cxn modelId="{859B5EB0-51FD-43AF-833B-853714B4577B}" type="presOf" srcId="{2DD5ED17-C987-439A-9539-803B982D2F01}" destId="{6FB23E36-1004-4914-A839-3FEB96A01DC9}" srcOrd="0" destOrd="0" presId="urn:microsoft.com/office/officeart/2005/8/layout/default"/>
    <dgm:cxn modelId="{B666452D-E29B-4BA9-9723-83CF7510C271}" srcId="{987100D8-FDED-4616-8BE3-6883B18919E2}" destId="{2DD5ED17-C987-439A-9539-803B982D2F01}" srcOrd="4" destOrd="0" parTransId="{DDDE94A3-A107-422C-83EB-9C8052279B68}" sibTransId="{7911C0AA-4F93-47B7-A404-BE43B83DF8E7}"/>
    <dgm:cxn modelId="{8389BFAF-1B9E-4879-9E6E-36F3FDEB184A}" srcId="{987100D8-FDED-4616-8BE3-6883B18919E2}" destId="{AD29F91E-09E6-47E0-A35B-DC409721B22D}" srcOrd="0" destOrd="0" parTransId="{205EC002-2F0C-463B-A22D-C6A98C6D5DAE}" sibTransId="{3C275EAE-8500-40AC-A0F8-D6FCFCAADA6E}"/>
    <dgm:cxn modelId="{31B1C5BC-1312-4E6A-A8AB-C7E13A69B0B8}" srcId="{987100D8-FDED-4616-8BE3-6883B18919E2}" destId="{11C3E800-4DC9-4E14-883E-7C69A1872E73}" srcOrd="1" destOrd="0" parTransId="{2180DC68-0B82-4C67-A093-FF0078364104}" sibTransId="{726015D3-93EE-409A-8F81-E6B1C48B4134}"/>
    <dgm:cxn modelId="{18D47E07-63E8-4FC2-BCD4-2D891B1A71BB}" type="presOf" srcId="{AD29F91E-09E6-47E0-A35B-DC409721B22D}" destId="{A1D55B04-F307-4136-9658-45E9C71F1550}" srcOrd="0" destOrd="0" presId="urn:microsoft.com/office/officeart/2005/8/layout/default"/>
    <dgm:cxn modelId="{7C4C50E5-112F-4B80-AD13-F990C883A765}" srcId="{987100D8-FDED-4616-8BE3-6883B18919E2}" destId="{34FCEA03-12F3-4868-A382-0E89E3F5982B}" srcOrd="2" destOrd="0" parTransId="{404ED066-45B6-43FE-8A42-0F4FFA8DF44D}" sibTransId="{CE1CDCCB-141C-4D3C-8921-A699E82FFB7E}"/>
    <dgm:cxn modelId="{D813A5CB-41A2-46D9-90EE-6FF10C30CCDB}" type="presOf" srcId="{34FCEA03-12F3-4868-A382-0E89E3F5982B}" destId="{0F1AF413-58B5-41C2-8C83-C2F78922DADF}" srcOrd="0" destOrd="0" presId="urn:microsoft.com/office/officeart/2005/8/layout/default"/>
    <dgm:cxn modelId="{1A7E63ED-2BC0-4306-A688-767C57370DFF}" srcId="{987100D8-FDED-4616-8BE3-6883B18919E2}" destId="{E6B12746-91E1-48FB-A8CD-6A0DD7BF024B}" srcOrd="3" destOrd="0" parTransId="{066B6212-7A2F-486E-9874-5B0932DAF5E7}" sibTransId="{271EDAD7-3154-45D9-A565-91CEA923DDCD}"/>
    <dgm:cxn modelId="{9C302CC4-5F11-4924-8623-3B2047F5B09F}" type="presOf" srcId="{E6B12746-91E1-48FB-A8CD-6A0DD7BF024B}" destId="{58608984-7E88-4600-B063-7E3B8F5CF09D}" srcOrd="0" destOrd="0" presId="urn:microsoft.com/office/officeart/2005/8/layout/default"/>
    <dgm:cxn modelId="{2813F9D4-F779-4B07-B632-DD66BDD45F20}" type="presParOf" srcId="{768C1A80-FCCD-4E57-A835-64A45420D6E9}" destId="{A1D55B04-F307-4136-9658-45E9C71F1550}" srcOrd="0" destOrd="0" presId="urn:microsoft.com/office/officeart/2005/8/layout/default"/>
    <dgm:cxn modelId="{DC7DD5CA-2899-4045-9628-1A024B37A4B8}" type="presParOf" srcId="{768C1A80-FCCD-4E57-A835-64A45420D6E9}" destId="{07B66D30-14E1-4D71-8912-5366E4F474BE}" srcOrd="1" destOrd="0" presId="urn:microsoft.com/office/officeart/2005/8/layout/default"/>
    <dgm:cxn modelId="{737A9566-5213-47D6-87E2-0DF58BBBE2FF}" type="presParOf" srcId="{768C1A80-FCCD-4E57-A835-64A45420D6E9}" destId="{31100AA9-BE04-4CDD-9F31-97F0E778D3E1}" srcOrd="2" destOrd="0" presId="urn:microsoft.com/office/officeart/2005/8/layout/default"/>
    <dgm:cxn modelId="{8DAFAEBF-D14A-4B73-B42D-C569B738850A}" type="presParOf" srcId="{768C1A80-FCCD-4E57-A835-64A45420D6E9}" destId="{D77317B5-D401-4DAC-B3CA-B85F0322C3FD}" srcOrd="3" destOrd="0" presId="urn:microsoft.com/office/officeart/2005/8/layout/default"/>
    <dgm:cxn modelId="{AFE4E575-A119-40F9-A962-8F612A5C76D2}" type="presParOf" srcId="{768C1A80-FCCD-4E57-A835-64A45420D6E9}" destId="{0F1AF413-58B5-41C2-8C83-C2F78922DADF}" srcOrd="4" destOrd="0" presId="urn:microsoft.com/office/officeart/2005/8/layout/default"/>
    <dgm:cxn modelId="{83728910-5AAB-4107-8C52-8EA56643BB97}" type="presParOf" srcId="{768C1A80-FCCD-4E57-A835-64A45420D6E9}" destId="{DD8BFB60-2BA5-4CF6-A621-AA2DE7A1DF95}" srcOrd="5" destOrd="0" presId="urn:microsoft.com/office/officeart/2005/8/layout/default"/>
    <dgm:cxn modelId="{643BB334-8515-4AFC-BCAE-5F579A154C02}" type="presParOf" srcId="{768C1A80-FCCD-4E57-A835-64A45420D6E9}" destId="{58608984-7E88-4600-B063-7E3B8F5CF09D}" srcOrd="6" destOrd="0" presId="urn:microsoft.com/office/officeart/2005/8/layout/default"/>
    <dgm:cxn modelId="{1F572EBC-7256-4137-978B-C5F5D32B9192}" type="presParOf" srcId="{768C1A80-FCCD-4E57-A835-64A45420D6E9}" destId="{F824940A-5157-47A8-AF10-874FD3696299}" srcOrd="7" destOrd="0" presId="urn:microsoft.com/office/officeart/2005/8/layout/default"/>
    <dgm:cxn modelId="{6A1E483A-BCE5-4251-BE3B-CE866AD07220}" type="presParOf" srcId="{768C1A80-FCCD-4E57-A835-64A45420D6E9}" destId="{6FB23E36-1004-4914-A839-3FEB96A01DC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D55B04-F307-4136-9658-45E9C71F1550}">
      <dsp:nvSpPr>
        <dsp:cNvPr id="0" name=""/>
        <dsp:cNvSpPr/>
      </dsp:nvSpPr>
      <dsp:spPr>
        <a:xfrm>
          <a:off x="677985" y="378447"/>
          <a:ext cx="2968944" cy="1346073"/>
        </a:xfrm>
        <a:prstGeom prst="rect">
          <a:avLst/>
        </a:prstGeom>
        <a:solidFill>
          <a:srgbClr val="18738B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419" sz="2800" b="1" i="0" kern="1200" dirty="0"/>
            <a:t>Fundamentos </a:t>
          </a:r>
          <a:endParaRPr lang="pt-BR" sz="2800" b="1" kern="1200" dirty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/>
            <a:t>85%</a:t>
          </a:r>
        </a:p>
      </dsp:txBody>
      <dsp:txXfrm>
        <a:off x="677985" y="378447"/>
        <a:ext cx="2968944" cy="1346073"/>
      </dsp:txXfrm>
    </dsp:sp>
    <dsp:sp modelId="{31100AA9-BE04-4CDD-9F31-97F0E778D3E1}">
      <dsp:nvSpPr>
        <dsp:cNvPr id="0" name=""/>
        <dsp:cNvSpPr/>
      </dsp:nvSpPr>
      <dsp:spPr>
        <a:xfrm>
          <a:off x="4123378" y="372787"/>
          <a:ext cx="2751016" cy="1357393"/>
        </a:xfrm>
        <a:prstGeom prst="rect">
          <a:avLst/>
        </a:prstGeom>
        <a:solidFill>
          <a:srgbClr val="18738B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419" sz="2800" b="1" i="0" kern="1200" dirty="0"/>
            <a:t>Objetivos </a:t>
          </a:r>
          <a:r>
            <a:rPr lang="pt-BR" sz="2800" b="1" kern="1200" dirty="0"/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/>
            <a:t>90%</a:t>
          </a:r>
        </a:p>
      </dsp:txBody>
      <dsp:txXfrm>
        <a:off x="4123378" y="372787"/>
        <a:ext cx="2751016" cy="1357393"/>
      </dsp:txXfrm>
    </dsp:sp>
    <dsp:sp modelId="{0F1AF413-58B5-41C2-8C83-C2F78922DADF}">
      <dsp:nvSpPr>
        <dsp:cNvPr id="0" name=""/>
        <dsp:cNvSpPr/>
      </dsp:nvSpPr>
      <dsp:spPr>
        <a:xfrm>
          <a:off x="3476" y="2206630"/>
          <a:ext cx="2279618" cy="1644206"/>
        </a:xfrm>
        <a:prstGeom prst="rect">
          <a:avLst/>
        </a:prstGeom>
        <a:solidFill>
          <a:srgbClr val="18738B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/>
            <a:t>Características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/>
            <a:t>88%</a:t>
          </a:r>
        </a:p>
      </dsp:txBody>
      <dsp:txXfrm>
        <a:off x="3476" y="2206630"/>
        <a:ext cx="2279618" cy="1644206"/>
      </dsp:txXfrm>
    </dsp:sp>
    <dsp:sp modelId="{58608984-7E88-4600-B063-7E3B8F5CF09D}">
      <dsp:nvSpPr>
        <dsp:cNvPr id="0" name=""/>
        <dsp:cNvSpPr/>
      </dsp:nvSpPr>
      <dsp:spPr>
        <a:xfrm>
          <a:off x="2759543" y="2351866"/>
          <a:ext cx="2156455" cy="1353734"/>
        </a:xfrm>
        <a:prstGeom prst="rect">
          <a:avLst/>
        </a:prstGeom>
        <a:solidFill>
          <a:srgbClr val="18738B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/>
            <a:t>Niveles de </a:t>
          </a:r>
          <a:r>
            <a:rPr lang="pt-BR" sz="2400" b="1" kern="1200" dirty="0" err="1"/>
            <a:t>actuación</a:t>
          </a:r>
          <a:r>
            <a:rPr lang="pt-BR" sz="2400" b="1" kern="1200" dirty="0"/>
            <a:t/>
          </a:r>
          <a:br>
            <a:rPr lang="pt-BR" sz="2400" b="1" kern="1200" dirty="0"/>
          </a:br>
          <a:r>
            <a:rPr lang="pt-BR" sz="2400" b="1" kern="1200" dirty="0"/>
            <a:t>80%</a:t>
          </a:r>
        </a:p>
      </dsp:txBody>
      <dsp:txXfrm>
        <a:off x="2759543" y="2351866"/>
        <a:ext cx="2156455" cy="1353734"/>
      </dsp:txXfrm>
    </dsp:sp>
    <dsp:sp modelId="{6FB23E36-1004-4914-A839-3FEB96A01DC9}">
      <dsp:nvSpPr>
        <dsp:cNvPr id="0" name=""/>
        <dsp:cNvSpPr/>
      </dsp:nvSpPr>
      <dsp:spPr>
        <a:xfrm>
          <a:off x="5392448" y="2351866"/>
          <a:ext cx="2156455" cy="1353734"/>
        </a:xfrm>
        <a:prstGeom prst="rect">
          <a:avLst/>
        </a:prstGeom>
        <a:solidFill>
          <a:srgbClr val="18738B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/>
            <a:t>Etapas </a:t>
          </a:r>
          <a:r>
            <a:rPr lang="pt-BR" sz="2400" b="1" kern="1200" dirty="0" err="1"/>
            <a:t>del</a:t>
          </a:r>
          <a:r>
            <a:rPr lang="pt-BR" sz="2400" b="1" kern="1200" dirty="0"/>
            <a:t> modelo</a:t>
          </a:r>
          <a:br>
            <a:rPr lang="pt-BR" sz="2400" b="1" kern="1200" dirty="0"/>
          </a:br>
          <a:r>
            <a:rPr lang="pt-BR" sz="2400" b="1" kern="1200" dirty="0"/>
            <a:t>85%</a:t>
          </a:r>
        </a:p>
      </dsp:txBody>
      <dsp:txXfrm>
        <a:off x="5392448" y="2351866"/>
        <a:ext cx="2156455" cy="1353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168" y="1506361"/>
            <a:ext cx="13817237" cy="1039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36" y="2747818"/>
            <a:ext cx="11378901" cy="12392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6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3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1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3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078" y="3115992"/>
            <a:ext cx="13817237" cy="963083"/>
          </a:xfrm>
        </p:spPr>
        <p:txBody>
          <a:bodyPr anchor="t"/>
          <a:lstStyle>
            <a:lvl1pPr algn="l">
              <a:defRPr sz="282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078" y="2055252"/>
            <a:ext cx="13817237" cy="1060738"/>
          </a:xfrm>
        </p:spPr>
        <p:txBody>
          <a:bodyPr anchor="b"/>
          <a:lstStyle>
            <a:lvl1pPr marL="0" indent="0">
              <a:buNone/>
              <a:defRPr sz="1414">
                <a:solidFill>
                  <a:schemeClr val="tx1">
                    <a:tint val="75000"/>
                  </a:schemeClr>
                </a:solidFill>
              </a:defRPr>
            </a:lvl1pPr>
            <a:lvl2pPr marL="323303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2pPr>
            <a:lvl3pPr marL="646605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3pPr>
            <a:lvl4pPr marL="969909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293211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616514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939817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22631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586423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78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25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9" y="1085434"/>
            <a:ext cx="7182368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79" y="1537790"/>
            <a:ext cx="7182368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608" y="1085434"/>
            <a:ext cx="7185190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608" y="1537790"/>
            <a:ext cx="7185190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80" y="193065"/>
            <a:ext cx="5347971" cy="821652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478" y="193068"/>
            <a:ext cx="9087317" cy="4138565"/>
          </a:xfrm>
        </p:spPr>
        <p:txBody>
          <a:bodyPr/>
          <a:lstStyle>
            <a:lvl1pPr>
              <a:defRPr sz="2263"/>
            </a:lvl1pPr>
            <a:lvl2pPr>
              <a:defRPr sz="1980"/>
            </a:lvl2pPr>
            <a:lvl3pPr>
              <a:defRPr sz="1697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80" y="1014720"/>
            <a:ext cx="5347971" cy="3316913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06" y="3394364"/>
            <a:ext cx="9753344" cy="400724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06" y="433277"/>
            <a:ext cx="9753344" cy="2909455"/>
          </a:xfrm>
        </p:spPr>
        <p:txBody>
          <a:bodyPr/>
          <a:lstStyle>
            <a:lvl1pPr marL="0" indent="0">
              <a:buNone/>
              <a:defRPr sz="2263"/>
            </a:lvl1pPr>
            <a:lvl2pPr marL="323303" indent="0">
              <a:buNone/>
              <a:defRPr sz="1980"/>
            </a:lvl2pPr>
            <a:lvl3pPr marL="646605" indent="0">
              <a:buNone/>
              <a:defRPr sz="1697"/>
            </a:lvl3pPr>
            <a:lvl4pPr marL="969909" indent="0">
              <a:buNone/>
              <a:defRPr sz="1414"/>
            </a:lvl4pPr>
            <a:lvl5pPr marL="1293211" indent="0">
              <a:buNone/>
              <a:defRPr sz="1414"/>
            </a:lvl5pPr>
            <a:lvl6pPr marL="1616514" indent="0">
              <a:buNone/>
              <a:defRPr sz="1414"/>
            </a:lvl6pPr>
            <a:lvl7pPr marL="1939817" indent="0">
              <a:buNone/>
              <a:defRPr sz="1414"/>
            </a:lvl7pPr>
            <a:lvl8pPr marL="2263120" indent="0">
              <a:buNone/>
              <a:defRPr sz="1414"/>
            </a:lvl8pPr>
            <a:lvl9pPr marL="2586423" indent="0">
              <a:buNone/>
              <a:defRPr sz="141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06" y="3795088"/>
            <a:ext cx="9753344" cy="569094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292" y="194190"/>
            <a:ext cx="3657503" cy="41374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81" y="194190"/>
            <a:ext cx="10701585" cy="41374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78" y="194188"/>
            <a:ext cx="14630016" cy="808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8" y="1131456"/>
            <a:ext cx="14630016" cy="320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778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3987" y="4494391"/>
            <a:ext cx="5147599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9827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6605" rtl="0" eaLnBrk="1" latinLnBrk="0" hangingPunct="1"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2477" indent="-242477" algn="l" defTabSz="646605" rtl="0" eaLnBrk="1" latinLnBrk="0" hangingPunct="1">
        <a:spcBef>
          <a:spcPct val="20000"/>
        </a:spcBef>
        <a:buFont typeface="Arial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25367" indent="-202064" algn="l" defTabSz="646605" rtl="0" eaLnBrk="1" latinLnBrk="0" hangingPunct="1">
        <a:spcBef>
          <a:spcPct val="20000"/>
        </a:spcBef>
        <a:buFont typeface="Arial" pitchFamily="34" charset="0"/>
        <a:buChar char="–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808257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131560" indent="-161652" algn="l" defTabSz="646605" rtl="0" eaLnBrk="1" latinLnBrk="0" hangingPunct="1">
        <a:spcBef>
          <a:spcPct val="20000"/>
        </a:spcBef>
        <a:buFont typeface="Arial" pitchFamily="34" charset="0"/>
        <a:buChar char="–"/>
        <a:defRPr sz="1414" kern="1200">
          <a:solidFill>
            <a:schemeClr val="tx1"/>
          </a:solidFill>
          <a:latin typeface="+mn-lt"/>
          <a:ea typeface="+mn-ea"/>
          <a:cs typeface="+mn-cs"/>
        </a:defRPr>
      </a:lvl4pPr>
      <a:lvl5pPr marL="1454862" indent="-161652" algn="l" defTabSz="646605" rtl="0" eaLnBrk="1" latinLnBrk="0" hangingPunct="1">
        <a:spcBef>
          <a:spcPct val="20000"/>
        </a:spcBef>
        <a:buFont typeface="Arial" pitchFamily="34" charset="0"/>
        <a:buChar char="»"/>
        <a:defRPr sz="1414" kern="1200">
          <a:solidFill>
            <a:schemeClr val="tx1"/>
          </a:solidFill>
          <a:latin typeface="+mn-lt"/>
          <a:ea typeface="+mn-ea"/>
          <a:cs typeface="+mn-cs"/>
        </a:defRPr>
      </a:lvl5pPr>
      <a:lvl6pPr marL="1778166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6pPr>
      <a:lvl7pPr marL="2101468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7pPr>
      <a:lvl8pPr marL="2424771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8pPr>
      <a:lvl9pPr marL="2748073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330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46605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69909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293211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16514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39817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6312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58642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7">
            <a:extLst>
              <a:ext uri="{FF2B5EF4-FFF2-40B4-BE49-F238E27FC236}">
                <a16:creationId xmlns:a16="http://schemas.microsoft.com/office/drawing/2014/main" id="{02B01CD5-07D0-43ED-8B2F-F11E3505B87E}"/>
              </a:ext>
            </a:extLst>
          </p:cNvPr>
          <p:cNvSpPr txBox="1"/>
          <p:nvPr/>
        </p:nvSpPr>
        <p:spPr>
          <a:xfrm>
            <a:off x="9394825" y="3988043"/>
            <a:ext cx="8047241" cy="10182248"/>
          </a:xfrm>
          <a:prstGeom prst="rect">
            <a:avLst/>
          </a:prstGeom>
          <a:solidFill>
            <a:srgbClr val="399790">
              <a:alpha val="30196"/>
            </a:srgbClr>
          </a:solidFill>
        </p:spPr>
        <p:txBody>
          <a:bodyPr lIns="35919" tIns="35919" rIns="35919" bIns="35919" rtlCol="0" anchor="ctr"/>
          <a:lstStyle/>
          <a:p>
            <a:pPr algn="ctr">
              <a:lnSpc>
                <a:spcPts val="2871"/>
              </a:lnSpc>
              <a:spcBef>
                <a:spcPct val="0"/>
              </a:spcBef>
            </a:pPr>
            <a:endParaRPr sz="1273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2056B06-C829-468D-A940-DB486F74C4FA}"/>
              </a:ext>
            </a:extLst>
          </p:cNvPr>
          <p:cNvGrpSpPr/>
          <p:nvPr/>
        </p:nvGrpSpPr>
        <p:grpSpPr>
          <a:xfrm>
            <a:off x="0" y="-32310"/>
            <a:ext cx="26866849" cy="1849611"/>
            <a:chOff x="2739175" y="-32310"/>
            <a:chExt cx="21395479" cy="184961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CC37BBC-3E54-49B9-A12B-926207B7B6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1" r="24676" b="26210"/>
            <a:stretch/>
          </p:blipFill>
          <p:spPr>
            <a:xfrm rot="16200000">
              <a:off x="7260618" y="-4553753"/>
              <a:ext cx="1849611" cy="10892498"/>
            </a:xfrm>
            <a:prstGeom prst="rect">
              <a:avLst/>
            </a:prstGeom>
          </p:spPr>
        </p:pic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80F61AA7-F9E7-46A4-9C27-E707DBE82F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0" r="24676" b="28091"/>
            <a:stretch/>
          </p:blipFill>
          <p:spPr>
            <a:xfrm rot="16200000" flipV="1">
              <a:off x="17756677" y="-4560676"/>
              <a:ext cx="1841391" cy="10914563"/>
            </a:xfrm>
            <a:prstGeom prst="rect">
              <a:avLst/>
            </a:prstGeom>
          </p:spPr>
        </p:pic>
      </p:grpSp>
      <p:sp>
        <p:nvSpPr>
          <p:cNvPr id="39" name="TextBox 39"/>
          <p:cNvSpPr txBox="1"/>
          <p:nvPr/>
        </p:nvSpPr>
        <p:spPr>
          <a:xfrm>
            <a:off x="5499108" y="418007"/>
            <a:ext cx="1194295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2"/>
              </a:lnSpc>
            </a:pPr>
            <a:r>
              <a:rPr lang="en-US" sz="3200" b="1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II JORNADA NACIONAL DE SISTEMAS DE INFORMACIÓN EN SALUD</a:t>
            </a:r>
          </a:p>
          <a:p>
            <a:pPr>
              <a:lnSpc>
                <a:spcPts val="3712"/>
              </a:lnSpc>
            </a:pPr>
            <a:r>
              <a:rPr lang="en-US" sz="3200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"NORMA ENEIDA RIOS MASSABOT IN MEMORIAM"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08182" y="5778220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INTRODUCCIÓN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56551" y="6117497"/>
            <a:ext cx="8012359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800" dirty="0">
                <a:sym typeface="Montserrat"/>
              </a:rPr>
              <a:t>La profesionalización de las competencias informacionales en estudiantes de Sistemas de Información en Salud es esencial en el proceso de formación. Garantizaría una gestión de información ética, crítica y eficiente. </a:t>
            </a:r>
            <a:endParaRPr lang="en-US" sz="2800" dirty="0">
              <a:sym typeface="Montserrat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865221" y="8467501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OBJETIVO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6DA5058-29CF-4CDF-876D-035A110F18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19116" r="12499" b="11983"/>
          <a:stretch/>
        </p:blipFill>
        <p:spPr>
          <a:xfrm>
            <a:off x="2997574" y="-32310"/>
            <a:ext cx="2112405" cy="208058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7D94EF5-13D6-4FB5-B1BF-41D9D5FAFF6E}"/>
              </a:ext>
            </a:extLst>
          </p:cNvPr>
          <p:cNvSpPr txBox="1"/>
          <p:nvPr/>
        </p:nvSpPr>
        <p:spPr>
          <a:xfrm>
            <a:off x="860425" y="2298700"/>
            <a:ext cx="25298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Profesionalización de las competencias informacionales en los estudiantes de Sistemas de Información en Salud </a:t>
            </a:r>
            <a:endParaRPr lang="pt-BR" sz="4400" b="1" dirty="0"/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74EBD2D8-F998-4E29-983E-557896B9719D}"/>
              </a:ext>
            </a:extLst>
          </p:cNvPr>
          <p:cNvSpPr txBox="1"/>
          <p:nvPr/>
        </p:nvSpPr>
        <p:spPr>
          <a:xfrm>
            <a:off x="908182" y="3213100"/>
            <a:ext cx="7965574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Autores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:</a:t>
            </a:r>
          </a:p>
          <a:p>
            <a:pPr algn="ctr"/>
            <a:r>
              <a:rPr lang="en-US" sz="2800" b="1" dirty="0" err="1" smtClean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Yanetsi</a:t>
            </a:r>
            <a:r>
              <a:rPr lang="en-US" sz="2800" b="1" dirty="0" smtClean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García Savón, Maribel Sánchez López,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Dayami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Gutiérrez </a:t>
            </a:r>
            <a:r>
              <a:rPr lang="en-US" sz="2800" b="1" dirty="0" smtClean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Vera, Mayelin Llosa Santana, Carlos Rafael Araujo </a:t>
            </a:r>
            <a:r>
              <a:rPr lang="en-US" sz="2800" b="1" dirty="0" err="1" smtClean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Inastrilla</a:t>
            </a:r>
            <a:endParaRPr lang="en-US" sz="2800" b="1" dirty="0">
              <a:solidFill>
                <a:srgbClr val="000000"/>
              </a:solidFill>
              <a:ea typeface="Montserrat"/>
              <a:cs typeface="Montserrat"/>
              <a:sym typeface="Montserrat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C9F831E7-8515-4AB1-847D-A5A2DD3DBE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3" t="15391" r="7133" b="26210"/>
          <a:stretch/>
        </p:blipFill>
        <p:spPr>
          <a:xfrm rot="16200000">
            <a:off x="13185240" y="1431389"/>
            <a:ext cx="496372" cy="26866850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C5212EF-74D4-4358-BA2E-6C9CDE691C32}"/>
              </a:ext>
            </a:extLst>
          </p:cNvPr>
          <p:cNvCxnSpPr/>
          <p:nvPr/>
        </p:nvCxnSpPr>
        <p:spPr>
          <a:xfrm>
            <a:off x="860425" y="5422900"/>
            <a:ext cx="8013331" cy="0"/>
          </a:xfrm>
          <a:prstGeom prst="line">
            <a:avLst/>
          </a:prstGeom>
          <a:ln w="76200">
            <a:solidFill>
              <a:srgbClr val="187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41">
            <a:extLst>
              <a:ext uri="{FF2B5EF4-FFF2-40B4-BE49-F238E27FC236}">
                <a16:creationId xmlns:a16="http://schemas.microsoft.com/office/drawing/2014/main" id="{FAFC2936-D774-48E2-8AD9-E06D6481B17D}"/>
              </a:ext>
            </a:extLst>
          </p:cNvPr>
          <p:cNvSpPr txBox="1"/>
          <p:nvPr/>
        </p:nvSpPr>
        <p:spPr>
          <a:xfrm>
            <a:off x="856551" y="8948574"/>
            <a:ext cx="8012359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800" dirty="0">
                <a:sym typeface="Montserrat"/>
              </a:rPr>
              <a:t>Evaluar el modelo de profesionalización de las competencias informacionales en los estudiantes de Sistemas de Información en Salud de la Facultad de Tecnología de la Salud</a:t>
            </a:r>
            <a:endParaRPr lang="en-US" sz="2800" dirty="0">
              <a:sym typeface="Montserrat"/>
            </a:endParaRPr>
          </a:p>
        </p:txBody>
      </p:sp>
      <p:sp>
        <p:nvSpPr>
          <p:cNvPr id="69" name="TextBox 40">
            <a:extLst>
              <a:ext uri="{FF2B5EF4-FFF2-40B4-BE49-F238E27FC236}">
                <a16:creationId xmlns:a16="http://schemas.microsoft.com/office/drawing/2014/main" id="{F0533023-0C74-4AAF-922A-F35624F4CF22}"/>
              </a:ext>
            </a:extLst>
          </p:cNvPr>
          <p:cNvSpPr txBox="1"/>
          <p:nvPr/>
        </p:nvSpPr>
        <p:spPr>
          <a:xfrm>
            <a:off x="860425" y="11060134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MÉTODO</a:t>
            </a: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2DDD5515-A4C8-4C44-8A16-AA28E1047DE2}"/>
              </a:ext>
            </a:extLst>
          </p:cNvPr>
          <p:cNvSpPr txBox="1"/>
          <p:nvPr/>
        </p:nvSpPr>
        <p:spPr>
          <a:xfrm>
            <a:off x="840676" y="11398290"/>
            <a:ext cx="8012359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800" dirty="0">
                <a:sym typeface="Montserrat"/>
              </a:rPr>
              <a:t>Se realizó un estudio descriptivo de transversal. La investigación se desarrolló en la Facultad de Tecnología de la Salud en el curso 2024-2025. Se aplicaron entrevista y encuestas a los 10 especialistas seleccionados basado en la experiencia y trayectoria en docencia, investigación y gestión en el campo de estudio</a:t>
            </a:r>
            <a:endParaRPr lang="en-US" sz="2800" dirty="0">
              <a:sym typeface="Montserrat"/>
            </a:endParaRPr>
          </a:p>
        </p:txBody>
      </p:sp>
      <p:sp>
        <p:nvSpPr>
          <p:cNvPr id="71" name="TextBox 40">
            <a:extLst>
              <a:ext uri="{FF2B5EF4-FFF2-40B4-BE49-F238E27FC236}">
                <a16:creationId xmlns:a16="http://schemas.microsoft.com/office/drawing/2014/main" id="{1CDB0BEE-8362-402F-B598-09EF5E004939}"/>
              </a:ext>
            </a:extLst>
          </p:cNvPr>
          <p:cNvSpPr txBox="1"/>
          <p:nvPr/>
        </p:nvSpPr>
        <p:spPr>
          <a:xfrm>
            <a:off x="9572518" y="4251628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RESULTADOS</a:t>
            </a:r>
            <a:endParaRPr lang="en-US" sz="2400" b="1" dirty="0">
              <a:solidFill>
                <a:srgbClr val="18738B"/>
              </a:solidFill>
              <a:sym typeface="Questrial"/>
            </a:endParaRPr>
          </a:p>
        </p:txBody>
      </p:sp>
      <p:sp>
        <p:nvSpPr>
          <p:cNvPr id="72" name="TextBox 41">
            <a:extLst>
              <a:ext uri="{FF2B5EF4-FFF2-40B4-BE49-F238E27FC236}">
                <a16:creationId xmlns:a16="http://schemas.microsoft.com/office/drawing/2014/main" id="{6EDDD904-C546-4D81-B2CF-50E51F3BFEAC}"/>
              </a:ext>
            </a:extLst>
          </p:cNvPr>
          <p:cNvSpPr txBox="1"/>
          <p:nvPr/>
        </p:nvSpPr>
        <p:spPr>
          <a:xfrm>
            <a:off x="9572518" y="4590905"/>
            <a:ext cx="7747108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800" dirty="0" err="1">
                <a:sym typeface="Montserrat"/>
              </a:rPr>
              <a:t>Elementos</a:t>
            </a:r>
            <a:r>
              <a:rPr lang="en-US" sz="2800" dirty="0">
                <a:sym typeface="Montserrat"/>
              </a:rPr>
              <a:t> del </a:t>
            </a:r>
            <a:r>
              <a:rPr lang="en-US" sz="2800" dirty="0" err="1">
                <a:sym typeface="Montserrat"/>
              </a:rPr>
              <a:t>modelo</a:t>
            </a:r>
            <a:r>
              <a:rPr lang="en-US" sz="2800" dirty="0">
                <a:sym typeface="Montserrat"/>
              </a:rPr>
              <a:t> </a:t>
            </a:r>
            <a:r>
              <a:rPr lang="en-US" sz="2800" dirty="0" err="1">
                <a:sym typeface="Montserrat"/>
              </a:rPr>
              <a:t>evaluados</a:t>
            </a:r>
            <a:r>
              <a:rPr lang="en-US" sz="2800" dirty="0">
                <a:sym typeface="Montserrat"/>
              </a:rPr>
              <a:t> de “</a:t>
            </a:r>
            <a:r>
              <a:rPr lang="en-US" sz="2800" dirty="0" err="1">
                <a:sym typeface="Montserrat"/>
              </a:rPr>
              <a:t>Adecuados</a:t>
            </a:r>
            <a:r>
              <a:rPr lang="en-US" sz="2800" dirty="0">
                <a:sym typeface="Montserrat"/>
              </a:rPr>
              <a:t>”</a:t>
            </a:r>
          </a:p>
        </p:txBody>
      </p:sp>
      <p:sp>
        <p:nvSpPr>
          <p:cNvPr id="74" name="TextBox 42">
            <a:extLst>
              <a:ext uri="{FF2B5EF4-FFF2-40B4-BE49-F238E27FC236}">
                <a16:creationId xmlns:a16="http://schemas.microsoft.com/office/drawing/2014/main" id="{59943571-2E74-4831-A2B7-C7022BDAF289}"/>
              </a:ext>
            </a:extLst>
          </p:cNvPr>
          <p:cNvSpPr txBox="1"/>
          <p:nvPr/>
        </p:nvSpPr>
        <p:spPr>
          <a:xfrm>
            <a:off x="17912595" y="11142927"/>
            <a:ext cx="3990058" cy="306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CONCLUSIONES</a:t>
            </a:r>
          </a:p>
        </p:txBody>
      </p:sp>
      <p:sp>
        <p:nvSpPr>
          <p:cNvPr id="75" name="TextBox 41">
            <a:extLst>
              <a:ext uri="{FF2B5EF4-FFF2-40B4-BE49-F238E27FC236}">
                <a16:creationId xmlns:a16="http://schemas.microsoft.com/office/drawing/2014/main" id="{6A50AA50-9142-4E4A-9551-7FDE0291E56F}"/>
              </a:ext>
            </a:extLst>
          </p:cNvPr>
          <p:cNvSpPr txBox="1"/>
          <p:nvPr/>
        </p:nvSpPr>
        <p:spPr>
          <a:xfrm>
            <a:off x="17903925" y="11624000"/>
            <a:ext cx="8254900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800" dirty="0">
                <a:sym typeface="Montserrat"/>
              </a:rPr>
              <a:t>Se evaluó el modelo de profesionalización de las competencias informacionales en los estudiantes de Sistemas de Información en Salud. Los resultados evidencian una alta pertinencia y aceptación, junto con una factibilidad operativa, que valida la aplicabilidad en el contexto real.</a:t>
            </a:r>
            <a:endParaRPr lang="en-US" sz="2800" dirty="0">
              <a:sym typeface="Montserrat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449EEEF-952F-4F6F-8F43-11F2C51C4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0107439"/>
              </p:ext>
            </p:extLst>
          </p:nvPr>
        </p:nvGraphicFramePr>
        <p:xfrm>
          <a:off x="9767245" y="5237877"/>
          <a:ext cx="7552381" cy="4223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1300B81A-A9CD-4290-9399-BA22B852BC6C}"/>
              </a:ext>
            </a:extLst>
          </p:cNvPr>
          <p:cNvSpPr txBox="1"/>
          <p:nvPr/>
        </p:nvSpPr>
        <p:spPr>
          <a:xfrm>
            <a:off x="9572518" y="9591098"/>
            <a:ext cx="755238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419" sz="2800" i="0" dirty="0">
                <a:effectLst/>
                <a:latin typeface="Urbanist"/>
              </a:rPr>
              <a:t>La </a:t>
            </a:r>
            <a:r>
              <a:rPr lang="es-419" sz="2800" b="1" i="0" dirty="0">
                <a:effectLst/>
                <a:latin typeface="Urbanist"/>
              </a:rPr>
              <a:t>coherencia</a:t>
            </a:r>
            <a:r>
              <a:rPr lang="es-419" sz="2800" i="0" dirty="0">
                <a:effectLst/>
                <a:latin typeface="Urbanist"/>
              </a:rPr>
              <a:t> </a:t>
            </a:r>
            <a:r>
              <a:rPr lang="es-419" sz="2800" b="1" i="0" dirty="0">
                <a:effectLst/>
                <a:latin typeface="Urbanist"/>
              </a:rPr>
              <a:t>interna</a:t>
            </a:r>
            <a:r>
              <a:rPr lang="es-419" sz="2800" i="0" dirty="0">
                <a:effectLst/>
                <a:latin typeface="Urbanist"/>
              </a:rPr>
              <a:t> (70%) sugiere la necesidad de realizar ajustes técnicos en la articulación y proyección futura del modelo.</a:t>
            </a:r>
            <a:endParaRPr lang="pt-BR" sz="2800" dirty="0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2ED7BAD8-3950-4FA2-970B-E7131F6893D1}"/>
              </a:ext>
            </a:extLst>
          </p:cNvPr>
          <p:cNvSpPr txBox="1"/>
          <p:nvPr/>
        </p:nvSpPr>
        <p:spPr>
          <a:xfrm>
            <a:off x="17903925" y="4217036"/>
            <a:ext cx="8335669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419" sz="2800" b="1" i="0" dirty="0">
                <a:effectLst/>
              </a:rPr>
              <a:t>Alineación Total con el Contexto</a:t>
            </a:r>
          </a:p>
          <a:p>
            <a:pPr algn="l"/>
            <a:endParaRPr lang="es-419" sz="2800" b="1" dirty="0"/>
          </a:p>
          <a:p>
            <a:pPr algn="l"/>
            <a:endParaRPr lang="es-419" sz="2800" b="1" i="0" dirty="0">
              <a:effectLst/>
            </a:endParaRPr>
          </a:p>
          <a:p>
            <a:pPr algn="l"/>
            <a:endParaRPr lang="es-419" sz="2800" b="1" i="0" dirty="0">
              <a:effectLst/>
            </a:endParaRPr>
          </a:p>
          <a:p>
            <a:pPr algn="l"/>
            <a:endParaRPr lang="es-419" sz="2800" b="1" i="0" dirty="0">
              <a:effectLst/>
            </a:endParaRPr>
          </a:p>
          <a:p>
            <a:pPr algn="l"/>
            <a:endParaRPr lang="es-419" sz="2800" b="1" dirty="0"/>
          </a:p>
          <a:p>
            <a:pPr algn="l"/>
            <a:endParaRPr lang="es-419" sz="2800" b="1" i="0" dirty="0">
              <a:effectLst/>
            </a:endParaRPr>
          </a:p>
          <a:p>
            <a:pPr algn="l"/>
            <a:endParaRPr lang="es-419" sz="2800" b="1" i="0" dirty="0">
              <a:effectLst/>
            </a:endParaRPr>
          </a:p>
          <a:p>
            <a:pPr algn="just"/>
            <a:r>
              <a:rPr lang="es-419" sz="2800" b="0" i="0" dirty="0">
                <a:effectLst/>
              </a:rPr>
              <a:t>La </a:t>
            </a:r>
            <a:r>
              <a:rPr lang="es-419" sz="2800" i="0" dirty="0">
                <a:effectLst/>
              </a:rPr>
              <a:t>pertinencia</a:t>
            </a:r>
            <a:r>
              <a:rPr lang="es-419" sz="2800" b="0" i="0" dirty="0">
                <a:effectLst/>
              </a:rPr>
              <a:t> del modelo propuesto alcanzó la máxima categoría de evaluación por el total de los especialistas encuestados.</a:t>
            </a:r>
          </a:p>
          <a:p>
            <a:pPr algn="just"/>
            <a:r>
              <a:rPr lang="es-419" sz="2800" b="0" i="0" dirty="0">
                <a:effectLst/>
              </a:rPr>
              <a:t>Esto demuestra una coincidencia absoluta respecto a que el modelo responde directamente a las necesidades formativas actuales del plan de estudio de Tecnología de la Salud.</a:t>
            </a:r>
          </a:p>
        </p:txBody>
      </p:sp>
      <p:grpSp>
        <p:nvGrpSpPr>
          <p:cNvPr id="44" name="Grupo 43">
            <a:extLst>
              <a:ext uri="{FF2B5EF4-FFF2-40B4-BE49-F238E27FC236}">
                <a16:creationId xmlns:a16="http://schemas.microsoft.com/office/drawing/2014/main" id="{7BD63A6E-D965-4D5A-9CDD-72081575E8F8}"/>
              </a:ext>
            </a:extLst>
          </p:cNvPr>
          <p:cNvGrpSpPr/>
          <p:nvPr/>
        </p:nvGrpSpPr>
        <p:grpSpPr>
          <a:xfrm>
            <a:off x="20122177" y="5237877"/>
            <a:ext cx="3953337" cy="1795184"/>
            <a:chOff x="2209788" y="2389095"/>
            <a:chExt cx="3132803" cy="1503981"/>
          </a:xfrm>
          <a:solidFill>
            <a:srgbClr val="399790"/>
          </a:solidFill>
        </p:grpSpPr>
        <p:sp>
          <p:nvSpPr>
            <p:cNvPr id="45" name="Rectángulo 44">
              <a:extLst>
                <a:ext uri="{FF2B5EF4-FFF2-40B4-BE49-F238E27FC236}">
                  <a16:creationId xmlns:a16="http://schemas.microsoft.com/office/drawing/2014/main" id="{EBE0B455-BC9C-4047-916B-642610BE9B7C}"/>
                </a:ext>
              </a:extLst>
            </p:cNvPr>
            <p:cNvSpPr/>
            <p:nvPr/>
          </p:nvSpPr>
          <p:spPr>
            <a:xfrm>
              <a:off x="2209788" y="2389095"/>
              <a:ext cx="3132803" cy="15039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CuadroTexto 45">
              <a:extLst>
                <a:ext uri="{FF2B5EF4-FFF2-40B4-BE49-F238E27FC236}">
                  <a16:creationId xmlns:a16="http://schemas.microsoft.com/office/drawing/2014/main" id="{EC3F624B-A47A-4FFB-BE98-87C9E1FAC9E4}"/>
                </a:ext>
              </a:extLst>
            </p:cNvPr>
            <p:cNvSpPr txBox="1"/>
            <p:nvPr/>
          </p:nvSpPr>
          <p:spPr>
            <a:xfrm>
              <a:off x="2209788" y="2389095"/>
              <a:ext cx="3132803" cy="15039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600" b="1" kern="1200" dirty="0" err="1"/>
                <a:t>Pertinencia</a:t>
              </a:r>
              <a:endParaRPr lang="pt-BR" sz="3600" b="1" kern="1200" dirty="0"/>
            </a:p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600" b="1" dirty="0"/>
                <a:t>10</a:t>
              </a:r>
              <a:r>
                <a:rPr lang="pt-BR" sz="3600" b="1" kern="1200" dirty="0"/>
                <a:t>0%</a:t>
              </a: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F23C2738-B1DC-4A3E-879D-F499FEBE0D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94451" y="11045253"/>
            <a:ext cx="4533406" cy="28480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242</Words>
  <Application>Microsoft Office PowerPoint</Application>
  <PresentationFormat>Personalizado</PresentationFormat>
  <Paragraphs>36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Montserrat</vt:lpstr>
      <vt:lpstr>Calibri</vt:lpstr>
      <vt:lpstr>Questrial</vt:lpstr>
      <vt:lpstr>Arial</vt:lpstr>
      <vt:lpstr>Urbanist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 Póster científico Corporativo Lila</dc:title>
  <dc:creator>Jean Marcos</dc:creator>
  <cp:lastModifiedBy>Mayelin Llosa</cp:lastModifiedBy>
  <cp:revision>14</cp:revision>
  <dcterms:created xsi:type="dcterms:W3CDTF">2006-08-16T00:00:00Z</dcterms:created>
  <dcterms:modified xsi:type="dcterms:W3CDTF">2026-09-21T16:27:31Z</dcterms:modified>
  <dc:identifier>DAHFu3v2esw</dc:identifier>
</cp:coreProperties>
</file>