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26866850" cy="15113000"/>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38B"/>
    <a:srgbClr val="39979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7" d="100"/>
          <a:sy n="37" d="100"/>
        </p:scale>
        <p:origin x="725" y="53"/>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B4FDA-1EEE-4E2A-B98C-88831415BEC5}" type="datetimeFigureOut">
              <a:rPr lang="pt-BR" smtClean="0"/>
              <a:t>20/05/2026</a:t>
            </a:fld>
            <a:endParaRPr lang="pt-B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pt-B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47209-6B37-4D84-835E-43C3FFAB7B24}" type="slidenum">
              <a:rPr lang="pt-BR" smtClean="0"/>
              <a:t>‹Nº›</a:t>
            </a:fld>
            <a:endParaRPr lang="pt-BR"/>
          </a:p>
        </p:txBody>
      </p:sp>
    </p:spTree>
    <p:extLst>
      <p:ext uri="{BB962C8B-B14F-4D97-AF65-F5344CB8AC3E}">
        <p14:creationId xmlns:p14="http://schemas.microsoft.com/office/powerpoint/2010/main" val="3546819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pt-BR" dirty="0"/>
          </a:p>
        </p:txBody>
      </p:sp>
      <p:sp>
        <p:nvSpPr>
          <p:cNvPr id="4" name="Marcador de número de diapositiva 3"/>
          <p:cNvSpPr>
            <a:spLocks noGrp="1"/>
          </p:cNvSpPr>
          <p:nvPr>
            <p:ph type="sldNum" sz="quarter" idx="5"/>
          </p:nvPr>
        </p:nvSpPr>
        <p:spPr/>
        <p:txBody>
          <a:bodyPr/>
          <a:lstStyle/>
          <a:p>
            <a:fld id="{27547209-6B37-4D84-835E-43C3FFAB7B24}" type="slidenum">
              <a:rPr lang="pt-BR" smtClean="0"/>
              <a:t>1</a:t>
            </a:fld>
            <a:endParaRPr lang="pt-BR"/>
          </a:p>
        </p:txBody>
      </p:sp>
    </p:spTree>
    <p:extLst>
      <p:ext uri="{BB962C8B-B14F-4D97-AF65-F5344CB8AC3E}">
        <p14:creationId xmlns:p14="http://schemas.microsoft.com/office/powerpoint/2010/main" val="1708259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5/20/2026</a:t>
            </a:fld>
            <a:endParaRPr lang="en-US"/>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3">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3">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908182" y="5625496"/>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INTRODUCCIÓN</a:t>
            </a:r>
          </a:p>
        </p:txBody>
      </p:sp>
      <p:sp>
        <p:nvSpPr>
          <p:cNvPr id="41" name="TextBox 41"/>
          <p:cNvSpPr txBox="1"/>
          <p:nvPr/>
        </p:nvSpPr>
        <p:spPr>
          <a:xfrm>
            <a:off x="856551" y="5964773"/>
            <a:ext cx="8012359" cy="3016210"/>
          </a:xfrm>
          <a:prstGeom prst="rect">
            <a:avLst/>
          </a:prstGeom>
        </p:spPr>
        <p:txBody>
          <a:bodyPr wrap="square" lIns="0" tIns="0" rIns="0" bIns="0" rtlCol="0" anchor="t">
            <a:spAutoFit/>
          </a:bodyPr>
          <a:lstStyle/>
          <a:p>
            <a:pPr algn="just"/>
            <a:r>
              <a:rPr lang="es-ES" sz="2800" dirty="0">
                <a:sym typeface="Montserrat"/>
              </a:rPr>
              <a:t>Los Sistemas de Información en Salud recogen, procesan y analizan datos de salud, apoyan decisiones clínicas, de gestión y salud pública. La relación con el enfoque Una sola Salud está dada pues los sistemas integran datos provenientes de múltiples dominios: vigilancia epidemiológica humana, sanidad animal y medio ambiente</a:t>
            </a:r>
            <a:endParaRPr lang="en-US" sz="2800" dirty="0">
              <a:sym typeface="Montserrat"/>
            </a:endParaRPr>
          </a:p>
        </p:txBody>
      </p:sp>
      <p:sp>
        <p:nvSpPr>
          <p:cNvPr id="42" name="TextBox 42"/>
          <p:cNvSpPr txBox="1"/>
          <p:nvPr/>
        </p:nvSpPr>
        <p:spPr>
          <a:xfrm>
            <a:off x="865221" y="9206896"/>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OBJETIVOS</a:t>
            </a: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4">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860425" y="2466659"/>
            <a:ext cx="25298400" cy="707886"/>
          </a:xfrm>
          <a:prstGeom prst="rect">
            <a:avLst/>
          </a:prstGeom>
          <a:noFill/>
        </p:spPr>
        <p:txBody>
          <a:bodyPr wrap="square" rtlCol="0">
            <a:spAutoFit/>
          </a:bodyPr>
          <a:lstStyle/>
          <a:p>
            <a:pPr algn="ctr"/>
            <a:r>
              <a:rPr lang="es-ES" sz="4000" b="1" dirty="0"/>
              <a:t>Sistemas de Información en Salud; la infraestructura informacional del enfoque Una Sola Salud</a:t>
            </a:r>
            <a:endParaRPr lang="pt-BR" sz="4000" b="1"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860425" y="3670300"/>
            <a:ext cx="8013331" cy="1292662"/>
          </a:xfrm>
          <a:prstGeom prst="rect">
            <a:avLst/>
          </a:prstGeom>
        </p:spPr>
        <p:txBody>
          <a:bodyPr wrap="square" lIns="0" tIns="0" rIns="0" bIns="0" rtlCol="0" anchor="t">
            <a:spAutoFit/>
          </a:bodyPr>
          <a:lstStyle/>
          <a:p>
            <a:pPr algn="ctr"/>
            <a:r>
              <a:rPr lang="es-ES" sz="2800" b="1" dirty="0">
                <a:solidFill>
                  <a:srgbClr val="000000"/>
                </a:solidFill>
                <a:ea typeface="Montserrat"/>
                <a:cs typeface="Montserrat"/>
                <a:sym typeface="Montserrat"/>
              </a:rPr>
              <a:t>Autores:</a:t>
            </a:r>
          </a:p>
          <a:p>
            <a:pPr algn="ctr"/>
            <a:r>
              <a:rPr lang="es-ES" sz="2800" dirty="0">
                <a:solidFill>
                  <a:srgbClr val="000000"/>
                </a:solidFill>
                <a:ea typeface="Montserrat"/>
                <a:cs typeface="Montserrat"/>
                <a:sym typeface="Montserrat"/>
              </a:rPr>
              <a:t>Tania Rosa González García, María del Carmen Roche Madrigal, Mayelin Llosa Santana</a:t>
            </a:r>
            <a:endParaRPr lang="en-US" sz="2800" dirty="0">
              <a:solidFill>
                <a:srgbClr val="000000"/>
              </a:solidFill>
              <a:ea typeface="Montserrat"/>
              <a:cs typeface="Montserrat"/>
              <a:sym typeface="Montserrat"/>
            </a:endParaRP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3">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860425" y="5270500"/>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68" name="TextBox 41">
            <a:extLst>
              <a:ext uri="{FF2B5EF4-FFF2-40B4-BE49-F238E27FC236}">
                <a16:creationId xmlns:a16="http://schemas.microsoft.com/office/drawing/2014/main" id="{FAFC2936-D774-48E2-8AD9-E06D6481B17D}"/>
              </a:ext>
            </a:extLst>
          </p:cNvPr>
          <p:cNvSpPr txBox="1"/>
          <p:nvPr/>
        </p:nvSpPr>
        <p:spPr>
          <a:xfrm>
            <a:off x="856551" y="9511696"/>
            <a:ext cx="8012359" cy="861774"/>
          </a:xfrm>
          <a:prstGeom prst="rect">
            <a:avLst/>
          </a:prstGeom>
        </p:spPr>
        <p:txBody>
          <a:bodyPr wrap="square" lIns="0" tIns="0" rIns="0" bIns="0" rtlCol="0" anchor="t">
            <a:spAutoFit/>
          </a:bodyPr>
          <a:lstStyle/>
          <a:p>
            <a:pPr algn="just"/>
            <a:r>
              <a:rPr lang="es-ES" sz="2800" dirty="0">
                <a:sym typeface="Montserrat"/>
              </a:rPr>
              <a:t>Describir la relación existente entre los Sistemas de Información en Salud y el enfoque Una Sola Salud</a:t>
            </a:r>
            <a:endParaRPr lang="en-US" sz="2800" dirty="0">
              <a:sym typeface="Montserrat"/>
            </a:endParaRPr>
          </a:p>
        </p:txBody>
      </p:sp>
      <p:sp>
        <p:nvSpPr>
          <p:cNvPr id="69" name="TextBox 40">
            <a:extLst>
              <a:ext uri="{FF2B5EF4-FFF2-40B4-BE49-F238E27FC236}">
                <a16:creationId xmlns:a16="http://schemas.microsoft.com/office/drawing/2014/main" id="{F0533023-0C74-4AAF-922A-F35624F4CF22}"/>
              </a:ext>
            </a:extLst>
          </p:cNvPr>
          <p:cNvSpPr txBox="1"/>
          <p:nvPr/>
        </p:nvSpPr>
        <p:spPr>
          <a:xfrm>
            <a:off x="892307" y="10652009"/>
            <a:ext cx="3872824" cy="306366"/>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MÉTODO</a:t>
            </a:r>
          </a:p>
        </p:txBody>
      </p:sp>
      <p:sp>
        <p:nvSpPr>
          <p:cNvPr id="6" name="Rectángulo 5">
            <a:extLst>
              <a:ext uri="{FF2B5EF4-FFF2-40B4-BE49-F238E27FC236}">
                <a16:creationId xmlns:a16="http://schemas.microsoft.com/office/drawing/2014/main" id="{5AED2418-A4DC-4A7A-9292-AB8D1FB4D6A6}"/>
              </a:ext>
            </a:extLst>
          </p:cNvPr>
          <p:cNvSpPr/>
          <p:nvPr/>
        </p:nvSpPr>
        <p:spPr>
          <a:xfrm>
            <a:off x="9699625" y="3479426"/>
            <a:ext cx="16459200" cy="6547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0" name="TextBox 41">
            <a:extLst>
              <a:ext uri="{FF2B5EF4-FFF2-40B4-BE49-F238E27FC236}">
                <a16:creationId xmlns:a16="http://schemas.microsoft.com/office/drawing/2014/main" id="{2DDD5515-A4C8-4C44-8A16-AA28E1047DE2}"/>
              </a:ext>
            </a:extLst>
          </p:cNvPr>
          <p:cNvSpPr txBox="1"/>
          <p:nvPr/>
        </p:nvSpPr>
        <p:spPr>
          <a:xfrm>
            <a:off x="840676" y="10991286"/>
            <a:ext cx="8012359" cy="3016210"/>
          </a:xfrm>
          <a:prstGeom prst="rect">
            <a:avLst/>
          </a:prstGeom>
        </p:spPr>
        <p:txBody>
          <a:bodyPr wrap="square" lIns="0" tIns="0" rIns="0" bIns="0" rtlCol="0" anchor="t">
            <a:spAutoFit/>
          </a:bodyPr>
          <a:lstStyle/>
          <a:p>
            <a:pPr algn="just"/>
            <a:r>
              <a:rPr lang="es-ES" sz="2800" dirty="0">
                <a:sym typeface="Montserrat"/>
              </a:rPr>
              <a:t>Se realizó una búsqueda documental en las bases de datos </a:t>
            </a:r>
            <a:r>
              <a:rPr lang="es-ES" sz="2800" dirty="0" err="1">
                <a:sym typeface="Montserrat"/>
              </a:rPr>
              <a:t>Scopus</a:t>
            </a:r>
            <a:r>
              <a:rPr lang="es-ES" sz="2800" dirty="0">
                <a:sym typeface="Montserrat"/>
              </a:rPr>
              <a:t>, SciELO y Google Académico. La estrategia de búsqueda incluyó descriptores sobre Sistemas de Información en Salud y Una Sola Salud en idioma español e inglés. Se seleccionaron 30 fuentes relevantes de ellos artículos científicos publicados entre 2022 y 2026</a:t>
            </a:r>
            <a:endParaRPr lang="en-US" sz="2800" dirty="0">
              <a:sym typeface="Montserrat"/>
            </a:endParaRPr>
          </a:p>
        </p:txBody>
      </p:sp>
      <p:sp>
        <p:nvSpPr>
          <p:cNvPr id="73" name="TextBox 41">
            <a:extLst>
              <a:ext uri="{FF2B5EF4-FFF2-40B4-BE49-F238E27FC236}">
                <a16:creationId xmlns:a16="http://schemas.microsoft.com/office/drawing/2014/main" id="{BDD1F5C0-1DC6-437A-8C0B-721CEF0A080F}"/>
              </a:ext>
            </a:extLst>
          </p:cNvPr>
          <p:cNvSpPr txBox="1"/>
          <p:nvPr/>
        </p:nvSpPr>
        <p:spPr>
          <a:xfrm>
            <a:off x="9699625" y="10250874"/>
            <a:ext cx="9897859" cy="3877985"/>
          </a:xfrm>
          <a:prstGeom prst="rect">
            <a:avLst/>
          </a:prstGeom>
        </p:spPr>
        <p:txBody>
          <a:bodyPr wrap="square" lIns="0" tIns="0" rIns="0" bIns="0" rtlCol="0" anchor="t">
            <a:spAutoFit/>
          </a:bodyPr>
          <a:lstStyle/>
          <a:p>
            <a:pPr algn="just"/>
            <a:r>
              <a:rPr lang="en-US" sz="2800" b="1" dirty="0">
                <a:solidFill>
                  <a:srgbClr val="18738B"/>
                </a:solidFill>
                <a:sym typeface="Montserrat"/>
              </a:rPr>
              <a:t>DESARROLLO</a:t>
            </a:r>
          </a:p>
          <a:p>
            <a:pPr algn="just"/>
            <a:r>
              <a:rPr lang="es-419" sz="2800" dirty="0"/>
              <a:t>El 60% de las enfermedades infecciosas emergentes y el 75% de los nuevos patógenos humanos provienen de los animales. Se requiere una vigilancia integrada de enfermedades zoonóticas. Los sistemas incorporan variables del entorno (temperatura, lluvias, calidad del agua, deforestación). Esto permite anticipar riesgos de enfermedades transmitidas por vectores, como el dengue y la malaria. El enfoque Una Sola Salud se apoya en plataformas interoperables, estándares de intercambio y reportes coordinados.</a:t>
            </a:r>
          </a:p>
        </p:txBody>
      </p:sp>
      <p:sp>
        <p:nvSpPr>
          <p:cNvPr id="75" name="TextBox 41">
            <a:extLst>
              <a:ext uri="{FF2B5EF4-FFF2-40B4-BE49-F238E27FC236}">
                <a16:creationId xmlns:a16="http://schemas.microsoft.com/office/drawing/2014/main" id="{6A50AA50-9142-4E4A-9551-7FDE0291E56F}"/>
              </a:ext>
            </a:extLst>
          </p:cNvPr>
          <p:cNvSpPr txBox="1"/>
          <p:nvPr/>
        </p:nvSpPr>
        <p:spPr>
          <a:xfrm>
            <a:off x="20195476" y="10273387"/>
            <a:ext cx="5963349" cy="3447098"/>
          </a:xfrm>
          <a:prstGeom prst="rect">
            <a:avLst/>
          </a:prstGeom>
        </p:spPr>
        <p:txBody>
          <a:bodyPr wrap="square" lIns="0" tIns="0" rIns="0" bIns="0" rtlCol="0" anchor="t">
            <a:spAutoFit/>
          </a:bodyPr>
          <a:lstStyle/>
          <a:p>
            <a:pPr algn="just"/>
            <a:r>
              <a:rPr lang="en-US" sz="2800" b="1" dirty="0">
                <a:solidFill>
                  <a:srgbClr val="18738B"/>
                </a:solidFill>
                <a:sym typeface="Questrial"/>
              </a:rPr>
              <a:t>CONCLUSIONES</a:t>
            </a:r>
            <a:endParaRPr lang="es-ES" sz="2800" b="1" dirty="0">
              <a:solidFill>
                <a:srgbClr val="18738B"/>
              </a:solidFill>
              <a:sym typeface="Montserrat"/>
            </a:endParaRPr>
          </a:p>
          <a:p>
            <a:pPr algn="just"/>
            <a:r>
              <a:rPr lang="es-ES" sz="2800" dirty="0">
                <a:sym typeface="Montserrat"/>
              </a:rPr>
              <a:t>Los sistemas son la infraestructura informacional de Una Sola Salud. Integran datos humanos, animales y ambientales. Expande el alcance de los sistemas, pues exige que sean más intersectoriales, interoperables y predictivos.</a:t>
            </a:r>
            <a:endParaRPr lang="en-US" sz="2800" dirty="0">
              <a:sym typeface="Montserrat"/>
            </a:endParaRPr>
          </a:p>
        </p:txBody>
      </p:sp>
      <p:pic>
        <p:nvPicPr>
          <p:cNvPr id="24" name="Image 0" descr="preencoded.png">
            <a:extLst>
              <a:ext uri="{FF2B5EF4-FFF2-40B4-BE49-F238E27FC236}">
                <a16:creationId xmlns:a16="http://schemas.microsoft.com/office/drawing/2014/main" id="{77EE7841-B6E9-4EE6-AE30-A1501BD90894}"/>
              </a:ext>
            </a:extLst>
          </p:cNvPr>
          <p:cNvPicPr>
            <a:picLocks noChangeAspect="1"/>
          </p:cNvPicPr>
          <p:nvPr/>
        </p:nvPicPr>
        <p:blipFill>
          <a:blip r:embed="rId5"/>
          <a:stretch>
            <a:fillRect/>
          </a:stretch>
        </p:blipFill>
        <p:spPr>
          <a:xfrm>
            <a:off x="10182596" y="3479427"/>
            <a:ext cx="15621000" cy="626917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297</Words>
  <Application>Microsoft Office PowerPoint</Application>
  <PresentationFormat>Personalizado</PresentationFormat>
  <Paragraphs>16</Paragraphs>
  <Slides>1</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Calibri</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Carlos</cp:lastModifiedBy>
  <cp:revision>11</cp:revision>
  <dcterms:created xsi:type="dcterms:W3CDTF">2006-08-16T00:00:00Z</dcterms:created>
  <dcterms:modified xsi:type="dcterms:W3CDTF">2026-05-20T18:51:50Z</dcterms:modified>
  <dc:identifier>DAHFu3v2esw</dc:identifier>
</cp:coreProperties>
</file>