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725" y="53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394825" y="3988043"/>
            <a:ext cx="8047241" cy="10182248"/>
          </a:xfrm>
          <a:prstGeom prst="rect">
            <a:avLst/>
          </a:prstGeom>
          <a:solidFill>
            <a:srgbClr val="399790">
              <a:alpha val="30196"/>
            </a:srgbClr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endParaRPr sz="1273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2051" y="6820613"/>
            <a:ext cx="3872824" cy="31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32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20420" y="7159890"/>
            <a:ext cx="8012359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3200" dirty="0">
                <a:sym typeface="Montserrat"/>
              </a:rPr>
              <a:t>Las revistas científicas cubanas e iberoamericanas en proceso de consolidación editorial, carecen de herramientas de evaluación integradas que vinculen la gestión editorial con el impacto </a:t>
            </a:r>
            <a:r>
              <a:rPr lang="es-ES" sz="3200" dirty="0" err="1">
                <a:sym typeface="Montserrat"/>
              </a:rPr>
              <a:t>cienciométrico</a:t>
            </a:r>
            <a:r>
              <a:rPr lang="es-ES" sz="3200" dirty="0">
                <a:sym typeface="Montserrat"/>
              </a:rPr>
              <a:t>. La Revista Cubana de Tecnología, sin embargo, la evaluación de la sostenibilidad a largo plazo requiere de métricas objetivas y cuantificables</a:t>
            </a:r>
            <a:endParaRPr lang="en-US" sz="3200" dirty="0">
              <a:sym typeface="Montserrat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841380" y="11658857"/>
            <a:ext cx="3872824" cy="31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32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860425" y="2466659"/>
            <a:ext cx="2529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Sostenibilidad editorial desde la medición cienciométrica</a:t>
            </a:r>
            <a:endParaRPr lang="pt-BR" sz="5400" b="1" dirty="0"/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957429" y="3768338"/>
            <a:ext cx="8013331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Autores</a:t>
            </a:r>
            <a:r>
              <a:rPr lang="en-US" sz="32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: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Mayelin Llosa Santana, Carlos Rafael Araujo Inastrilla, </a:t>
            </a:r>
            <a:r>
              <a:rPr lang="en-US" sz="3200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Yanetsi</a:t>
            </a:r>
            <a:r>
              <a:rPr lang="en-US" sz="3200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García Savón, María del Carmen Roche Madrigal, Alejandro Araujo </a:t>
            </a:r>
            <a:r>
              <a:rPr lang="en-US" sz="320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Inastrilla</a:t>
            </a:r>
            <a:endParaRPr lang="en-US" sz="3200" dirty="0">
              <a:solidFill>
                <a:srgbClr val="000000"/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/>
          <p:nvPr/>
        </p:nvCxnSpPr>
        <p:spPr>
          <a:xfrm>
            <a:off x="924294" y="6465293"/>
            <a:ext cx="8013331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832710" y="12139930"/>
            <a:ext cx="8012359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3200" dirty="0">
                <a:sym typeface="Montserrat"/>
              </a:rPr>
              <a:t>Elaborar un Índice Compuesto de Sostenibilidad que integre indicadores </a:t>
            </a:r>
            <a:r>
              <a:rPr lang="es-ES" sz="3200" dirty="0" err="1">
                <a:sym typeface="Montserrat"/>
              </a:rPr>
              <a:t>cienciométricos</a:t>
            </a:r>
            <a:r>
              <a:rPr lang="es-ES" sz="3200" dirty="0">
                <a:sym typeface="Montserrat"/>
              </a:rPr>
              <a:t> como herramienta de evaluación y retroalimentación para el modelo de gestión editorial</a:t>
            </a:r>
            <a:endParaRPr lang="en-US" sz="3200" dirty="0">
              <a:sym typeface="Montserrat"/>
            </a:endParaRP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9718014" y="4552985"/>
            <a:ext cx="3872824" cy="31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32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9666384" y="4892262"/>
            <a:ext cx="7577042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3200" dirty="0">
                <a:sym typeface="Montserrat"/>
              </a:rPr>
              <a:t>Se desarrolló una investigación aplicada de enfoque mixto entre octubre de 2023 y julio de 2025. Se realizó revisión sistemática de la literatura cienciométrica, análisis documental de criterios de indexadores internacionales (SciELO, </a:t>
            </a:r>
            <a:r>
              <a:rPr lang="es-ES" sz="3200" dirty="0" err="1">
                <a:sym typeface="Montserrat"/>
              </a:rPr>
              <a:t>Latindex</a:t>
            </a:r>
            <a:r>
              <a:rPr lang="es-ES" sz="3200" dirty="0">
                <a:sym typeface="Montserrat"/>
              </a:rPr>
              <a:t>, </a:t>
            </a:r>
            <a:r>
              <a:rPr lang="es-ES" sz="3200" dirty="0" err="1">
                <a:sym typeface="Montserrat"/>
              </a:rPr>
              <a:t>Scopus</a:t>
            </a:r>
            <a:r>
              <a:rPr lang="es-ES" sz="3200" dirty="0">
                <a:sym typeface="Montserrat"/>
              </a:rPr>
              <a:t>), diseño del índice con pesos ponderados y aplicación empírica con datos reales de la revista correspondientes al período 2020-2024</a:t>
            </a:r>
            <a:endParaRPr lang="en-US" sz="3200" dirty="0">
              <a:sym typeface="Montserrat"/>
            </a:endParaRPr>
          </a:p>
        </p:txBody>
      </p:sp>
      <p:sp>
        <p:nvSpPr>
          <p:cNvPr id="71" name="TextBox 40">
            <a:extLst>
              <a:ext uri="{FF2B5EF4-FFF2-40B4-BE49-F238E27FC236}">
                <a16:creationId xmlns:a16="http://schemas.microsoft.com/office/drawing/2014/main" id="{1CDB0BEE-8362-402F-B598-09EF5E004939}"/>
              </a:ext>
            </a:extLst>
          </p:cNvPr>
          <p:cNvSpPr txBox="1"/>
          <p:nvPr/>
        </p:nvSpPr>
        <p:spPr>
          <a:xfrm>
            <a:off x="9637179" y="10055941"/>
            <a:ext cx="3872824" cy="31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3200" b="1" dirty="0">
                <a:solidFill>
                  <a:srgbClr val="18738B"/>
                </a:solidFill>
                <a:sym typeface="Questrial"/>
              </a:rPr>
              <a:t>RESULTADOS</a:t>
            </a:r>
          </a:p>
        </p:txBody>
      </p:sp>
      <p:sp>
        <p:nvSpPr>
          <p:cNvPr id="72" name="TextBox 41">
            <a:extLst>
              <a:ext uri="{FF2B5EF4-FFF2-40B4-BE49-F238E27FC236}">
                <a16:creationId xmlns:a16="http://schemas.microsoft.com/office/drawing/2014/main" id="{6EDDD904-C546-4D81-B2CF-50E51F3BFEAC}"/>
              </a:ext>
            </a:extLst>
          </p:cNvPr>
          <p:cNvSpPr txBox="1"/>
          <p:nvPr/>
        </p:nvSpPr>
        <p:spPr>
          <a:xfrm>
            <a:off x="9637179" y="10673587"/>
            <a:ext cx="757704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3200" dirty="0">
                <a:ea typeface="Arial" panose="020B0604020202020204" pitchFamily="34" charset="0"/>
              </a:rPr>
              <a:t>S</a:t>
            </a:r>
            <a:r>
              <a:rPr lang="es-419" sz="3200" dirty="0">
                <a:effectLst/>
                <a:ea typeface="Arial" panose="020B0604020202020204" pitchFamily="34" charset="0"/>
              </a:rPr>
              <a:t>e diseñó el </a:t>
            </a:r>
            <a:r>
              <a:rPr lang="es-419" sz="3200" dirty="0" err="1">
                <a:effectLst/>
                <a:ea typeface="Arial" panose="020B0604020202020204" pitchFamily="34" charset="0"/>
              </a:rPr>
              <a:t>indice</a:t>
            </a:r>
            <a:r>
              <a:rPr lang="es-419" sz="3200" dirty="0">
                <a:effectLst/>
                <a:ea typeface="Arial" panose="020B0604020202020204" pitchFamily="34" charset="0"/>
              </a:rPr>
              <a:t> como función ponderada de cuatro componentes: Regularidad de publicación,  Diversidad de autoría, Tasa de internacionalización y  Tendencia de citación, con pesos iguales de 0.25 cada uno. </a:t>
            </a:r>
            <a:endParaRPr lang="es-ES" sz="3200" dirty="0">
              <a:sym typeface="Montserrat"/>
            </a:endParaRPr>
          </a:p>
        </p:txBody>
      </p:sp>
      <p:sp>
        <p:nvSpPr>
          <p:cNvPr id="73" name="TextBox 41">
            <a:extLst>
              <a:ext uri="{FF2B5EF4-FFF2-40B4-BE49-F238E27FC236}">
                <a16:creationId xmlns:a16="http://schemas.microsoft.com/office/drawing/2014/main" id="{BDD1F5C0-1DC6-437A-8C0B-721CEF0A080F}"/>
              </a:ext>
            </a:extLst>
          </p:cNvPr>
          <p:cNvSpPr txBox="1"/>
          <p:nvPr/>
        </p:nvSpPr>
        <p:spPr>
          <a:xfrm>
            <a:off x="18186728" y="4373001"/>
            <a:ext cx="8012359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en-US" sz="5400" dirty="0">
              <a:sym typeface="Montserrat"/>
            </a:endParaRP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7896091" y="11065571"/>
            <a:ext cx="3872824" cy="31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32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7887421" y="11546644"/>
            <a:ext cx="8012359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3200" dirty="0">
                <a:sym typeface="Montserrat"/>
              </a:rPr>
              <a:t>El Índice Compuesto de Sostenibilidad constituye una herramienta novedosa, replicable y adaptable que traduce la complejidad del proceso editorial en métricas cuantificables.</a:t>
            </a:r>
            <a:endParaRPr lang="en-US" sz="3200" dirty="0">
              <a:sym typeface="Montserrat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B2DBEEC3-E9A3-4D29-9C3B-8502874F8A9D}"/>
              </a:ext>
            </a:extLst>
          </p:cNvPr>
          <p:cNvGrpSpPr/>
          <p:nvPr/>
        </p:nvGrpSpPr>
        <p:grpSpPr>
          <a:xfrm>
            <a:off x="17896091" y="3963164"/>
            <a:ext cx="8302996" cy="2691461"/>
            <a:chOff x="274320" y="1143000"/>
            <a:chExt cx="5623560" cy="1691640"/>
          </a:xfrm>
        </p:grpSpPr>
        <p:sp>
          <p:nvSpPr>
            <p:cNvPr id="27" name="Shape 4">
              <a:extLst>
                <a:ext uri="{FF2B5EF4-FFF2-40B4-BE49-F238E27FC236}">
                  <a16:creationId xmlns:a16="http://schemas.microsoft.com/office/drawing/2014/main" id="{5F1F013B-644C-4D5E-9C16-C97B2AA5E115}"/>
                </a:ext>
              </a:extLst>
            </p:cNvPr>
            <p:cNvSpPr/>
            <p:nvPr/>
          </p:nvSpPr>
          <p:spPr>
            <a:xfrm>
              <a:off x="274320" y="1143000"/>
              <a:ext cx="2651760" cy="1691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2E8F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28" name="Shape 5">
              <a:extLst>
                <a:ext uri="{FF2B5EF4-FFF2-40B4-BE49-F238E27FC236}">
                  <a16:creationId xmlns:a16="http://schemas.microsoft.com/office/drawing/2014/main" id="{B2DC5CB1-1F40-4460-8B42-9464115DB1F8}"/>
                </a:ext>
              </a:extLst>
            </p:cNvPr>
            <p:cNvSpPr/>
            <p:nvPr/>
          </p:nvSpPr>
          <p:spPr>
            <a:xfrm>
              <a:off x="274320" y="1143000"/>
              <a:ext cx="2651760" cy="201168"/>
            </a:xfrm>
            <a:prstGeom prst="rect">
              <a:avLst/>
            </a:prstGeom>
            <a:solidFill>
              <a:srgbClr val="0D7E8A"/>
            </a:solidFill>
            <a:ln w="12700">
              <a:solidFill>
                <a:srgbClr val="0D7E8A"/>
              </a:solidFill>
              <a:prstDash val="solid"/>
            </a:ln>
          </p:spPr>
        </p:sp>
        <p:sp>
          <p:nvSpPr>
            <p:cNvPr id="29" name="Text 6">
              <a:extLst>
                <a:ext uri="{FF2B5EF4-FFF2-40B4-BE49-F238E27FC236}">
                  <a16:creationId xmlns:a16="http://schemas.microsoft.com/office/drawing/2014/main" id="{82510678-650C-48B3-844E-D188FB782263}"/>
                </a:ext>
              </a:extLst>
            </p:cNvPr>
            <p:cNvSpPr/>
            <p:nvPr/>
          </p:nvSpPr>
          <p:spPr>
            <a:xfrm>
              <a:off x="274320" y="1399032"/>
              <a:ext cx="265176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400" b="1" dirty="0">
                  <a:solidFill>
                    <a:srgbClr val="0D7E8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0.38</a:t>
              </a:r>
              <a:endParaRPr lang="en-US" sz="5400" dirty="0"/>
            </a:p>
          </p:txBody>
        </p:sp>
        <p:sp>
          <p:nvSpPr>
            <p:cNvPr id="30" name="Text 7">
              <a:extLst>
                <a:ext uri="{FF2B5EF4-FFF2-40B4-BE49-F238E27FC236}">
                  <a16:creationId xmlns:a16="http://schemas.microsoft.com/office/drawing/2014/main" id="{B43151EB-AD2C-497D-A6AF-63A6EAA9C498}"/>
                </a:ext>
              </a:extLst>
            </p:cNvPr>
            <p:cNvSpPr/>
            <p:nvPr/>
          </p:nvSpPr>
          <p:spPr>
            <a:xfrm>
              <a:off x="274320" y="2057400"/>
              <a:ext cx="265176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 err="1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Crecimiento</a:t>
              </a:r>
              <a:r>
                <a:rPr lang="en-US" sz="28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global</a:t>
              </a: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2020</a:t>
              </a:r>
              <a:endParaRPr lang="en-US" sz="2800" dirty="0"/>
            </a:p>
          </p:txBody>
        </p:sp>
        <p:sp>
          <p:nvSpPr>
            <p:cNvPr id="31" name="Text 8">
              <a:extLst>
                <a:ext uri="{FF2B5EF4-FFF2-40B4-BE49-F238E27FC236}">
                  <a16:creationId xmlns:a16="http://schemas.microsoft.com/office/drawing/2014/main" id="{BA9C8BBE-887A-4F65-90AB-4BBD2EB5A466}"/>
                </a:ext>
              </a:extLst>
            </p:cNvPr>
            <p:cNvSpPr/>
            <p:nvPr/>
          </p:nvSpPr>
          <p:spPr>
            <a:xfrm>
              <a:off x="274320" y="2570736"/>
              <a:ext cx="265176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i="1" dirty="0">
                  <a:solidFill>
                    <a:srgbClr val="64748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Punto de partida</a:t>
              </a:r>
              <a:endParaRPr lang="en-US" dirty="0"/>
            </a:p>
          </p:txBody>
        </p:sp>
        <p:sp>
          <p:nvSpPr>
            <p:cNvPr id="32" name="Shape 9">
              <a:extLst>
                <a:ext uri="{FF2B5EF4-FFF2-40B4-BE49-F238E27FC236}">
                  <a16:creationId xmlns:a16="http://schemas.microsoft.com/office/drawing/2014/main" id="{629F87D3-847B-49DF-8BC3-958A6709B3A3}"/>
                </a:ext>
              </a:extLst>
            </p:cNvPr>
            <p:cNvSpPr/>
            <p:nvPr/>
          </p:nvSpPr>
          <p:spPr>
            <a:xfrm>
              <a:off x="3246120" y="1143000"/>
              <a:ext cx="2651760" cy="1691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2E8F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33" name="Shape 10">
              <a:extLst>
                <a:ext uri="{FF2B5EF4-FFF2-40B4-BE49-F238E27FC236}">
                  <a16:creationId xmlns:a16="http://schemas.microsoft.com/office/drawing/2014/main" id="{1D4643D3-E867-4551-9746-007F8BDE108D}"/>
                </a:ext>
              </a:extLst>
            </p:cNvPr>
            <p:cNvSpPr/>
            <p:nvPr/>
          </p:nvSpPr>
          <p:spPr>
            <a:xfrm>
              <a:off x="3246120" y="1143000"/>
              <a:ext cx="2651760" cy="201168"/>
            </a:xfrm>
            <a:prstGeom prst="rect">
              <a:avLst/>
            </a:prstGeom>
            <a:solidFill>
              <a:srgbClr val="14B5C5"/>
            </a:solidFill>
            <a:ln w="12700">
              <a:solidFill>
                <a:srgbClr val="14B5C5"/>
              </a:solidFill>
              <a:prstDash val="solid"/>
            </a:ln>
          </p:spPr>
        </p:sp>
        <p:sp>
          <p:nvSpPr>
            <p:cNvPr id="34" name="Text 11">
              <a:extLst>
                <a:ext uri="{FF2B5EF4-FFF2-40B4-BE49-F238E27FC236}">
                  <a16:creationId xmlns:a16="http://schemas.microsoft.com/office/drawing/2014/main" id="{92081FEB-98C4-4A25-B6A9-6AC476EC0037}"/>
                </a:ext>
              </a:extLst>
            </p:cNvPr>
            <p:cNvSpPr/>
            <p:nvPr/>
          </p:nvSpPr>
          <p:spPr>
            <a:xfrm>
              <a:off x="3246120" y="1399032"/>
              <a:ext cx="265176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5400" b="1" dirty="0">
                  <a:solidFill>
                    <a:srgbClr val="14B5C5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0.67</a:t>
              </a:r>
              <a:endParaRPr lang="en-US" sz="5400" dirty="0"/>
            </a:p>
          </p:txBody>
        </p:sp>
        <p:sp>
          <p:nvSpPr>
            <p:cNvPr id="35" name="Text 12">
              <a:extLst>
                <a:ext uri="{FF2B5EF4-FFF2-40B4-BE49-F238E27FC236}">
                  <a16:creationId xmlns:a16="http://schemas.microsoft.com/office/drawing/2014/main" id="{695881B6-7627-45CA-86FA-E7466A705461}"/>
                </a:ext>
              </a:extLst>
            </p:cNvPr>
            <p:cNvSpPr/>
            <p:nvPr/>
          </p:nvSpPr>
          <p:spPr>
            <a:xfrm>
              <a:off x="3246120" y="2057400"/>
              <a:ext cx="265176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800" b="1" dirty="0" err="1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Crecimiento</a:t>
              </a:r>
              <a:r>
                <a:rPr lang="en-US" sz="28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global</a:t>
              </a:r>
            </a:p>
            <a:p>
              <a:pPr marL="0" indent="0" algn="ctr">
                <a:buNone/>
              </a:pPr>
              <a:r>
                <a:rPr lang="en-US" sz="28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2024</a:t>
              </a:r>
              <a:endParaRPr lang="en-US" sz="2800" dirty="0"/>
            </a:p>
          </p:txBody>
        </p:sp>
        <p:sp>
          <p:nvSpPr>
            <p:cNvPr id="36" name="Text 13">
              <a:extLst>
                <a:ext uri="{FF2B5EF4-FFF2-40B4-BE49-F238E27FC236}">
                  <a16:creationId xmlns:a16="http://schemas.microsoft.com/office/drawing/2014/main" id="{605B847E-E12C-4D68-AE60-7A556A6AF02C}"/>
                </a:ext>
              </a:extLst>
            </p:cNvPr>
            <p:cNvSpPr/>
            <p:nvPr/>
          </p:nvSpPr>
          <p:spPr>
            <a:xfrm>
              <a:off x="3246120" y="2570736"/>
              <a:ext cx="265176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i="1" dirty="0">
                  <a:solidFill>
                    <a:srgbClr val="64748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Valor alcanzado</a:t>
              </a:r>
              <a:endParaRPr lang="en-US" dirty="0"/>
            </a:p>
          </p:txBody>
        </p:sp>
      </p:grpSp>
      <p:grpSp>
        <p:nvGrpSpPr>
          <p:cNvPr id="37" name="Grupo 36">
            <a:extLst>
              <a:ext uri="{FF2B5EF4-FFF2-40B4-BE49-F238E27FC236}">
                <a16:creationId xmlns:a16="http://schemas.microsoft.com/office/drawing/2014/main" id="{5155191F-D17C-4C6D-8984-7037ED35EADD}"/>
              </a:ext>
            </a:extLst>
          </p:cNvPr>
          <p:cNvGrpSpPr/>
          <p:nvPr/>
        </p:nvGrpSpPr>
        <p:grpSpPr>
          <a:xfrm>
            <a:off x="17896091" y="7415038"/>
            <a:ext cx="8302996" cy="2830466"/>
            <a:chOff x="6217920" y="1143000"/>
            <a:chExt cx="5623560" cy="1691640"/>
          </a:xfrm>
        </p:grpSpPr>
        <p:sp>
          <p:nvSpPr>
            <p:cNvPr id="38" name="Shape 14">
              <a:extLst>
                <a:ext uri="{FF2B5EF4-FFF2-40B4-BE49-F238E27FC236}">
                  <a16:creationId xmlns:a16="http://schemas.microsoft.com/office/drawing/2014/main" id="{8C4333E5-5E15-4B5B-B990-4BD5EE1B015F}"/>
                </a:ext>
              </a:extLst>
            </p:cNvPr>
            <p:cNvSpPr/>
            <p:nvPr/>
          </p:nvSpPr>
          <p:spPr>
            <a:xfrm>
              <a:off x="6217920" y="1143000"/>
              <a:ext cx="2651760" cy="1691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2E8F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43" name="Shape 15">
              <a:extLst>
                <a:ext uri="{FF2B5EF4-FFF2-40B4-BE49-F238E27FC236}">
                  <a16:creationId xmlns:a16="http://schemas.microsoft.com/office/drawing/2014/main" id="{52A82964-4966-42A8-BC81-CBCCE89A8C23}"/>
                </a:ext>
              </a:extLst>
            </p:cNvPr>
            <p:cNvSpPr/>
            <p:nvPr/>
          </p:nvSpPr>
          <p:spPr>
            <a:xfrm>
              <a:off x="6217920" y="1143000"/>
              <a:ext cx="2651760" cy="201168"/>
            </a:xfrm>
            <a:prstGeom prst="rect">
              <a:avLst/>
            </a:prstGeom>
            <a:solidFill>
              <a:srgbClr val="2EC4B6"/>
            </a:solidFill>
            <a:ln w="12700">
              <a:solidFill>
                <a:srgbClr val="2EC4B6"/>
              </a:solidFill>
              <a:prstDash val="solid"/>
            </a:ln>
          </p:spPr>
        </p:sp>
        <p:sp>
          <p:nvSpPr>
            <p:cNvPr id="44" name="Text 16">
              <a:extLst>
                <a:ext uri="{FF2B5EF4-FFF2-40B4-BE49-F238E27FC236}">
                  <a16:creationId xmlns:a16="http://schemas.microsoft.com/office/drawing/2014/main" id="{10E1377A-3236-4175-B732-5E0C659CC23F}"/>
                </a:ext>
              </a:extLst>
            </p:cNvPr>
            <p:cNvSpPr/>
            <p:nvPr/>
          </p:nvSpPr>
          <p:spPr>
            <a:xfrm>
              <a:off x="6217920" y="1399032"/>
              <a:ext cx="265176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200" b="1" dirty="0">
                  <a:solidFill>
                    <a:srgbClr val="2EC4B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+76%</a:t>
              </a:r>
              <a:endParaRPr lang="en-US" sz="7200" dirty="0"/>
            </a:p>
          </p:txBody>
        </p:sp>
        <p:sp>
          <p:nvSpPr>
            <p:cNvPr id="45" name="Text 17">
              <a:extLst>
                <a:ext uri="{FF2B5EF4-FFF2-40B4-BE49-F238E27FC236}">
                  <a16:creationId xmlns:a16="http://schemas.microsoft.com/office/drawing/2014/main" id="{AAC5D074-B645-43D5-9E6A-D185D422D6AB}"/>
                </a:ext>
              </a:extLst>
            </p:cNvPr>
            <p:cNvSpPr/>
            <p:nvPr/>
          </p:nvSpPr>
          <p:spPr>
            <a:xfrm>
              <a:off x="6217920" y="2057400"/>
              <a:ext cx="265176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Incremento</a:t>
              </a:r>
              <a:endParaRPr lang="en-US" sz="2800" dirty="0"/>
            </a:p>
          </p:txBody>
        </p:sp>
        <p:sp>
          <p:nvSpPr>
            <p:cNvPr id="46" name="Text 18">
              <a:extLst>
                <a:ext uri="{FF2B5EF4-FFF2-40B4-BE49-F238E27FC236}">
                  <a16:creationId xmlns:a16="http://schemas.microsoft.com/office/drawing/2014/main" id="{162735D8-3B14-456E-8549-979B71384182}"/>
                </a:ext>
              </a:extLst>
            </p:cNvPr>
            <p:cNvSpPr/>
            <p:nvPr/>
          </p:nvSpPr>
          <p:spPr>
            <a:xfrm>
              <a:off x="6217920" y="2377440"/>
              <a:ext cx="265176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i="1" dirty="0">
                  <a:solidFill>
                    <a:srgbClr val="64748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Crecimiento global</a:t>
              </a:r>
              <a:endParaRPr lang="en-US" dirty="0"/>
            </a:p>
          </p:txBody>
        </p:sp>
        <p:sp>
          <p:nvSpPr>
            <p:cNvPr id="47" name="Shape 19">
              <a:extLst>
                <a:ext uri="{FF2B5EF4-FFF2-40B4-BE49-F238E27FC236}">
                  <a16:creationId xmlns:a16="http://schemas.microsoft.com/office/drawing/2014/main" id="{9B660ED3-B593-4DAC-AE08-FD2B0860ECEA}"/>
                </a:ext>
              </a:extLst>
            </p:cNvPr>
            <p:cNvSpPr/>
            <p:nvPr/>
          </p:nvSpPr>
          <p:spPr>
            <a:xfrm>
              <a:off x="9189720" y="1143000"/>
              <a:ext cx="2651760" cy="1691640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2E8F0"/>
              </a:solidFill>
              <a:prstDash val="solid"/>
            </a:ln>
            <a:effectLst>
              <a:outerShdw blurRad="1016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48" name="Shape 20">
              <a:extLst>
                <a:ext uri="{FF2B5EF4-FFF2-40B4-BE49-F238E27FC236}">
                  <a16:creationId xmlns:a16="http://schemas.microsoft.com/office/drawing/2014/main" id="{FDE10EF0-90DF-47F9-9FA9-90BC1F9B4066}"/>
                </a:ext>
              </a:extLst>
            </p:cNvPr>
            <p:cNvSpPr/>
            <p:nvPr/>
          </p:nvSpPr>
          <p:spPr>
            <a:xfrm>
              <a:off x="9189720" y="1143000"/>
              <a:ext cx="2651760" cy="201168"/>
            </a:xfrm>
            <a:prstGeom prst="rect">
              <a:avLst/>
            </a:prstGeom>
            <a:solidFill>
              <a:srgbClr val="F4A261"/>
            </a:solidFill>
            <a:ln w="12700">
              <a:solidFill>
                <a:srgbClr val="F4A261"/>
              </a:solidFill>
              <a:prstDash val="solid"/>
            </a:ln>
          </p:spPr>
        </p:sp>
        <p:sp>
          <p:nvSpPr>
            <p:cNvPr id="49" name="Text 21">
              <a:extLst>
                <a:ext uri="{FF2B5EF4-FFF2-40B4-BE49-F238E27FC236}">
                  <a16:creationId xmlns:a16="http://schemas.microsoft.com/office/drawing/2014/main" id="{45900F3D-35AC-454F-B372-6A31E1E42ED1}"/>
                </a:ext>
              </a:extLst>
            </p:cNvPr>
            <p:cNvSpPr/>
            <p:nvPr/>
          </p:nvSpPr>
          <p:spPr>
            <a:xfrm>
              <a:off x="9189720" y="1399032"/>
              <a:ext cx="265176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7200" b="1" dirty="0">
                  <a:solidFill>
                    <a:srgbClr val="F4A26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+163%</a:t>
              </a:r>
              <a:endParaRPr lang="en-US" sz="7200" dirty="0"/>
            </a:p>
          </p:txBody>
        </p:sp>
        <p:sp>
          <p:nvSpPr>
            <p:cNvPr id="50" name="Text 22">
              <a:extLst>
                <a:ext uri="{FF2B5EF4-FFF2-40B4-BE49-F238E27FC236}">
                  <a16:creationId xmlns:a16="http://schemas.microsoft.com/office/drawing/2014/main" id="{36209745-DFF1-4347-87B3-CDA6EC4668BA}"/>
                </a:ext>
              </a:extLst>
            </p:cNvPr>
            <p:cNvSpPr/>
            <p:nvPr/>
          </p:nvSpPr>
          <p:spPr>
            <a:xfrm>
              <a:off x="9189720" y="2057400"/>
              <a:ext cx="265176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D374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Internalización</a:t>
              </a:r>
              <a:endParaRPr lang="en-US" sz="2800" dirty="0"/>
            </a:p>
          </p:txBody>
        </p:sp>
        <p:sp>
          <p:nvSpPr>
            <p:cNvPr id="51" name="Text 23">
              <a:extLst>
                <a:ext uri="{FF2B5EF4-FFF2-40B4-BE49-F238E27FC236}">
                  <a16:creationId xmlns:a16="http://schemas.microsoft.com/office/drawing/2014/main" id="{6522BE79-0549-48D8-8A28-2283BDD16DB4}"/>
                </a:ext>
              </a:extLst>
            </p:cNvPr>
            <p:cNvSpPr/>
            <p:nvPr/>
          </p:nvSpPr>
          <p:spPr>
            <a:xfrm>
              <a:off x="9189720" y="2377440"/>
              <a:ext cx="265176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i="1" dirty="0">
                  <a:solidFill>
                    <a:srgbClr val="64748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Mayor crecimiento relativo</a:t>
              </a:r>
              <a:endParaRPr lang="en-US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269</Words>
  <Application>Microsoft Office PowerPoint</Application>
  <PresentationFormat>Personalizado</PresentationFormat>
  <Paragraphs>29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Carlos</cp:lastModifiedBy>
  <cp:revision>11</cp:revision>
  <dcterms:created xsi:type="dcterms:W3CDTF">2006-08-16T00:00:00Z</dcterms:created>
  <dcterms:modified xsi:type="dcterms:W3CDTF">2026-06-17T17:46:34Z</dcterms:modified>
  <dc:identifier>DAHFu3v2esw</dc:identifier>
</cp:coreProperties>
</file>