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26866850" cy="15113000"/>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7"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9E8A"/>
    <a:srgbClr val="18738B"/>
    <a:srgbClr val="39979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2" d="100"/>
          <a:sy n="32" d="100"/>
        </p:scale>
        <p:origin x="750" y="72"/>
      </p:cViewPr>
      <p:guideLst>
        <p:guide orient="horz" pos="1527"/>
        <p:guide pos="5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168" y="1506361"/>
            <a:ext cx="13817237" cy="1039412"/>
          </a:xfrm>
        </p:spPr>
        <p:txBody>
          <a:bodyPr/>
          <a:lstStyle/>
          <a:p>
            <a:r>
              <a:rPr lang="en-US"/>
              <a:t>Click to edit Master title style</a:t>
            </a:r>
          </a:p>
        </p:txBody>
      </p:sp>
      <p:sp>
        <p:nvSpPr>
          <p:cNvPr id="3" name="Subtitle 2"/>
          <p:cNvSpPr>
            <a:spLocks noGrp="1"/>
          </p:cNvSpPr>
          <p:nvPr>
            <p:ph type="subTitle" idx="1"/>
          </p:nvPr>
        </p:nvSpPr>
        <p:spPr>
          <a:xfrm>
            <a:off x="2438336" y="2747818"/>
            <a:ext cx="11378901" cy="1239212"/>
          </a:xfrm>
        </p:spPr>
        <p:txBody>
          <a:bodyPr/>
          <a:lstStyle>
            <a:lvl1pPr marL="0" indent="0" algn="ctr">
              <a:buNone/>
              <a:defRPr>
                <a:solidFill>
                  <a:schemeClr val="tx1">
                    <a:tint val="75000"/>
                  </a:schemeClr>
                </a:solidFill>
              </a:defRPr>
            </a:lvl1pPr>
            <a:lvl2pPr marL="323303" indent="0" algn="ctr">
              <a:buNone/>
              <a:defRPr>
                <a:solidFill>
                  <a:schemeClr val="tx1">
                    <a:tint val="75000"/>
                  </a:schemeClr>
                </a:solidFill>
              </a:defRPr>
            </a:lvl2pPr>
            <a:lvl3pPr marL="646605" indent="0" algn="ctr">
              <a:buNone/>
              <a:defRPr>
                <a:solidFill>
                  <a:schemeClr val="tx1">
                    <a:tint val="75000"/>
                  </a:schemeClr>
                </a:solidFill>
              </a:defRPr>
            </a:lvl3pPr>
            <a:lvl4pPr marL="969909" indent="0" algn="ctr">
              <a:buNone/>
              <a:defRPr>
                <a:solidFill>
                  <a:schemeClr val="tx1">
                    <a:tint val="75000"/>
                  </a:schemeClr>
                </a:solidFill>
              </a:defRPr>
            </a:lvl4pPr>
            <a:lvl5pPr marL="1293211" indent="0" algn="ctr">
              <a:buNone/>
              <a:defRPr>
                <a:solidFill>
                  <a:schemeClr val="tx1">
                    <a:tint val="75000"/>
                  </a:schemeClr>
                </a:solidFill>
              </a:defRPr>
            </a:lvl5pPr>
            <a:lvl6pPr marL="1616514" indent="0" algn="ctr">
              <a:buNone/>
              <a:defRPr>
                <a:solidFill>
                  <a:schemeClr val="tx1">
                    <a:tint val="75000"/>
                  </a:schemeClr>
                </a:solidFill>
              </a:defRPr>
            </a:lvl6pPr>
            <a:lvl7pPr marL="1939817" indent="0" algn="ctr">
              <a:buNone/>
              <a:defRPr>
                <a:solidFill>
                  <a:schemeClr val="tx1">
                    <a:tint val="75000"/>
                  </a:schemeClr>
                </a:solidFill>
              </a:defRPr>
            </a:lvl7pPr>
            <a:lvl8pPr marL="2263120" indent="0" algn="ctr">
              <a:buNone/>
              <a:defRPr>
                <a:solidFill>
                  <a:schemeClr val="tx1">
                    <a:tint val="75000"/>
                  </a:schemeClr>
                </a:solidFill>
              </a:defRPr>
            </a:lvl8pPr>
            <a:lvl9pPr marL="258642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078" y="3115992"/>
            <a:ext cx="13817237" cy="963083"/>
          </a:xfrm>
        </p:spPr>
        <p:txBody>
          <a:bodyPr anchor="t"/>
          <a:lstStyle>
            <a:lvl1pPr algn="l">
              <a:defRPr sz="2828" b="1" cap="all"/>
            </a:lvl1pPr>
          </a:lstStyle>
          <a:p>
            <a:r>
              <a:rPr lang="en-US"/>
              <a:t>Click to edit Master title style</a:t>
            </a:r>
          </a:p>
        </p:txBody>
      </p:sp>
      <p:sp>
        <p:nvSpPr>
          <p:cNvPr id="3" name="Text Placeholder 2"/>
          <p:cNvSpPr>
            <a:spLocks noGrp="1"/>
          </p:cNvSpPr>
          <p:nvPr>
            <p:ph type="body" idx="1"/>
          </p:nvPr>
        </p:nvSpPr>
        <p:spPr>
          <a:xfrm>
            <a:off x="1284078" y="2055252"/>
            <a:ext cx="13817237" cy="1060738"/>
          </a:xfrm>
        </p:spPr>
        <p:txBody>
          <a:bodyPr anchor="b"/>
          <a:lstStyle>
            <a:lvl1pPr marL="0" indent="0">
              <a:buNone/>
              <a:defRPr sz="1414">
                <a:solidFill>
                  <a:schemeClr val="tx1">
                    <a:tint val="75000"/>
                  </a:schemeClr>
                </a:solidFill>
              </a:defRPr>
            </a:lvl1pPr>
            <a:lvl2pPr marL="323303" indent="0">
              <a:buNone/>
              <a:defRPr sz="1273">
                <a:solidFill>
                  <a:schemeClr val="tx1">
                    <a:tint val="75000"/>
                  </a:schemeClr>
                </a:solidFill>
              </a:defRPr>
            </a:lvl2pPr>
            <a:lvl3pPr marL="646605" indent="0">
              <a:buNone/>
              <a:defRPr sz="1131">
                <a:solidFill>
                  <a:schemeClr val="tx1">
                    <a:tint val="75000"/>
                  </a:schemeClr>
                </a:solidFill>
              </a:defRPr>
            </a:lvl3pPr>
            <a:lvl4pPr marL="969909" indent="0">
              <a:buNone/>
              <a:defRPr sz="990">
                <a:solidFill>
                  <a:schemeClr val="tx1">
                    <a:tint val="75000"/>
                  </a:schemeClr>
                </a:solidFill>
              </a:defRPr>
            </a:lvl4pPr>
            <a:lvl5pPr marL="1293211" indent="0">
              <a:buNone/>
              <a:defRPr sz="990">
                <a:solidFill>
                  <a:schemeClr val="tx1">
                    <a:tint val="75000"/>
                  </a:schemeClr>
                </a:solidFill>
              </a:defRPr>
            </a:lvl5pPr>
            <a:lvl6pPr marL="1616514" indent="0">
              <a:buNone/>
              <a:defRPr sz="990">
                <a:solidFill>
                  <a:schemeClr val="tx1">
                    <a:tint val="75000"/>
                  </a:schemeClr>
                </a:solidFill>
              </a:defRPr>
            </a:lvl6pPr>
            <a:lvl7pPr marL="1939817" indent="0">
              <a:buNone/>
              <a:defRPr sz="990">
                <a:solidFill>
                  <a:schemeClr val="tx1">
                    <a:tint val="75000"/>
                  </a:schemeClr>
                </a:solidFill>
              </a:defRPr>
            </a:lvl7pPr>
            <a:lvl8pPr marL="2263120" indent="0">
              <a:buNone/>
              <a:defRPr sz="990">
                <a:solidFill>
                  <a:schemeClr val="tx1">
                    <a:tint val="75000"/>
                  </a:schemeClr>
                </a:solidFill>
              </a:defRPr>
            </a:lvl8pPr>
            <a:lvl9pPr marL="2586423" indent="0">
              <a:buNone/>
              <a:defRPr sz="9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78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325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779" y="1085434"/>
            <a:ext cx="7182368"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4" name="Content Placeholder 3"/>
          <p:cNvSpPr>
            <a:spLocks noGrp="1"/>
          </p:cNvSpPr>
          <p:nvPr>
            <p:ph sz="half" idx="2"/>
          </p:nvPr>
        </p:nvSpPr>
        <p:spPr>
          <a:xfrm>
            <a:off x="812779" y="1537790"/>
            <a:ext cx="7182368"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7608" y="1085434"/>
            <a:ext cx="7185190"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6" name="Content Placeholder 5"/>
          <p:cNvSpPr>
            <a:spLocks noGrp="1"/>
          </p:cNvSpPr>
          <p:nvPr>
            <p:ph sz="quarter" idx="4"/>
          </p:nvPr>
        </p:nvSpPr>
        <p:spPr>
          <a:xfrm>
            <a:off x="8257608" y="1537790"/>
            <a:ext cx="7185190"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80" y="193065"/>
            <a:ext cx="5347971" cy="821652"/>
          </a:xfrm>
        </p:spPr>
        <p:txBody>
          <a:bodyPr anchor="b"/>
          <a:lstStyle>
            <a:lvl1pPr algn="l">
              <a:defRPr sz="1414" b="1"/>
            </a:lvl1pPr>
          </a:lstStyle>
          <a:p>
            <a:r>
              <a:rPr lang="en-US"/>
              <a:t>Click to edit Master title style</a:t>
            </a:r>
          </a:p>
        </p:txBody>
      </p:sp>
      <p:sp>
        <p:nvSpPr>
          <p:cNvPr id="3" name="Content Placeholder 2"/>
          <p:cNvSpPr>
            <a:spLocks noGrp="1"/>
          </p:cNvSpPr>
          <p:nvPr>
            <p:ph idx="1"/>
          </p:nvPr>
        </p:nvSpPr>
        <p:spPr>
          <a:xfrm>
            <a:off x="6355478" y="193068"/>
            <a:ext cx="9087317" cy="4138565"/>
          </a:xfrm>
        </p:spPr>
        <p:txBody>
          <a:bodyPr/>
          <a:lstStyle>
            <a:lvl1pPr>
              <a:defRPr sz="2263"/>
            </a:lvl1pPr>
            <a:lvl2pPr>
              <a:defRPr sz="1980"/>
            </a:lvl2pPr>
            <a:lvl3pPr>
              <a:defRPr sz="1697"/>
            </a:lvl3pPr>
            <a:lvl4pPr>
              <a:defRPr sz="1414"/>
            </a:lvl4pPr>
            <a:lvl5pPr>
              <a:defRPr sz="1414"/>
            </a:lvl5pPr>
            <a:lvl6pPr>
              <a:defRPr sz="1414"/>
            </a:lvl6pPr>
            <a:lvl7pPr>
              <a:defRPr sz="1414"/>
            </a:lvl7pPr>
            <a:lvl8pPr>
              <a:defRPr sz="1414"/>
            </a:lvl8pPr>
            <a:lvl9pPr>
              <a:defRPr sz="14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780" y="1014720"/>
            <a:ext cx="5347971" cy="3316913"/>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06" y="3394364"/>
            <a:ext cx="9753344" cy="400724"/>
          </a:xfrm>
        </p:spPr>
        <p:txBody>
          <a:bodyPr anchor="b"/>
          <a:lstStyle>
            <a:lvl1pPr algn="l">
              <a:defRPr sz="1414" b="1"/>
            </a:lvl1pPr>
          </a:lstStyle>
          <a:p>
            <a:r>
              <a:rPr lang="en-US"/>
              <a:t>Click to edit Master title style</a:t>
            </a:r>
          </a:p>
        </p:txBody>
      </p:sp>
      <p:sp>
        <p:nvSpPr>
          <p:cNvPr id="3" name="Picture Placeholder 2"/>
          <p:cNvSpPr>
            <a:spLocks noGrp="1"/>
          </p:cNvSpPr>
          <p:nvPr>
            <p:ph type="pic" idx="1"/>
          </p:nvPr>
        </p:nvSpPr>
        <p:spPr>
          <a:xfrm>
            <a:off x="3186206" y="433277"/>
            <a:ext cx="9753344" cy="2909455"/>
          </a:xfrm>
        </p:spPr>
        <p:txBody>
          <a:bodyPr/>
          <a:lstStyle>
            <a:lvl1pPr marL="0" indent="0">
              <a:buNone/>
              <a:defRPr sz="2263"/>
            </a:lvl1pPr>
            <a:lvl2pPr marL="323303" indent="0">
              <a:buNone/>
              <a:defRPr sz="1980"/>
            </a:lvl2pPr>
            <a:lvl3pPr marL="646605" indent="0">
              <a:buNone/>
              <a:defRPr sz="1697"/>
            </a:lvl3pPr>
            <a:lvl4pPr marL="969909" indent="0">
              <a:buNone/>
              <a:defRPr sz="1414"/>
            </a:lvl4pPr>
            <a:lvl5pPr marL="1293211" indent="0">
              <a:buNone/>
              <a:defRPr sz="1414"/>
            </a:lvl5pPr>
            <a:lvl6pPr marL="1616514" indent="0">
              <a:buNone/>
              <a:defRPr sz="1414"/>
            </a:lvl6pPr>
            <a:lvl7pPr marL="1939817" indent="0">
              <a:buNone/>
              <a:defRPr sz="1414"/>
            </a:lvl7pPr>
            <a:lvl8pPr marL="2263120" indent="0">
              <a:buNone/>
              <a:defRPr sz="1414"/>
            </a:lvl8pPr>
            <a:lvl9pPr marL="2586423" indent="0">
              <a:buNone/>
              <a:defRPr sz="1414"/>
            </a:lvl9pPr>
          </a:lstStyle>
          <a:p>
            <a:endParaRPr lang="en-US"/>
          </a:p>
        </p:txBody>
      </p:sp>
      <p:sp>
        <p:nvSpPr>
          <p:cNvPr id="4" name="Text Placeholder 3"/>
          <p:cNvSpPr>
            <a:spLocks noGrp="1"/>
          </p:cNvSpPr>
          <p:nvPr>
            <p:ph type="body" sz="half" idx="2"/>
          </p:nvPr>
        </p:nvSpPr>
        <p:spPr>
          <a:xfrm>
            <a:off x="3186206" y="3795088"/>
            <a:ext cx="9753344" cy="569094"/>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292" y="194190"/>
            <a:ext cx="3657503" cy="41374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781" y="194190"/>
            <a:ext cx="10701585" cy="41374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778" y="194188"/>
            <a:ext cx="14630016" cy="808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12778" y="1131456"/>
            <a:ext cx="14630016" cy="3200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2778" y="4494391"/>
            <a:ext cx="3792967" cy="258169"/>
          </a:xfrm>
          <a:prstGeom prst="rect">
            <a:avLst/>
          </a:prstGeom>
        </p:spPr>
        <p:txBody>
          <a:bodyPr vert="horz" lIns="91440" tIns="45720" rIns="91440" bIns="45720" rtlCol="0" anchor="ctr"/>
          <a:lstStyle>
            <a:lvl1pPr algn="l">
              <a:defRPr sz="849">
                <a:solidFill>
                  <a:schemeClr val="tx1">
                    <a:tint val="75000"/>
                  </a:schemeClr>
                </a:solidFill>
              </a:defRPr>
            </a:lvl1pPr>
          </a:lstStyle>
          <a:p>
            <a:fld id="{1D8BD707-D9CF-40AE-B4C6-C98DA3205C09}" type="datetimeFigureOut">
              <a:rPr lang="en-US" smtClean="0"/>
              <a:pPr/>
              <a:t>7/5/2026</a:t>
            </a:fld>
            <a:endParaRPr lang="en-US"/>
          </a:p>
        </p:txBody>
      </p:sp>
      <p:sp>
        <p:nvSpPr>
          <p:cNvPr id="5" name="Footer Placeholder 4"/>
          <p:cNvSpPr>
            <a:spLocks noGrp="1"/>
          </p:cNvSpPr>
          <p:nvPr>
            <p:ph type="ftr" sz="quarter" idx="3"/>
          </p:nvPr>
        </p:nvSpPr>
        <p:spPr>
          <a:xfrm>
            <a:off x="5553987" y="4494391"/>
            <a:ext cx="5147599" cy="258169"/>
          </a:xfrm>
          <a:prstGeom prst="rect">
            <a:avLst/>
          </a:prstGeom>
        </p:spPr>
        <p:txBody>
          <a:bodyPr vert="horz" lIns="91440" tIns="45720" rIns="91440" bIns="45720" rtlCol="0" anchor="ctr"/>
          <a:lstStyle>
            <a:lvl1pPr algn="ctr">
              <a:defRPr sz="84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49827" y="4494391"/>
            <a:ext cx="3792967" cy="258169"/>
          </a:xfrm>
          <a:prstGeom prst="rect">
            <a:avLst/>
          </a:prstGeom>
        </p:spPr>
        <p:txBody>
          <a:bodyPr vert="horz" lIns="91440" tIns="45720" rIns="91440" bIns="45720" rtlCol="0" anchor="ctr"/>
          <a:lstStyle>
            <a:lvl1pPr algn="r">
              <a:defRPr sz="849">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6605" rtl="0" eaLnBrk="1" latinLnBrk="0" hangingPunct="1">
        <a:spcBef>
          <a:spcPct val="0"/>
        </a:spcBef>
        <a:buNone/>
        <a:defRPr sz="3111" kern="1200">
          <a:solidFill>
            <a:schemeClr val="tx1"/>
          </a:solidFill>
          <a:latin typeface="+mj-lt"/>
          <a:ea typeface="+mj-ea"/>
          <a:cs typeface="+mj-cs"/>
        </a:defRPr>
      </a:lvl1pPr>
    </p:titleStyle>
    <p:bodyStyle>
      <a:lvl1pPr marL="242477" indent="-242477" algn="l" defTabSz="646605" rtl="0" eaLnBrk="1" latinLnBrk="0" hangingPunct="1">
        <a:spcBef>
          <a:spcPct val="20000"/>
        </a:spcBef>
        <a:buFont typeface="Arial" pitchFamily="34" charset="0"/>
        <a:buChar char="•"/>
        <a:defRPr sz="2263" kern="1200">
          <a:solidFill>
            <a:schemeClr val="tx1"/>
          </a:solidFill>
          <a:latin typeface="+mn-lt"/>
          <a:ea typeface="+mn-ea"/>
          <a:cs typeface="+mn-cs"/>
        </a:defRPr>
      </a:lvl1pPr>
      <a:lvl2pPr marL="525367" indent="-202064" algn="l" defTabSz="646605" rtl="0" eaLnBrk="1" latinLnBrk="0" hangingPunct="1">
        <a:spcBef>
          <a:spcPct val="20000"/>
        </a:spcBef>
        <a:buFont typeface="Arial" pitchFamily="34" charset="0"/>
        <a:buChar char="–"/>
        <a:defRPr sz="1980" kern="1200">
          <a:solidFill>
            <a:schemeClr val="tx1"/>
          </a:solidFill>
          <a:latin typeface="+mn-lt"/>
          <a:ea typeface="+mn-ea"/>
          <a:cs typeface="+mn-cs"/>
        </a:defRPr>
      </a:lvl2pPr>
      <a:lvl3pPr marL="808257" indent="-161652" algn="l" defTabSz="646605" rtl="0" eaLnBrk="1" latinLnBrk="0" hangingPunct="1">
        <a:spcBef>
          <a:spcPct val="20000"/>
        </a:spcBef>
        <a:buFont typeface="Arial" pitchFamily="34" charset="0"/>
        <a:buChar char="•"/>
        <a:defRPr sz="1697" kern="1200">
          <a:solidFill>
            <a:schemeClr val="tx1"/>
          </a:solidFill>
          <a:latin typeface="+mn-lt"/>
          <a:ea typeface="+mn-ea"/>
          <a:cs typeface="+mn-cs"/>
        </a:defRPr>
      </a:lvl3pPr>
      <a:lvl4pPr marL="1131560"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4pPr>
      <a:lvl5pPr marL="1454862"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5pPr>
      <a:lvl6pPr marL="1778166"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6pPr>
      <a:lvl7pPr marL="2101468"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7pPr>
      <a:lvl8pPr marL="2424771"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8pPr>
      <a:lvl9pPr marL="2748073"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9pPr>
    </p:bodyStyle>
    <p:otherStyle>
      <a:defPPr>
        <a:defRPr lang="en-US"/>
      </a:defPPr>
      <a:lvl1pPr marL="0" algn="l" defTabSz="646605" rtl="0" eaLnBrk="1" latinLnBrk="0" hangingPunct="1">
        <a:defRPr sz="1273" kern="1200">
          <a:solidFill>
            <a:schemeClr val="tx1"/>
          </a:solidFill>
          <a:latin typeface="+mn-lt"/>
          <a:ea typeface="+mn-ea"/>
          <a:cs typeface="+mn-cs"/>
        </a:defRPr>
      </a:lvl1pPr>
      <a:lvl2pPr marL="323303" algn="l" defTabSz="646605" rtl="0" eaLnBrk="1" latinLnBrk="0" hangingPunct="1">
        <a:defRPr sz="1273" kern="1200">
          <a:solidFill>
            <a:schemeClr val="tx1"/>
          </a:solidFill>
          <a:latin typeface="+mn-lt"/>
          <a:ea typeface="+mn-ea"/>
          <a:cs typeface="+mn-cs"/>
        </a:defRPr>
      </a:lvl2pPr>
      <a:lvl3pPr marL="646605" algn="l" defTabSz="646605" rtl="0" eaLnBrk="1" latinLnBrk="0" hangingPunct="1">
        <a:defRPr sz="1273" kern="1200">
          <a:solidFill>
            <a:schemeClr val="tx1"/>
          </a:solidFill>
          <a:latin typeface="+mn-lt"/>
          <a:ea typeface="+mn-ea"/>
          <a:cs typeface="+mn-cs"/>
        </a:defRPr>
      </a:lvl3pPr>
      <a:lvl4pPr marL="969909" algn="l" defTabSz="646605" rtl="0" eaLnBrk="1" latinLnBrk="0" hangingPunct="1">
        <a:defRPr sz="1273" kern="1200">
          <a:solidFill>
            <a:schemeClr val="tx1"/>
          </a:solidFill>
          <a:latin typeface="+mn-lt"/>
          <a:ea typeface="+mn-ea"/>
          <a:cs typeface="+mn-cs"/>
        </a:defRPr>
      </a:lvl4pPr>
      <a:lvl5pPr marL="1293211" algn="l" defTabSz="646605" rtl="0" eaLnBrk="1" latinLnBrk="0" hangingPunct="1">
        <a:defRPr sz="1273" kern="1200">
          <a:solidFill>
            <a:schemeClr val="tx1"/>
          </a:solidFill>
          <a:latin typeface="+mn-lt"/>
          <a:ea typeface="+mn-ea"/>
          <a:cs typeface="+mn-cs"/>
        </a:defRPr>
      </a:lvl5pPr>
      <a:lvl6pPr marL="1616514" algn="l" defTabSz="646605" rtl="0" eaLnBrk="1" latinLnBrk="0" hangingPunct="1">
        <a:defRPr sz="1273" kern="1200">
          <a:solidFill>
            <a:schemeClr val="tx1"/>
          </a:solidFill>
          <a:latin typeface="+mn-lt"/>
          <a:ea typeface="+mn-ea"/>
          <a:cs typeface="+mn-cs"/>
        </a:defRPr>
      </a:lvl6pPr>
      <a:lvl7pPr marL="1939817" algn="l" defTabSz="646605" rtl="0" eaLnBrk="1" latinLnBrk="0" hangingPunct="1">
        <a:defRPr sz="1273" kern="1200">
          <a:solidFill>
            <a:schemeClr val="tx1"/>
          </a:solidFill>
          <a:latin typeface="+mn-lt"/>
          <a:ea typeface="+mn-ea"/>
          <a:cs typeface="+mn-cs"/>
        </a:defRPr>
      </a:lvl7pPr>
      <a:lvl8pPr marL="2263120" algn="l" defTabSz="646605" rtl="0" eaLnBrk="1" latinLnBrk="0" hangingPunct="1">
        <a:defRPr sz="1273" kern="1200">
          <a:solidFill>
            <a:schemeClr val="tx1"/>
          </a:solidFill>
          <a:latin typeface="+mn-lt"/>
          <a:ea typeface="+mn-ea"/>
          <a:cs typeface="+mn-cs"/>
        </a:defRPr>
      </a:lvl8pPr>
      <a:lvl9pPr marL="2586423" algn="l" defTabSz="646605" rtl="0" eaLnBrk="1" latinLnBrk="0" hangingPunct="1">
        <a:defRPr sz="12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67" name="TextBox 7">
            <a:extLst>
              <a:ext uri="{FF2B5EF4-FFF2-40B4-BE49-F238E27FC236}">
                <a16:creationId xmlns:a16="http://schemas.microsoft.com/office/drawing/2014/main" id="{02B01CD5-07D0-43ED-8B2F-F11E3505B87E}"/>
              </a:ext>
            </a:extLst>
          </p:cNvPr>
          <p:cNvSpPr txBox="1"/>
          <p:nvPr/>
        </p:nvSpPr>
        <p:spPr>
          <a:xfrm>
            <a:off x="9394825" y="3988043"/>
            <a:ext cx="8047241" cy="10182248"/>
          </a:xfrm>
          <a:prstGeom prst="rect">
            <a:avLst/>
          </a:prstGeom>
          <a:solidFill>
            <a:srgbClr val="399790">
              <a:alpha val="30196"/>
            </a:srgbClr>
          </a:solidFill>
        </p:spPr>
        <p:txBody>
          <a:bodyPr lIns="35919" tIns="35919" rIns="35919" bIns="35919" rtlCol="0" anchor="ctr"/>
          <a:lstStyle/>
          <a:p>
            <a:pPr algn="ctr">
              <a:lnSpc>
                <a:spcPts val="2871"/>
              </a:lnSpc>
              <a:spcBef>
                <a:spcPct val="0"/>
              </a:spcBef>
            </a:pPr>
            <a:endParaRPr sz="1273"/>
          </a:p>
        </p:txBody>
      </p:sp>
      <p:grpSp>
        <p:nvGrpSpPr>
          <p:cNvPr id="13" name="Grupo 12">
            <a:extLst>
              <a:ext uri="{FF2B5EF4-FFF2-40B4-BE49-F238E27FC236}">
                <a16:creationId xmlns:a16="http://schemas.microsoft.com/office/drawing/2014/main" id="{42056B06-C829-468D-A940-DB486F74C4FA}"/>
              </a:ext>
            </a:extLst>
          </p:cNvPr>
          <p:cNvGrpSpPr/>
          <p:nvPr/>
        </p:nvGrpSpPr>
        <p:grpSpPr>
          <a:xfrm>
            <a:off x="0" y="-32310"/>
            <a:ext cx="26866849" cy="1849611"/>
            <a:chOff x="2739175" y="-32310"/>
            <a:chExt cx="21395479" cy="1849611"/>
          </a:xfrm>
        </p:grpSpPr>
        <p:pic>
          <p:nvPicPr>
            <p:cNvPr id="4" name="Imagen 3">
              <a:extLst>
                <a:ext uri="{FF2B5EF4-FFF2-40B4-BE49-F238E27FC236}">
                  <a16:creationId xmlns:a16="http://schemas.microsoft.com/office/drawing/2014/main" id="{FCC37BBC-3E54-49B9-A12B-926207B7B688}"/>
                </a:ext>
              </a:extLst>
            </p:cNvPr>
            <p:cNvPicPr>
              <a:picLocks noChangeAspect="1"/>
            </p:cNvPicPr>
            <p:nvPr/>
          </p:nvPicPr>
          <p:blipFill rotWithShape="1">
            <a:blip r:embed="rId2">
              <a:extLst>
                <a:ext uri="{28A0092B-C50C-407E-A947-70E740481C1C}">
                  <a14:useLocalDpi xmlns:a14="http://schemas.microsoft.com/office/drawing/2010/main" val="0"/>
                </a:ext>
              </a:extLst>
            </a:blip>
            <a:srcRect l="61028" t="15391" r="24676" b="26210"/>
            <a:stretch/>
          </p:blipFill>
          <p:spPr>
            <a:xfrm rot="16200000">
              <a:off x="7260618" y="-4553753"/>
              <a:ext cx="1849611" cy="10892498"/>
            </a:xfrm>
            <a:prstGeom prst="rect">
              <a:avLst/>
            </a:prstGeom>
          </p:spPr>
        </p:pic>
        <p:pic>
          <p:nvPicPr>
            <p:cNvPr id="65" name="Imagen 64">
              <a:extLst>
                <a:ext uri="{FF2B5EF4-FFF2-40B4-BE49-F238E27FC236}">
                  <a16:creationId xmlns:a16="http://schemas.microsoft.com/office/drawing/2014/main" id="{80F61AA7-F9E7-46A4-9C27-E707DBE82F32}"/>
                </a:ext>
              </a:extLst>
            </p:cNvPr>
            <p:cNvPicPr>
              <a:picLocks noChangeAspect="1"/>
            </p:cNvPicPr>
            <p:nvPr/>
          </p:nvPicPr>
          <p:blipFill rotWithShape="1">
            <a:blip r:embed="rId2">
              <a:extLst>
                <a:ext uri="{28A0092B-C50C-407E-A947-70E740481C1C}">
                  <a14:useLocalDpi xmlns:a14="http://schemas.microsoft.com/office/drawing/2010/main" val="0"/>
                </a:ext>
              </a:extLst>
            </a:blip>
            <a:srcRect l="61028" t="15390" r="24676" b="28091"/>
            <a:stretch/>
          </p:blipFill>
          <p:spPr>
            <a:xfrm rot="16200000" flipV="1">
              <a:off x="17756677" y="-4560676"/>
              <a:ext cx="1841391" cy="10914563"/>
            </a:xfrm>
            <a:prstGeom prst="rect">
              <a:avLst/>
            </a:prstGeom>
          </p:spPr>
        </p:pic>
      </p:grpSp>
      <p:sp>
        <p:nvSpPr>
          <p:cNvPr id="39" name="TextBox 39"/>
          <p:cNvSpPr txBox="1"/>
          <p:nvPr/>
        </p:nvSpPr>
        <p:spPr>
          <a:xfrm>
            <a:off x="5499108" y="418007"/>
            <a:ext cx="11942958" cy="948978"/>
          </a:xfrm>
          <a:prstGeom prst="rect">
            <a:avLst/>
          </a:prstGeom>
        </p:spPr>
        <p:txBody>
          <a:bodyPr wrap="square" lIns="0" tIns="0" rIns="0" bIns="0" rtlCol="0" anchor="t">
            <a:spAutoFit/>
          </a:bodyPr>
          <a:lstStyle/>
          <a:p>
            <a:pPr>
              <a:lnSpc>
                <a:spcPts val="3712"/>
              </a:lnSpc>
            </a:pPr>
            <a:r>
              <a:rPr lang="en-US" sz="3200" b="1" dirty="0">
                <a:solidFill>
                  <a:srgbClr val="FFFFFF"/>
                </a:solidFill>
                <a:ea typeface="Questrial"/>
                <a:cs typeface="Questrial"/>
                <a:sym typeface="Questrial"/>
              </a:rPr>
              <a:t>II JORNADA NACIONAL DE SISTEMAS DE INFORMACIÓN EN SALUD</a:t>
            </a:r>
          </a:p>
          <a:p>
            <a:pPr>
              <a:lnSpc>
                <a:spcPts val="3712"/>
              </a:lnSpc>
            </a:pPr>
            <a:r>
              <a:rPr lang="en-US" sz="3200" dirty="0">
                <a:solidFill>
                  <a:srgbClr val="FFFFFF"/>
                </a:solidFill>
                <a:ea typeface="Questrial"/>
                <a:cs typeface="Questrial"/>
                <a:sym typeface="Questrial"/>
              </a:rPr>
              <a:t>"NORMA ENEIDA RIOS MASSABOT IN MEMORIAM"</a:t>
            </a:r>
          </a:p>
        </p:txBody>
      </p:sp>
      <p:sp>
        <p:nvSpPr>
          <p:cNvPr id="40" name="TextBox 40"/>
          <p:cNvSpPr txBox="1"/>
          <p:nvPr/>
        </p:nvSpPr>
        <p:spPr>
          <a:xfrm>
            <a:off x="927624" y="6364823"/>
            <a:ext cx="3872824" cy="306366"/>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INTRODUCCIÓN</a:t>
            </a:r>
          </a:p>
        </p:txBody>
      </p:sp>
      <p:sp>
        <p:nvSpPr>
          <p:cNvPr id="41" name="TextBox 41"/>
          <p:cNvSpPr txBox="1"/>
          <p:nvPr/>
        </p:nvSpPr>
        <p:spPr>
          <a:xfrm>
            <a:off x="875993" y="6704100"/>
            <a:ext cx="8012359" cy="2215991"/>
          </a:xfrm>
          <a:prstGeom prst="rect">
            <a:avLst/>
          </a:prstGeom>
        </p:spPr>
        <p:txBody>
          <a:bodyPr wrap="square" lIns="0" tIns="0" rIns="0" bIns="0" rtlCol="0" anchor="t">
            <a:spAutoFit/>
          </a:bodyPr>
          <a:lstStyle/>
          <a:p>
            <a:pPr algn="just"/>
            <a:r>
              <a:rPr lang="es-ES" sz="2400" dirty="0">
                <a:sym typeface="Montserrat"/>
              </a:rPr>
              <a:t>La calidad de la gestión editorial constituye un componente esencial que garantiza la visibilidad, credibilidad y pertinencia científica de las revistas académicas. En el contexto cubano, la Revista Cubana de Tecnología de la Salud requiere herramientas que evalúen el modelo diseñado, con el propósito de alinearlos con estándares internacionales</a:t>
            </a:r>
            <a:endParaRPr lang="en-US" sz="2400" dirty="0">
              <a:sym typeface="Montserrat"/>
            </a:endParaRPr>
          </a:p>
        </p:txBody>
      </p:sp>
      <p:sp>
        <p:nvSpPr>
          <p:cNvPr id="42" name="TextBox 42"/>
          <p:cNvSpPr txBox="1"/>
          <p:nvPr/>
        </p:nvSpPr>
        <p:spPr>
          <a:xfrm>
            <a:off x="884663" y="9054104"/>
            <a:ext cx="3872824" cy="306366"/>
          </a:xfrm>
          <a:prstGeom prst="rect">
            <a:avLst/>
          </a:prstGeom>
        </p:spPr>
        <p:txBody>
          <a:bodyPr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OBJETIVOS</a:t>
            </a:r>
          </a:p>
        </p:txBody>
      </p:sp>
      <p:pic>
        <p:nvPicPr>
          <p:cNvPr id="9" name="Imagen 8">
            <a:extLst>
              <a:ext uri="{FF2B5EF4-FFF2-40B4-BE49-F238E27FC236}">
                <a16:creationId xmlns:a16="http://schemas.microsoft.com/office/drawing/2014/main" id="{C6DA5058-29CF-4CDF-876D-035A110F1890}"/>
              </a:ext>
            </a:extLst>
          </p:cNvPr>
          <p:cNvPicPr>
            <a:picLocks noChangeAspect="1"/>
          </p:cNvPicPr>
          <p:nvPr/>
        </p:nvPicPr>
        <p:blipFill rotWithShape="1">
          <a:blip r:embed="rId3">
            <a:extLst>
              <a:ext uri="{28A0092B-C50C-407E-A947-70E740481C1C}">
                <a14:useLocalDpi xmlns:a14="http://schemas.microsoft.com/office/drawing/2010/main" val="0"/>
              </a:ext>
            </a:extLst>
          </a:blip>
          <a:srcRect l="15279" t="19116" r="12499" b="11983"/>
          <a:stretch/>
        </p:blipFill>
        <p:spPr>
          <a:xfrm>
            <a:off x="2997574" y="-32310"/>
            <a:ext cx="2112405" cy="2080589"/>
          </a:xfrm>
          <a:prstGeom prst="ellipse">
            <a:avLst/>
          </a:prstGeom>
          <a:ln w="63500" cap="rnd">
            <a:noFill/>
          </a:ln>
          <a:effectLst/>
        </p:spPr>
      </p:pic>
      <p:sp>
        <p:nvSpPr>
          <p:cNvPr id="11" name="CuadroTexto 10">
            <a:extLst>
              <a:ext uri="{FF2B5EF4-FFF2-40B4-BE49-F238E27FC236}">
                <a16:creationId xmlns:a16="http://schemas.microsoft.com/office/drawing/2014/main" id="{C7D94EF5-13D6-4FB5-B1BF-41D9D5FAFF6E}"/>
              </a:ext>
            </a:extLst>
          </p:cNvPr>
          <p:cNvSpPr txBox="1"/>
          <p:nvPr/>
        </p:nvSpPr>
        <p:spPr>
          <a:xfrm>
            <a:off x="860425" y="2466659"/>
            <a:ext cx="25298400" cy="769441"/>
          </a:xfrm>
          <a:prstGeom prst="rect">
            <a:avLst/>
          </a:prstGeom>
          <a:noFill/>
        </p:spPr>
        <p:txBody>
          <a:bodyPr wrap="square" rtlCol="0">
            <a:spAutoFit/>
          </a:bodyPr>
          <a:lstStyle/>
          <a:p>
            <a:pPr algn="ctr"/>
            <a:r>
              <a:rPr lang="es-ES" sz="4400" b="1" dirty="0"/>
              <a:t>Instrumento de evaluación. Modelo de gestión editorial, Revista Cubana de Tecnología de la Salud</a:t>
            </a:r>
            <a:endParaRPr lang="pt-BR" sz="4400" b="1" dirty="0"/>
          </a:p>
        </p:txBody>
      </p:sp>
      <p:sp>
        <p:nvSpPr>
          <p:cNvPr id="63" name="TextBox 41">
            <a:extLst>
              <a:ext uri="{FF2B5EF4-FFF2-40B4-BE49-F238E27FC236}">
                <a16:creationId xmlns:a16="http://schemas.microsoft.com/office/drawing/2014/main" id="{74EBD2D8-F998-4E29-983E-557896B9719D}"/>
              </a:ext>
            </a:extLst>
          </p:cNvPr>
          <p:cNvSpPr txBox="1"/>
          <p:nvPr/>
        </p:nvSpPr>
        <p:spPr>
          <a:xfrm>
            <a:off x="927624" y="3424336"/>
            <a:ext cx="8030280" cy="3016210"/>
          </a:xfrm>
          <a:prstGeom prst="rect">
            <a:avLst/>
          </a:prstGeom>
        </p:spPr>
        <p:txBody>
          <a:bodyPr wrap="square" lIns="0" tIns="0" rIns="0" bIns="0" rtlCol="0" anchor="t">
            <a:spAutoFit/>
          </a:bodyPr>
          <a:lstStyle/>
          <a:p>
            <a:pPr algn="ctr"/>
            <a:r>
              <a:rPr lang="en-US" sz="2800" b="1" dirty="0" err="1">
                <a:solidFill>
                  <a:srgbClr val="000000"/>
                </a:solidFill>
                <a:ea typeface="Montserrat"/>
                <a:cs typeface="Montserrat"/>
                <a:sym typeface="Montserrat"/>
              </a:rPr>
              <a:t>Autores</a:t>
            </a:r>
            <a:r>
              <a:rPr lang="en-US" sz="2800" b="1" dirty="0">
                <a:solidFill>
                  <a:srgbClr val="000000"/>
                </a:solidFill>
                <a:ea typeface="Montserrat"/>
                <a:cs typeface="Montserrat"/>
                <a:sym typeface="Montserrat"/>
              </a:rPr>
              <a:t>:</a:t>
            </a:r>
          </a:p>
          <a:p>
            <a:pPr algn="ctr"/>
            <a:r>
              <a:rPr lang="en-US" sz="2800" b="1" dirty="0">
                <a:solidFill>
                  <a:srgbClr val="000000"/>
                </a:solidFill>
                <a:ea typeface="Montserrat"/>
                <a:cs typeface="Montserrat"/>
                <a:sym typeface="Montserrat"/>
              </a:rPr>
              <a:t>Mayelin Llosa Santana, Carlos Rafael Araujo Inastrilla, María del Carmen Roche Madrigal, </a:t>
            </a:r>
            <a:r>
              <a:rPr lang="en-US" sz="2800" b="1" dirty="0" err="1">
                <a:solidFill>
                  <a:srgbClr val="000000"/>
                </a:solidFill>
                <a:ea typeface="Montserrat"/>
                <a:cs typeface="Montserrat"/>
                <a:sym typeface="Montserrat"/>
              </a:rPr>
              <a:t>Yanetsi</a:t>
            </a:r>
            <a:r>
              <a:rPr lang="en-US" sz="2800" b="1" dirty="0">
                <a:solidFill>
                  <a:srgbClr val="000000"/>
                </a:solidFill>
                <a:ea typeface="Montserrat"/>
                <a:cs typeface="Montserrat"/>
                <a:sym typeface="Montserrat"/>
              </a:rPr>
              <a:t> García Savón , </a:t>
            </a:r>
            <a:r>
              <a:rPr lang="en-US" sz="2800" b="1" dirty="0" err="1">
                <a:solidFill>
                  <a:srgbClr val="000000"/>
                </a:solidFill>
                <a:ea typeface="Montserrat"/>
                <a:cs typeface="Montserrat"/>
                <a:sym typeface="Montserrat"/>
              </a:rPr>
              <a:t>Dayami</a:t>
            </a:r>
            <a:r>
              <a:rPr lang="en-US" sz="2800" b="1" dirty="0">
                <a:solidFill>
                  <a:srgbClr val="000000"/>
                </a:solidFill>
                <a:ea typeface="Montserrat"/>
                <a:cs typeface="Montserrat"/>
                <a:sym typeface="Montserrat"/>
              </a:rPr>
              <a:t> Gutiérrez Vera, Alejandro Araujo Inastrilla</a:t>
            </a:r>
          </a:p>
          <a:p>
            <a:pPr algn="ctr"/>
            <a:endParaRPr lang="en-US" sz="2800" b="1" dirty="0">
              <a:solidFill>
                <a:srgbClr val="000000"/>
              </a:solidFill>
              <a:ea typeface="Montserrat"/>
              <a:cs typeface="Montserrat"/>
              <a:sym typeface="Montserrat"/>
            </a:endParaRPr>
          </a:p>
          <a:p>
            <a:endParaRPr lang="en-US" sz="2800" dirty="0">
              <a:solidFill>
                <a:srgbClr val="000000"/>
              </a:solidFill>
              <a:ea typeface="Montserrat"/>
              <a:cs typeface="Montserrat"/>
              <a:sym typeface="Montserrat"/>
            </a:endParaRPr>
          </a:p>
        </p:txBody>
      </p:sp>
      <p:pic>
        <p:nvPicPr>
          <p:cNvPr id="64" name="Imagen 63">
            <a:extLst>
              <a:ext uri="{FF2B5EF4-FFF2-40B4-BE49-F238E27FC236}">
                <a16:creationId xmlns:a16="http://schemas.microsoft.com/office/drawing/2014/main" id="{C9F831E7-8515-4AB1-847D-A5A2DD3DBE29}"/>
              </a:ext>
            </a:extLst>
          </p:cNvPr>
          <p:cNvPicPr>
            <a:picLocks noChangeAspect="1"/>
          </p:cNvPicPr>
          <p:nvPr/>
        </p:nvPicPr>
        <p:blipFill rotWithShape="1">
          <a:blip r:embed="rId2">
            <a:extLst>
              <a:ext uri="{28A0092B-C50C-407E-A947-70E740481C1C}">
                <a14:useLocalDpi xmlns:a14="http://schemas.microsoft.com/office/drawing/2010/main" val="0"/>
              </a:ext>
            </a:extLst>
          </a:blip>
          <a:srcRect l="88703" t="15391" r="7133" b="26210"/>
          <a:stretch/>
        </p:blipFill>
        <p:spPr>
          <a:xfrm rot="16200000">
            <a:off x="13185240" y="1431389"/>
            <a:ext cx="496372" cy="26866850"/>
          </a:xfrm>
          <a:prstGeom prst="rect">
            <a:avLst/>
          </a:prstGeom>
        </p:spPr>
      </p:pic>
      <p:cxnSp>
        <p:nvCxnSpPr>
          <p:cNvPr id="18" name="Conector recto 17">
            <a:extLst>
              <a:ext uri="{FF2B5EF4-FFF2-40B4-BE49-F238E27FC236}">
                <a16:creationId xmlns:a16="http://schemas.microsoft.com/office/drawing/2014/main" id="{DC5212EF-74D4-4358-BA2E-6C9CDE691C32}"/>
              </a:ext>
            </a:extLst>
          </p:cNvPr>
          <p:cNvCxnSpPr/>
          <p:nvPr/>
        </p:nvCxnSpPr>
        <p:spPr>
          <a:xfrm>
            <a:off x="879867" y="6009503"/>
            <a:ext cx="8013331" cy="0"/>
          </a:xfrm>
          <a:prstGeom prst="line">
            <a:avLst/>
          </a:prstGeom>
          <a:ln w="76200">
            <a:solidFill>
              <a:srgbClr val="18738B"/>
            </a:solidFill>
          </a:ln>
        </p:spPr>
        <p:style>
          <a:lnRef idx="1">
            <a:schemeClr val="accent1"/>
          </a:lnRef>
          <a:fillRef idx="0">
            <a:schemeClr val="accent1"/>
          </a:fillRef>
          <a:effectRef idx="0">
            <a:schemeClr val="accent1"/>
          </a:effectRef>
          <a:fontRef idx="minor">
            <a:schemeClr val="tx1"/>
          </a:fontRef>
        </p:style>
      </p:cxnSp>
      <p:sp>
        <p:nvSpPr>
          <p:cNvPr id="68" name="TextBox 41">
            <a:extLst>
              <a:ext uri="{FF2B5EF4-FFF2-40B4-BE49-F238E27FC236}">
                <a16:creationId xmlns:a16="http://schemas.microsoft.com/office/drawing/2014/main" id="{FAFC2936-D774-48E2-8AD9-E06D6481B17D}"/>
              </a:ext>
            </a:extLst>
          </p:cNvPr>
          <p:cNvSpPr txBox="1"/>
          <p:nvPr/>
        </p:nvSpPr>
        <p:spPr>
          <a:xfrm>
            <a:off x="875993" y="9535177"/>
            <a:ext cx="8012359" cy="738664"/>
          </a:xfrm>
          <a:prstGeom prst="rect">
            <a:avLst/>
          </a:prstGeom>
        </p:spPr>
        <p:txBody>
          <a:bodyPr wrap="square" lIns="0" tIns="0" rIns="0" bIns="0" rtlCol="0" anchor="t">
            <a:spAutoFit/>
          </a:bodyPr>
          <a:lstStyle/>
          <a:p>
            <a:pPr algn="just"/>
            <a:r>
              <a:rPr lang="es-ES" sz="2400" dirty="0">
                <a:sym typeface="Montserrat"/>
              </a:rPr>
              <a:t>Elaborar un instrumento para la evaluación del modelo de gestión editorial de la Revista Cubana de Tecnología de la Salud</a:t>
            </a:r>
            <a:endParaRPr lang="en-US" sz="2400" dirty="0">
              <a:sym typeface="Montserrat"/>
            </a:endParaRPr>
          </a:p>
        </p:txBody>
      </p:sp>
      <p:sp>
        <p:nvSpPr>
          <p:cNvPr id="69" name="TextBox 40">
            <a:extLst>
              <a:ext uri="{FF2B5EF4-FFF2-40B4-BE49-F238E27FC236}">
                <a16:creationId xmlns:a16="http://schemas.microsoft.com/office/drawing/2014/main" id="{F0533023-0C74-4AAF-922A-F35624F4CF22}"/>
              </a:ext>
            </a:extLst>
          </p:cNvPr>
          <p:cNvSpPr txBox="1"/>
          <p:nvPr/>
        </p:nvSpPr>
        <p:spPr>
          <a:xfrm>
            <a:off x="896181" y="10722257"/>
            <a:ext cx="3872824" cy="292837"/>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MÉTODO</a:t>
            </a:r>
          </a:p>
        </p:txBody>
      </p:sp>
      <p:sp>
        <p:nvSpPr>
          <p:cNvPr id="70" name="TextBox 41">
            <a:extLst>
              <a:ext uri="{FF2B5EF4-FFF2-40B4-BE49-F238E27FC236}">
                <a16:creationId xmlns:a16="http://schemas.microsoft.com/office/drawing/2014/main" id="{2DDD5515-A4C8-4C44-8A16-AA28E1047DE2}"/>
              </a:ext>
            </a:extLst>
          </p:cNvPr>
          <p:cNvSpPr txBox="1"/>
          <p:nvPr/>
        </p:nvSpPr>
        <p:spPr>
          <a:xfrm>
            <a:off x="844550" y="11061534"/>
            <a:ext cx="8012359" cy="2585323"/>
          </a:xfrm>
          <a:prstGeom prst="rect">
            <a:avLst/>
          </a:prstGeom>
        </p:spPr>
        <p:txBody>
          <a:bodyPr wrap="square" lIns="0" tIns="0" rIns="0" bIns="0" rtlCol="0" anchor="t">
            <a:spAutoFit/>
          </a:bodyPr>
          <a:lstStyle/>
          <a:p>
            <a:pPr algn="just"/>
            <a:r>
              <a:rPr lang="es-ES" sz="2400" dirty="0">
                <a:sym typeface="Montserrat"/>
              </a:rPr>
              <a:t>Se desarrolló un estudio de desarrollo orientado a la construcción y validación de un instrumento de evaluación. Se empleó la plataforma digital Google </a:t>
            </a:r>
            <a:r>
              <a:rPr lang="es-ES" sz="2400" dirty="0" err="1">
                <a:sym typeface="Montserrat"/>
              </a:rPr>
              <a:t>Forms</a:t>
            </a:r>
            <a:r>
              <a:rPr lang="es-ES" sz="2400" dirty="0">
                <a:sym typeface="Montserrat"/>
              </a:rPr>
              <a:t>, que diseño el cuestionario, estructuró los ítems según las dimensiones definidas y facilitó la distribución a los especialistas seleccionados. La herramienta posibilitará la recopilación automática de las respuestas y la exportación de los datos</a:t>
            </a:r>
            <a:endParaRPr lang="en-US" sz="2400" dirty="0">
              <a:sym typeface="Montserrat"/>
            </a:endParaRPr>
          </a:p>
        </p:txBody>
      </p:sp>
      <p:sp>
        <p:nvSpPr>
          <p:cNvPr id="71" name="TextBox 40">
            <a:extLst>
              <a:ext uri="{FF2B5EF4-FFF2-40B4-BE49-F238E27FC236}">
                <a16:creationId xmlns:a16="http://schemas.microsoft.com/office/drawing/2014/main" id="{1CDB0BEE-8362-402F-B598-09EF5E004939}"/>
              </a:ext>
            </a:extLst>
          </p:cNvPr>
          <p:cNvSpPr txBox="1"/>
          <p:nvPr/>
        </p:nvSpPr>
        <p:spPr>
          <a:xfrm>
            <a:off x="9559871" y="4572103"/>
            <a:ext cx="3872824" cy="306366"/>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RESULTADOS</a:t>
            </a:r>
          </a:p>
        </p:txBody>
      </p:sp>
      <p:sp>
        <p:nvSpPr>
          <p:cNvPr id="72" name="TextBox 41">
            <a:extLst>
              <a:ext uri="{FF2B5EF4-FFF2-40B4-BE49-F238E27FC236}">
                <a16:creationId xmlns:a16="http://schemas.microsoft.com/office/drawing/2014/main" id="{6EDDD904-C546-4D81-B2CF-50E51F3BFEAC}"/>
              </a:ext>
            </a:extLst>
          </p:cNvPr>
          <p:cNvSpPr txBox="1"/>
          <p:nvPr/>
        </p:nvSpPr>
        <p:spPr>
          <a:xfrm>
            <a:off x="9559871" y="4911380"/>
            <a:ext cx="7747108" cy="738664"/>
          </a:xfrm>
          <a:prstGeom prst="rect">
            <a:avLst/>
          </a:prstGeom>
        </p:spPr>
        <p:txBody>
          <a:bodyPr wrap="square" lIns="0" tIns="0" rIns="0" bIns="0" rtlCol="0" anchor="t">
            <a:spAutoFit/>
          </a:bodyPr>
          <a:lstStyle/>
          <a:p>
            <a:pPr algn="just"/>
            <a:r>
              <a:rPr lang="es-419" sz="2400" dirty="0">
                <a:sym typeface="Montserrat"/>
              </a:rPr>
              <a:t>El instrumento diseñado se consolidó como una herramienta estructurada en cuatro dimensiones clave: </a:t>
            </a:r>
            <a:endParaRPr lang="en-US" sz="2400" dirty="0">
              <a:sym typeface="Montserrat"/>
            </a:endParaRPr>
          </a:p>
        </p:txBody>
      </p:sp>
      <p:sp>
        <p:nvSpPr>
          <p:cNvPr id="74" name="TextBox 42">
            <a:extLst>
              <a:ext uri="{FF2B5EF4-FFF2-40B4-BE49-F238E27FC236}">
                <a16:creationId xmlns:a16="http://schemas.microsoft.com/office/drawing/2014/main" id="{59943571-2E74-4831-A2B7-C7022BDAF289}"/>
              </a:ext>
            </a:extLst>
          </p:cNvPr>
          <p:cNvSpPr txBox="1"/>
          <p:nvPr/>
        </p:nvSpPr>
        <p:spPr>
          <a:xfrm>
            <a:off x="17935537" y="10321938"/>
            <a:ext cx="3872824" cy="306366"/>
          </a:xfrm>
          <a:prstGeom prst="rect">
            <a:avLst/>
          </a:prstGeom>
        </p:spPr>
        <p:txBody>
          <a:bodyPr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CONCLUSIONES</a:t>
            </a:r>
          </a:p>
        </p:txBody>
      </p:sp>
      <p:sp>
        <p:nvSpPr>
          <p:cNvPr id="75" name="TextBox 41">
            <a:extLst>
              <a:ext uri="{FF2B5EF4-FFF2-40B4-BE49-F238E27FC236}">
                <a16:creationId xmlns:a16="http://schemas.microsoft.com/office/drawing/2014/main" id="{6A50AA50-9142-4E4A-9551-7FDE0291E56F}"/>
              </a:ext>
            </a:extLst>
          </p:cNvPr>
          <p:cNvSpPr txBox="1"/>
          <p:nvPr/>
        </p:nvSpPr>
        <p:spPr>
          <a:xfrm>
            <a:off x="17926867" y="10803011"/>
            <a:ext cx="8012359" cy="2954655"/>
          </a:xfrm>
          <a:prstGeom prst="rect">
            <a:avLst/>
          </a:prstGeom>
        </p:spPr>
        <p:txBody>
          <a:bodyPr wrap="square" lIns="0" tIns="0" rIns="0" bIns="0" rtlCol="0" anchor="t">
            <a:spAutoFit/>
          </a:bodyPr>
          <a:lstStyle/>
          <a:p>
            <a:pPr algn="just"/>
            <a:r>
              <a:rPr lang="es-ES" sz="2400" dirty="0">
                <a:sym typeface="Montserrat"/>
              </a:rPr>
              <a:t>El instrumento propuesto constituye una herramienta válida para evaluar el modelo de gestión editorial de la Revista Cubana de Tecnología de la Salud. Se organizó en secciones coherentes, con indicadores definidos y preguntas que valoran el grado de cumplimiento de políticas, procesos, calidad del contenido, visibilidad e internacionalización. La versión en formato digital Google </a:t>
            </a:r>
            <a:r>
              <a:rPr lang="es-ES" sz="2400" dirty="0" err="1">
                <a:sym typeface="Montserrat"/>
              </a:rPr>
              <a:t>Forms</a:t>
            </a:r>
            <a:r>
              <a:rPr lang="es-ES" sz="2400" dirty="0">
                <a:sym typeface="Montserrat"/>
              </a:rPr>
              <a:t>, facilitó la estructuración, accesibilidad y futura aplicación a expertos del ámbito editorial.</a:t>
            </a:r>
            <a:endParaRPr lang="en-US" sz="2400" dirty="0">
              <a:sym typeface="Montserrat"/>
            </a:endParaRPr>
          </a:p>
        </p:txBody>
      </p:sp>
      <p:sp>
        <p:nvSpPr>
          <p:cNvPr id="3" name="Rectángulo 2">
            <a:extLst>
              <a:ext uri="{FF2B5EF4-FFF2-40B4-BE49-F238E27FC236}">
                <a16:creationId xmlns:a16="http://schemas.microsoft.com/office/drawing/2014/main" id="{11BE8F0E-3DAD-4E55-B8F2-8A73443A0901}"/>
              </a:ext>
            </a:extLst>
          </p:cNvPr>
          <p:cNvSpPr/>
          <p:nvPr/>
        </p:nvSpPr>
        <p:spPr>
          <a:xfrm>
            <a:off x="9559871" y="6048175"/>
            <a:ext cx="7747108" cy="8016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2" name="Grupo 11">
            <a:extLst>
              <a:ext uri="{FF2B5EF4-FFF2-40B4-BE49-F238E27FC236}">
                <a16:creationId xmlns:a16="http://schemas.microsoft.com/office/drawing/2014/main" id="{1DD51786-5779-4466-905C-9931EB8663DC}"/>
              </a:ext>
            </a:extLst>
          </p:cNvPr>
          <p:cNvGrpSpPr/>
          <p:nvPr/>
        </p:nvGrpSpPr>
        <p:grpSpPr>
          <a:xfrm>
            <a:off x="9686978" y="6573381"/>
            <a:ext cx="7324006" cy="1542955"/>
            <a:chOff x="9686978" y="6201739"/>
            <a:chExt cx="3685739" cy="1914597"/>
          </a:xfrm>
        </p:grpSpPr>
        <p:sp>
          <p:nvSpPr>
            <p:cNvPr id="33" name="Shape 27">
              <a:extLst>
                <a:ext uri="{FF2B5EF4-FFF2-40B4-BE49-F238E27FC236}">
                  <a16:creationId xmlns:a16="http://schemas.microsoft.com/office/drawing/2014/main" id="{BFA242B3-1ED7-411B-A57A-8A54C255F382}"/>
                </a:ext>
              </a:extLst>
            </p:cNvPr>
            <p:cNvSpPr/>
            <p:nvPr/>
          </p:nvSpPr>
          <p:spPr>
            <a:xfrm>
              <a:off x="9686978" y="6201739"/>
              <a:ext cx="3685739" cy="1914597"/>
            </a:xfrm>
            <a:prstGeom prst="rect">
              <a:avLst/>
            </a:prstGeom>
            <a:solidFill>
              <a:srgbClr val="3B4F8C">
                <a:alpha val="12000"/>
              </a:srgbClr>
            </a:solidFill>
            <a:ln w="15240">
              <a:solidFill>
                <a:srgbClr val="3B4F8C"/>
              </a:solidFill>
              <a:prstDash val="solid"/>
            </a:ln>
          </p:spPr>
        </p:sp>
        <p:sp>
          <p:nvSpPr>
            <p:cNvPr id="34" name="Shape 28">
              <a:extLst>
                <a:ext uri="{FF2B5EF4-FFF2-40B4-BE49-F238E27FC236}">
                  <a16:creationId xmlns:a16="http://schemas.microsoft.com/office/drawing/2014/main" id="{FCA553A7-23BA-4251-B143-12472DF97D3E}"/>
                </a:ext>
              </a:extLst>
            </p:cNvPr>
            <p:cNvSpPr/>
            <p:nvPr/>
          </p:nvSpPr>
          <p:spPr>
            <a:xfrm>
              <a:off x="9686978" y="6201739"/>
              <a:ext cx="177932" cy="1914597"/>
            </a:xfrm>
            <a:prstGeom prst="rect">
              <a:avLst/>
            </a:prstGeom>
            <a:solidFill>
              <a:srgbClr val="3B4F8C"/>
            </a:solidFill>
            <a:ln w="12700">
              <a:solidFill>
                <a:srgbClr val="3B4F8C"/>
              </a:solidFill>
              <a:prstDash val="solid"/>
            </a:ln>
          </p:spPr>
        </p:sp>
        <p:sp>
          <p:nvSpPr>
            <p:cNvPr id="35" name="Text 29">
              <a:extLst>
                <a:ext uri="{FF2B5EF4-FFF2-40B4-BE49-F238E27FC236}">
                  <a16:creationId xmlns:a16="http://schemas.microsoft.com/office/drawing/2014/main" id="{9226C936-F204-4925-A67E-839BB9303D40}"/>
                </a:ext>
              </a:extLst>
            </p:cNvPr>
            <p:cNvSpPr/>
            <p:nvPr/>
          </p:nvSpPr>
          <p:spPr>
            <a:xfrm>
              <a:off x="9941167" y="6280964"/>
              <a:ext cx="2986719" cy="554573"/>
            </a:xfrm>
            <a:prstGeom prst="rect">
              <a:avLst/>
            </a:prstGeom>
            <a:noFill/>
            <a:ln/>
          </p:spPr>
          <p:txBody>
            <a:bodyPr wrap="square" lIns="0" tIns="0" rIns="0" bIns="0" rtlCol="0" anchor="ctr"/>
            <a:lstStyle/>
            <a:p>
              <a:pPr marL="0" indent="0">
                <a:buNone/>
              </a:pPr>
              <a:r>
                <a:rPr lang="en-US" sz="3200" b="1" dirty="0">
                  <a:solidFill>
                    <a:srgbClr val="3B4F8C"/>
                  </a:solidFill>
                  <a:latin typeface="Calibri" pitchFamily="34" charset="0"/>
                  <a:ea typeface="Calibri" pitchFamily="34" charset="-122"/>
                  <a:cs typeface="Calibri" pitchFamily="34" charset="-120"/>
                </a:rPr>
                <a:t>Gestión Editorial</a:t>
              </a:r>
              <a:endParaRPr lang="en-US" sz="3200" dirty="0"/>
            </a:p>
          </p:txBody>
        </p:sp>
        <p:sp>
          <p:nvSpPr>
            <p:cNvPr id="36" name="Text 30">
              <a:extLst>
                <a:ext uri="{FF2B5EF4-FFF2-40B4-BE49-F238E27FC236}">
                  <a16:creationId xmlns:a16="http://schemas.microsoft.com/office/drawing/2014/main" id="{AB625F47-1BBC-446A-8BD3-77D58D0001F9}"/>
                </a:ext>
              </a:extLst>
            </p:cNvPr>
            <p:cNvSpPr/>
            <p:nvPr/>
          </p:nvSpPr>
          <p:spPr>
            <a:xfrm>
              <a:off x="9941167" y="6835537"/>
              <a:ext cx="2986719" cy="726226"/>
            </a:xfrm>
            <a:prstGeom prst="rect">
              <a:avLst/>
            </a:prstGeom>
            <a:noFill/>
            <a:ln/>
          </p:spPr>
          <p:txBody>
            <a:bodyPr wrap="square" lIns="0" tIns="0" rIns="0" bIns="0" rtlCol="0" anchor="ctr"/>
            <a:lstStyle/>
            <a:p>
              <a:pPr marL="0" indent="0">
                <a:buNone/>
              </a:pPr>
              <a:r>
                <a:rPr lang="en-US" sz="2400" dirty="0">
                  <a:solidFill>
                    <a:srgbClr val="2D3748"/>
                  </a:solidFill>
                  <a:latin typeface="Calibri" pitchFamily="34" charset="0"/>
                  <a:ea typeface="Calibri" pitchFamily="34" charset="-122"/>
                  <a:cs typeface="Calibri" pitchFamily="34" charset="-120"/>
                </a:rPr>
                <a:t>Políticas, </a:t>
              </a:r>
              <a:r>
                <a:rPr lang="en-US" sz="2400" dirty="0" err="1">
                  <a:solidFill>
                    <a:srgbClr val="2D3748"/>
                  </a:solidFill>
                  <a:latin typeface="Calibri" pitchFamily="34" charset="0"/>
                  <a:ea typeface="Calibri" pitchFamily="34" charset="-122"/>
                  <a:cs typeface="Calibri" pitchFamily="34" charset="-120"/>
                </a:rPr>
                <a:t>procesos</a:t>
              </a:r>
              <a:r>
                <a:rPr lang="en-US" sz="2400" dirty="0">
                  <a:solidFill>
                    <a:srgbClr val="2D3748"/>
                  </a:solidFill>
                  <a:latin typeface="Calibri" pitchFamily="34" charset="0"/>
                  <a:ea typeface="Calibri" pitchFamily="34" charset="-122"/>
                  <a:cs typeface="Calibri" pitchFamily="34" charset="-120"/>
                </a:rPr>
                <a:t> y </a:t>
              </a:r>
              <a:r>
                <a:rPr lang="en-US" sz="2400" dirty="0" err="1">
                  <a:solidFill>
                    <a:srgbClr val="2D3748"/>
                  </a:solidFill>
                  <a:latin typeface="Calibri" pitchFamily="34" charset="0"/>
                  <a:ea typeface="Calibri" pitchFamily="34" charset="-122"/>
                  <a:cs typeface="Calibri" pitchFamily="34" charset="-120"/>
                </a:rPr>
                <a:t>organización</a:t>
              </a:r>
              <a:r>
                <a:rPr lang="en-US" sz="2400" dirty="0">
                  <a:solidFill>
                    <a:srgbClr val="2D3748"/>
                  </a:solidFill>
                  <a:latin typeface="Calibri" pitchFamily="34" charset="0"/>
                  <a:ea typeface="Calibri" pitchFamily="34" charset="-122"/>
                  <a:cs typeface="Calibri" pitchFamily="34" charset="-120"/>
                </a:rPr>
                <a:t> interna</a:t>
              </a:r>
              <a:endParaRPr lang="en-US" sz="2400" dirty="0"/>
            </a:p>
          </p:txBody>
        </p:sp>
      </p:grpSp>
      <p:grpSp>
        <p:nvGrpSpPr>
          <p:cNvPr id="8" name="Grupo 7">
            <a:extLst>
              <a:ext uri="{FF2B5EF4-FFF2-40B4-BE49-F238E27FC236}">
                <a16:creationId xmlns:a16="http://schemas.microsoft.com/office/drawing/2014/main" id="{9818699C-96CF-43B8-A833-DBA5C27507A6}"/>
              </a:ext>
            </a:extLst>
          </p:cNvPr>
          <p:cNvGrpSpPr/>
          <p:nvPr/>
        </p:nvGrpSpPr>
        <p:grpSpPr>
          <a:xfrm>
            <a:off x="9683137" y="8509067"/>
            <a:ext cx="7327847" cy="1542955"/>
            <a:chOff x="13525230" y="6201739"/>
            <a:chExt cx="3685739" cy="1914597"/>
          </a:xfrm>
        </p:grpSpPr>
        <p:sp>
          <p:nvSpPr>
            <p:cNvPr id="44" name="Shape 33">
              <a:extLst>
                <a:ext uri="{FF2B5EF4-FFF2-40B4-BE49-F238E27FC236}">
                  <a16:creationId xmlns:a16="http://schemas.microsoft.com/office/drawing/2014/main" id="{8EC65018-EA2A-489E-9495-3352C428A583}"/>
                </a:ext>
              </a:extLst>
            </p:cNvPr>
            <p:cNvSpPr/>
            <p:nvPr/>
          </p:nvSpPr>
          <p:spPr>
            <a:xfrm>
              <a:off x="13525230" y="6201739"/>
              <a:ext cx="3685739" cy="1914597"/>
            </a:xfrm>
            <a:prstGeom prst="rect">
              <a:avLst/>
            </a:prstGeom>
            <a:solidFill>
              <a:srgbClr val="0D9E8A">
                <a:alpha val="12157"/>
              </a:srgbClr>
            </a:solidFill>
            <a:ln w="15240">
              <a:solidFill>
                <a:srgbClr val="0D9E8A"/>
              </a:solidFill>
              <a:prstDash val="solid"/>
            </a:ln>
          </p:spPr>
        </p:sp>
        <p:sp>
          <p:nvSpPr>
            <p:cNvPr id="45" name="Shape 34">
              <a:extLst>
                <a:ext uri="{FF2B5EF4-FFF2-40B4-BE49-F238E27FC236}">
                  <a16:creationId xmlns:a16="http://schemas.microsoft.com/office/drawing/2014/main" id="{7117CD02-F680-4176-8090-B3143EDCA568}"/>
                </a:ext>
              </a:extLst>
            </p:cNvPr>
            <p:cNvSpPr/>
            <p:nvPr/>
          </p:nvSpPr>
          <p:spPr>
            <a:xfrm>
              <a:off x="13525230" y="6201739"/>
              <a:ext cx="177932" cy="1914597"/>
            </a:xfrm>
            <a:prstGeom prst="rect">
              <a:avLst/>
            </a:prstGeom>
            <a:solidFill>
              <a:srgbClr val="0D9E8A"/>
            </a:solidFill>
            <a:ln w="12700">
              <a:solidFill>
                <a:srgbClr val="0D9E8A"/>
              </a:solidFill>
              <a:prstDash val="solid"/>
            </a:ln>
          </p:spPr>
        </p:sp>
        <p:sp>
          <p:nvSpPr>
            <p:cNvPr id="46" name="Text 35">
              <a:extLst>
                <a:ext uri="{FF2B5EF4-FFF2-40B4-BE49-F238E27FC236}">
                  <a16:creationId xmlns:a16="http://schemas.microsoft.com/office/drawing/2014/main" id="{CFC960A6-FEAD-4CD5-9DD8-C3EECCA871C4}"/>
                </a:ext>
              </a:extLst>
            </p:cNvPr>
            <p:cNvSpPr/>
            <p:nvPr/>
          </p:nvSpPr>
          <p:spPr>
            <a:xfrm>
              <a:off x="13779419" y="6280964"/>
              <a:ext cx="2986719" cy="554573"/>
            </a:xfrm>
            <a:prstGeom prst="rect">
              <a:avLst/>
            </a:prstGeom>
            <a:noFill/>
            <a:ln/>
          </p:spPr>
          <p:txBody>
            <a:bodyPr wrap="square" lIns="0" tIns="0" rIns="0" bIns="0" rtlCol="0" anchor="ctr"/>
            <a:lstStyle/>
            <a:p>
              <a:pPr marL="0" indent="0">
                <a:buNone/>
              </a:pPr>
              <a:r>
                <a:rPr lang="en-US" sz="3200" b="1" dirty="0">
                  <a:solidFill>
                    <a:srgbClr val="0D9E8A"/>
                  </a:solidFill>
                  <a:latin typeface="Calibri" pitchFamily="34" charset="0"/>
                  <a:ea typeface="Calibri" pitchFamily="34" charset="-122"/>
                  <a:cs typeface="Calibri" pitchFamily="34" charset="-120"/>
                </a:rPr>
                <a:t>Calidad Editorial</a:t>
              </a:r>
              <a:endParaRPr lang="en-US" sz="3200" dirty="0">
                <a:solidFill>
                  <a:srgbClr val="0D9E8A"/>
                </a:solidFill>
              </a:endParaRPr>
            </a:p>
          </p:txBody>
        </p:sp>
        <p:sp>
          <p:nvSpPr>
            <p:cNvPr id="47" name="Text 36">
              <a:extLst>
                <a:ext uri="{FF2B5EF4-FFF2-40B4-BE49-F238E27FC236}">
                  <a16:creationId xmlns:a16="http://schemas.microsoft.com/office/drawing/2014/main" id="{2528DDA9-610C-410B-A375-4702F038AFE9}"/>
                </a:ext>
              </a:extLst>
            </p:cNvPr>
            <p:cNvSpPr/>
            <p:nvPr/>
          </p:nvSpPr>
          <p:spPr>
            <a:xfrm>
              <a:off x="13779419" y="6835537"/>
              <a:ext cx="2986719" cy="726226"/>
            </a:xfrm>
            <a:prstGeom prst="rect">
              <a:avLst/>
            </a:prstGeom>
            <a:noFill/>
            <a:ln/>
          </p:spPr>
          <p:txBody>
            <a:bodyPr wrap="square" lIns="0" tIns="0" rIns="0" bIns="0" rtlCol="0" anchor="ctr"/>
            <a:lstStyle/>
            <a:p>
              <a:pPr marL="0" indent="0">
                <a:buNone/>
              </a:pPr>
              <a:r>
                <a:rPr lang="en-US" sz="2400" dirty="0">
                  <a:solidFill>
                    <a:srgbClr val="2D3748"/>
                  </a:solidFill>
                  <a:latin typeface="Calibri" pitchFamily="34" charset="0"/>
                  <a:ea typeface="Calibri" pitchFamily="34" charset="-122"/>
                  <a:cs typeface="Calibri" pitchFamily="34" charset="-120"/>
                </a:rPr>
                <a:t>Contenido, </a:t>
              </a:r>
              <a:r>
                <a:rPr lang="en-US" sz="2400" dirty="0" err="1">
                  <a:solidFill>
                    <a:srgbClr val="2D3748"/>
                  </a:solidFill>
                  <a:latin typeface="Calibri" pitchFamily="34" charset="0"/>
                  <a:ea typeface="Calibri" pitchFamily="34" charset="-122"/>
                  <a:cs typeface="Calibri" pitchFamily="34" charset="-120"/>
                </a:rPr>
                <a:t>revisión</a:t>
              </a:r>
              <a:r>
                <a:rPr lang="en-US" sz="2400" dirty="0">
                  <a:solidFill>
                    <a:srgbClr val="2D3748"/>
                  </a:solidFill>
                  <a:latin typeface="Calibri" pitchFamily="34" charset="0"/>
                  <a:ea typeface="Calibri" pitchFamily="34" charset="-122"/>
                  <a:cs typeface="Calibri" pitchFamily="34" charset="-120"/>
                </a:rPr>
                <a:t> y </a:t>
              </a:r>
              <a:r>
                <a:rPr lang="en-US" sz="2400" dirty="0" err="1">
                  <a:solidFill>
                    <a:srgbClr val="2D3748"/>
                  </a:solidFill>
                  <a:latin typeface="Calibri" pitchFamily="34" charset="0"/>
                  <a:ea typeface="Calibri" pitchFamily="34" charset="-122"/>
                  <a:cs typeface="Calibri" pitchFamily="34" charset="-120"/>
                </a:rPr>
                <a:t>estándares</a:t>
              </a:r>
              <a:r>
                <a:rPr lang="en-US" sz="2400" dirty="0">
                  <a:solidFill>
                    <a:srgbClr val="2D3748"/>
                  </a:solidFill>
                  <a:latin typeface="Calibri" pitchFamily="34" charset="0"/>
                  <a:ea typeface="Calibri" pitchFamily="34" charset="-122"/>
                  <a:cs typeface="Calibri" pitchFamily="34" charset="-120"/>
                </a:rPr>
                <a:t> científicos</a:t>
              </a:r>
              <a:endParaRPr lang="en-US" sz="2400" dirty="0"/>
            </a:p>
          </p:txBody>
        </p:sp>
      </p:grpSp>
      <p:grpSp>
        <p:nvGrpSpPr>
          <p:cNvPr id="10" name="Grupo 9">
            <a:extLst>
              <a:ext uri="{FF2B5EF4-FFF2-40B4-BE49-F238E27FC236}">
                <a16:creationId xmlns:a16="http://schemas.microsoft.com/office/drawing/2014/main" id="{2740A72E-ECA7-4DA7-8933-498FEE945B81}"/>
              </a:ext>
            </a:extLst>
          </p:cNvPr>
          <p:cNvGrpSpPr/>
          <p:nvPr/>
        </p:nvGrpSpPr>
        <p:grpSpPr>
          <a:xfrm>
            <a:off x="9686978" y="10444753"/>
            <a:ext cx="7327847" cy="1542955"/>
            <a:chOff x="9686978" y="8248378"/>
            <a:chExt cx="3685739" cy="1914597"/>
          </a:xfrm>
        </p:grpSpPr>
        <p:sp>
          <p:nvSpPr>
            <p:cNvPr id="50" name="Shape 39">
              <a:extLst>
                <a:ext uri="{FF2B5EF4-FFF2-40B4-BE49-F238E27FC236}">
                  <a16:creationId xmlns:a16="http://schemas.microsoft.com/office/drawing/2014/main" id="{67D73BCB-71B8-4110-AB41-F50010E429DB}"/>
                </a:ext>
              </a:extLst>
            </p:cNvPr>
            <p:cNvSpPr/>
            <p:nvPr/>
          </p:nvSpPr>
          <p:spPr>
            <a:xfrm>
              <a:off x="9686978" y="8248378"/>
              <a:ext cx="3685739" cy="1914597"/>
            </a:xfrm>
            <a:prstGeom prst="rect">
              <a:avLst/>
            </a:prstGeom>
            <a:solidFill>
              <a:srgbClr val="0D9E8A">
                <a:alpha val="12000"/>
              </a:srgbClr>
            </a:solidFill>
            <a:ln w="15240">
              <a:solidFill>
                <a:srgbClr val="0D9E8A"/>
              </a:solidFill>
              <a:prstDash val="solid"/>
            </a:ln>
          </p:spPr>
        </p:sp>
        <p:sp>
          <p:nvSpPr>
            <p:cNvPr id="51" name="Shape 40">
              <a:extLst>
                <a:ext uri="{FF2B5EF4-FFF2-40B4-BE49-F238E27FC236}">
                  <a16:creationId xmlns:a16="http://schemas.microsoft.com/office/drawing/2014/main" id="{03ED4554-0495-4068-9D12-D9B0C5A87BAE}"/>
                </a:ext>
              </a:extLst>
            </p:cNvPr>
            <p:cNvSpPr/>
            <p:nvPr/>
          </p:nvSpPr>
          <p:spPr>
            <a:xfrm>
              <a:off x="9686978" y="8248378"/>
              <a:ext cx="177932" cy="1914597"/>
            </a:xfrm>
            <a:prstGeom prst="rect">
              <a:avLst/>
            </a:prstGeom>
            <a:solidFill>
              <a:srgbClr val="0D9E8A"/>
            </a:solidFill>
            <a:ln w="12700">
              <a:solidFill>
                <a:srgbClr val="0D9E8A"/>
              </a:solidFill>
              <a:prstDash val="solid"/>
            </a:ln>
          </p:spPr>
        </p:sp>
        <p:sp>
          <p:nvSpPr>
            <p:cNvPr id="52" name="Text 41">
              <a:extLst>
                <a:ext uri="{FF2B5EF4-FFF2-40B4-BE49-F238E27FC236}">
                  <a16:creationId xmlns:a16="http://schemas.microsoft.com/office/drawing/2014/main" id="{DE266170-F3CE-49BE-A1FD-47FAA9D5C126}"/>
                </a:ext>
              </a:extLst>
            </p:cNvPr>
            <p:cNvSpPr/>
            <p:nvPr/>
          </p:nvSpPr>
          <p:spPr>
            <a:xfrm>
              <a:off x="9941167" y="8541602"/>
              <a:ext cx="2986719" cy="554573"/>
            </a:xfrm>
            <a:prstGeom prst="rect">
              <a:avLst/>
            </a:prstGeom>
            <a:noFill/>
            <a:ln/>
          </p:spPr>
          <p:txBody>
            <a:bodyPr wrap="square" lIns="0" tIns="0" rIns="0" bIns="0" rtlCol="0" anchor="ctr"/>
            <a:lstStyle/>
            <a:p>
              <a:pPr marL="0" indent="0">
                <a:buNone/>
              </a:pPr>
              <a:r>
                <a:rPr lang="en-US" sz="2800" b="1" dirty="0">
                  <a:solidFill>
                    <a:srgbClr val="0D9E8A"/>
                  </a:solidFill>
                  <a:latin typeface="Calibri" pitchFamily="34" charset="0"/>
                  <a:ea typeface="Calibri" pitchFamily="34" charset="-122"/>
                  <a:cs typeface="Calibri" pitchFamily="34" charset="-120"/>
                </a:rPr>
                <a:t>Internacionalización</a:t>
              </a:r>
              <a:endParaRPr lang="en-US" sz="2800" dirty="0"/>
            </a:p>
            <a:p>
              <a:pPr marL="0" indent="0">
                <a:buNone/>
              </a:pPr>
              <a:r>
                <a:rPr lang="en-US" sz="2800" b="1" dirty="0">
                  <a:solidFill>
                    <a:srgbClr val="0D9E8A"/>
                  </a:solidFill>
                  <a:latin typeface="Calibri" pitchFamily="34" charset="0"/>
                  <a:ea typeface="Calibri" pitchFamily="34" charset="-122"/>
                  <a:cs typeface="Calibri" pitchFamily="34" charset="-120"/>
                </a:rPr>
                <a:t>y Visibilidad</a:t>
              </a:r>
              <a:endParaRPr lang="en-US" sz="2800" dirty="0"/>
            </a:p>
          </p:txBody>
        </p:sp>
        <p:sp>
          <p:nvSpPr>
            <p:cNvPr id="53" name="Text 42">
              <a:extLst>
                <a:ext uri="{FF2B5EF4-FFF2-40B4-BE49-F238E27FC236}">
                  <a16:creationId xmlns:a16="http://schemas.microsoft.com/office/drawing/2014/main" id="{5ECB584A-3C5D-425E-8827-F2A9DA9AFF6D}"/>
                </a:ext>
              </a:extLst>
            </p:cNvPr>
            <p:cNvSpPr/>
            <p:nvPr/>
          </p:nvSpPr>
          <p:spPr>
            <a:xfrm>
              <a:off x="9941167" y="9208149"/>
              <a:ext cx="2986719" cy="726226"/>
            </a:xfrm>
            <a:prstGeom prst="rect">
              <a:avLst/>
            </a:prstGeom>
            <a:noFill/>
            <a:ln/>
          </p:spPr>
          <p:txBody>
            <a:bodyPr wrap="square" lIns="0" tIns="0" rIns="0" bIns="0" rtlCol="0" anchor="ctr"/>
            <a:lstStyle/>
            <a:p>
              <a:pPr marL="0" indent="0">
                <a:buNone/>
              </a:pPr>
              <a:r>
                <a:rPr lang="en-US" sz="2000" dirty="0">
                  <a:solidFill>
                    <a:srgbClr val="2D3748"/>
                  </a:solidFill>
                  <a:latin typeface="Calibri" pitchFamily="34" charset="0"/>
                  <a:ea typeface="Calibri" pitchFamily="34" charset="-122"/>
                  <a:cs typeface="Calibri" pitchFamily="34" charset="-120"/>
                </a:rPr>
                <a:t>Indexación, </a:t>
              </a:r>
              <a:r>
                <a:rPr lang="en-US" sz="2000" dirty="0" err="1">
                  <a:solidFill>
                    <a:srgbClr val="2D3748"/>
                  </a:solidFill>
                  <a:latin typeface="Calibri" pitchFamily="34" charset="0"/>
                  <a:ea typeface="Calibri" pitchFamily="34" charset="-122"/>
                  <a:cs typeface="Calibri" pitchFamily="34" charset="-120"/>
                </a:rPr>
                <a:t>alcance</a:t>
              </a:r>
              <a:r>
                <a:rPr lang="en-US" sz="2000" dirty="0">
                  <a:solidFill>
                    <a:srgbClr val="2D3748"/>
                  </a:solidFill>
                  <a:latin typeface="Calibri" pitchFamily="34" charset="0"/>
                  <a:ea typeface="Calibri" pitchFamily="34" charset="-122"/>
                  <a:cs typeface="Calibri" pitchFamily="34" charset="-120"/>
                </a:rPr>
                <a:t> y difusión</a:t>
              </a:r>
              <a:endParaRPr lang="en-US" sz="2000" dirty="0"/>
            </a:p>
          </p:txBody>
        </p:sp>
      </p:grpSp>
      <p:grpSp>
        <p:nvGrpSpPr>
          <p:cNvPr id="7" name="Grupo 6">
            <a:extLst>
              <a:ext uri="{FF2B5EF4-FFF2-40B4-BE49-F238E27FC236}">
                <a16:creationId xmlns:a16="http://schemas.microsoft.com/office/drawing/2014/main" id="{F3716B22-9BB8-4BE0-8F39-4CAC87FB58CD}"/>
              </a:ext>
            </a:extLst>
          </p:cNvPr>
          <p:cNvGrpSpPr/>
          <p:nvPr/>
        </p:nvGrpSpPr>
        <p:grpSpPr>
          <a:xfrm>
            <a:off x="9722928" y="12380440"/>
            <a:ext cx="7291897" cy="1542955"/>
            <a:chOff x="9722928" y="12008798"/>
            <a:chExt cx="3685739" cy="1914597"/>
          </a:xfrm>
        </p:grpSpPr>
        <p:sp>
          <p:nvSpPr>
            <p:cNvPr id="56" name="Shape 45">
              <a:extLst>
                <a:ext uri="{FF2B5EF4-FFF2-40B4-BE49-F238E27FC236}">
                  <a16:creationId xmlns:a16="http://schemas.microsoft.com/office/drawing/2014/main" id="{04D7AB75-6D9C-4AF7-9BB2-E13D1891D4D6}"/>
                </a:ext>
              </a:extLst>
            </p:cNvPr>
            <p:cNvSpPr/>
            <p:nvPr/>
          </p:nvSpPr>
          <p:spPr>
            <a:xfrm>
              <a:off x="9722928" y="12008798"/>
              <a:ext cx="3685739" cy="1914597"/>
            </a:xfrm>
            <a:prstGeom prst="rect">
              <a:avLst/>
            </a:prstGeom>
            <a:solidFill>
              <a:srgbClr val="5B72B8">
                <a:alpha val="12000"/>
              </a:srgbClr>
            </a:solidFill>
            <a:ln w="15240">
              <a:solidFill>
                <a:srgbClr val="5B72B8"/>
              </a:solidFill>
              <a:prstDash val="solid"/>
            </a:ln>
          </p:spPr>
        </p:sp>
        <p:sp>
          <p:nvSpPr>
            <p:cNvPr id="57" name="Shape 46">
              <a:extLst>
                <a:ext uri="{FF2B5EF4-FFF2-40B4-BE49-F238E27FC236}">
                  <a16:creationId xmlns:a16="http://schemas.microsoft.com/office/drawing/2014/main" id="{89E631DB-E2C0-41D3-B48C-103ED96C5523}"/>
                </a:ext>
              </a:extLst>
            </p:cNvPr>
            <p:cNvSpPr/>
            <p:nvPr/>
          </p:nvSpPr>
          <p:spPr>
            <a:xfrm>
              <a:off x="9722928" y="12008798"/>
              <a:ext cx="177932" cy="1914597"/>
            </a:xfrm>
            <a:prstGeom prst="rect">
              <a:avLst/>
            </a:prstGeom>
            <a:solidFill>
              <a:srgbClr val="5B72B8"/>
            </a:solidFill>
            <a:ln w="12700">
              <a:solidFill>
                <a:srgbClr val="5B72B8"/>
              </a:solidFill>
              <a:prstDash val="solid"/>
            </a:ln>
          </p:spPr>
        </p:sp>
        <p:sp>
          <p:nvSpPr>
            <p:cNvPr id="58" name="Text 47">
              <a:extLst>
                <a:ext uri="{FF2B5EF4-FFF2-40B4-BE49-F238E27FC236}">
                  <a16:creationId xmlns:a16="http://schemas.microsoft.com/office/drawing/2014/main" id="{8DCEB56A-7DFD-49F0-B4B5-0AB9701DCCFC}"/>
                </a:ext>
              </a:extLst>
            </p:cNvPr>
            <p:cNvSpPr/>
            <p:nvPr/>
          </p:nvSpPr>
          <p:spPr>
            <a:xfrm>
              <a:off x="9977117" y="12302022"/>
              <a:ext cx="2986719" cy="554573"/>
            </a:xfrm>
            <a:prstGeom prst="rect">
              <a:avLst/>
            </a:prstGeom>
            <a:noFill/>
            <a:ln/>
          </p:spPr>
          <p:txBody>
            <a:bodyPr wrap="square" lIns="0" tIns="0" rIns="0" bIns="0" rtlCol="0" anchor="ctr"/>
            <a:lstStyle/>
            <a:p>
              <a:pPr marL="0" indent="0">
                <a:buNone/>
              </a:pPr>
              <a:r>
                <a:rPr lang="en-US" sz="2800" b="1" dirty="0">
                  <a:solidFill>
                    <a:srgbClr val="5B72B8"/>
                  </a:solidFill>
                  <a:latin typeface="Calibri" pitchFamily="34" charset="0"/>
                  <a:ea typeface="Calibri" pitchFamily="34" charset="-122"/>
                  <a:cs typeface="Calibri" pitchFamily="34" charset="-120"/>
                </a:rPr>
                <a:t>Etapas del Proceso</a:t>
              </a:r>
              <a:endParaRPr lang="en-US" sz="2800" dirty="0"/>
            </a:p>
            <a:p>
              <a:pPr marL="0" indent="0">
                <a:buNone/>
              </a:pPr>
              <a:r>
                <a:rPr lang="en-US" sz="2800" b="1" dirty="0">
                  <a:solidFill>
                    <a:srgbClr val="5B72B8"/>
                  </a:solidFill>
                  <a:latin typeface="Calibri" pitchFamily="34" charset="0"/>
                  <a:ea typeface="Calibri" pitchFamily="34" charset="-122"/>
                  <a:cs typeface="Calibri" pitchFamily="34" charset="-120"/>
                </a:rPr>
                <a:t>Editorial</a:t>
              </a:r>
              <a:endParaRPr lang="en-US" sz="2800" dirty="0"/>
            </a:p>
          </p:txBody>
        </p:sp>
        <p:sp>
          <p:nvSpPr>
            <p:cNvPr id="59" name="Text 48">
              <a:extLst>
                <a:ext uri="{FF2B5EF4-FFF2-40B4-BE49-F238E27FC236}">
                  <a16:creationId xmlns:a16="http://schemas.microsoft.com/office/drawing/2014/main" id="{CBF1583F-FDFE-4BE3-A8E2-7A07227E83A8}"/>
                </a:ext>
              </a:extLst>
            </p:cNvPr>
            <p:cNvSpPr/>
            <p:nvPr/>
          </p:nvSpPr>
          <p:spPr>
            <a:xfrm>
              <a:off x="9977117" y="12892369"/>
              <a:ext cx="2986719" cy="726226"/>
            </a:xfrm>
            <a:prstGeom prst="rect">
              <a:avLst/>
            </a:prstGeom>
            <a:noFill/>
            <a:ln/>
          </p:spPr>
          <p:txBody>
            <a:bodyPr wrap="square" lIns="0" tIns="0" rIns="0" bIns="0" rtlCol="0" anchor="ctr"/>
            <a:lstStyle/>
            <a:p>
              <a:pPr marL="0" indent="0">
                <a:buNone/>
              </a:pPr>
              <a:r>
                <a:rPr lang="en-US" sz="2000" dirty="0">
                  <a:solidFill>
                    <a:srgbClr val="2D3748"/>
                  </a:solidFill>
                  <a:latin typeface="Calibri" pitchFamily="34" charset="0"/>
                  <a:ea typeface="Calibri" pitchFamily="34" charset="-122"/>
                  <a:cs typeface="Calibri" pitchFamily="34" charset="-120"/>
                </a:rPr>
                <a:t>Flujo de </a:t>
              </a:r>
              <a:r>
                <a:rPr lang="en-US" sz="2000" dirty="0" err="1">
                  <a:solidFill>
                    <a:srgbClr val="2D3748"/>
                  </a:solidFill>
                  <a:latin typeface="Calibri" pitchFamily="34" charset="0"/>
                  <a:ea typeface="Calibri" pitchFamily="34" charset="-122"/>
                  <a:cs typeface="Calibri" pitchFamily="34" charset="-120"/>
                </a:rPr>
                <a:t>recepción</a:t>
              </a:r>
              <a:r>
                <a:rPr lang="en-US" sz="2000" dirty="0">
                  <a:solidFill>
                    <a:srgbClr val="2D3748"/>
                  </a:solidFill>
                  <a:latin typeface="Calibri" pitchFamily="34" charset="0"/>
                  <a:ea typeface="Calibri" pitchFamily="34" charset="-122"/>
                  <a:cs typeface="Calibri" pitchFamily="34" charset="-120"/>
                </a:rPr>
                <a:t>, </a:t>
              </a:r>
              <a:r>
                <a:rPr lang="en-US" sz="2000" dirty="0" err="1">
                  <a:solidFill>
                    <a:srgbClr val="2D3748"/>
                  </a:solidFill>
                  <a:latin typeface="Calibri" pitchFamily="34" charset="0"/>
                  <a:ea typeface="Calibri" pitchFamily="34" charset="-122"/>
                  <a:cs typeface="Calibri" pitchFamily="34" charset="-120"/>
                </a:rPr>
                <a:t>evaluación</a:t>
              </a:r>
              <a:r>
                <a:rPr lang="en-US" sz="2000" dirty="0">
                  <a:solidFill>
                    <a:srgbClr val="2D3748"/>
                  </a:solidFill>
                  <a:latin typeface="Calibri" pitchFamily="34" charset="0"/>
                  <a:ea typeface="Calibri" pitchFamily="34" charset="-122"/>
                  <a:cs typeface="Calibri" pitchFamily="34" charset="-120"/>
                </a:rPr>
                <a:t> y publicación</a:t>
              </a:r>
              <a:endParaRPr lang="en-US" sz="2000" dirty="0"/>
            </a:p>
          </p:txBody>
        </p:sp>
      </p:grpSp>
      <p:sp>
        <p:nvSpPr>
          <p:cNvPr id="76" name="Shape 9">
            <a:extLst>
              <a:ext uri="{FF2B5EF4-FFF2-40B4-BE49-F238E27FC236}">
                <a16:creationId xmlns:a16="http://schemas.microsoft.com/office/drawing/2014/main" id="{4B213572-3460-49CA-B4A0-29F4156CD3EE}"/>
              </a:ext>
            </a:extLst>
          </p:cNvPr>
          <p:cNvSpPr/>
          <p:nvPr/>
        </p:nvSpPr>
        <p:spPr>
          <a:xfrm>
            <a:off x="18190060" y="4540601"/>
            <a:ext cx="3584712" cy="2311399"/>
          </a:xfrm>
          <a:prstGeom prst="rect">
            <a:avLst/>
          </a:prstGeom>
          <a:solidFill>
            <a:srgbClr val="FFFFFF"/>
          </a:solidFill>
          <a:ln w="6350">
            <a:solidFill>
              <a:srgbClr val="E8EAF6"/>
            </a:solidFill>
            <a:prstDash val="solid"/>
          </a:ln>
          <a:effectLst>
            <a:outerShdw blurRad="101600" dist="25400" dir="8100000" algn="bl" rotWithShape="0">
              <a:srgbClr val="000000">
                <a:alpha val="10000"/>
              </a:srgbClr>
            </a:outerShdw>
          </a:effectLst>
        </p:spPr>
      </p:sp>
      <p:sp>
        <p:nvSpPr>
          <p:cNvPr id="77" name="Shape 10">
            <a:extLst>
              <a:ext uri="{FF2B5EF4-FFF2-40B4-BE49-F238E27FC236}">
                <a16:creationId xmlns:a16="http://schemas.microsoft.com/office/drawing/2014/main" id="{A47ACBF5-32CA-47FC-89C6-FC5C8877499E}"/>
              </a:ext>
            </a:extLst>
          </p:cNvPr>
          <p:cNvSpPr/>
          <p:nvPr/>
        </p:nvSpPr>
        <p:spPr>
          <a:xfrm>
            <a:off x="18190060" y="4540601"/>
            <a:ext cx="3584712" cy="274869"/>
          </a:xfrm>
          <a:prstGeom prst="rect">
            <a:avLst/>
          </a:prstGeom>
          <a:solidFill>
            <a:srgbClr val="5B72B8"/>
          </a:solidFill>
          <a:ln w="12700">
            <a:solidFill>
              <a:srgbClr val="5B72B8"/>
            </a:solidFill>
            <a:prstDash val="solid"/>
          </a:ln>
        </p:spPr>
      </p:sp>
      <p:sp>
        <p:nvSpPr>
          <p:cNvPr id="78" name="Text 11">
            <a:extLst>
              <a:ext uri="{FF2B5EF4-FFF2-40B4-BE49-F238E27FC236}">
                <a16:creationId xmlns:a16="http://schemas.microsoft.com/office/drawing/2014/main" id="{406EB5CE-1A95-480F-B676-B15221325C47}"/>
              </a:ext>
            </a:extLst>
          </p:cNvPr>
          <p:cNvSpPr/>
          <p:nvPr/>
        </p:nvSpPr>
        <p:spPr>
          <a:xfrm>
            <a:off x="18190060" y="4890434"/>
            <a:ext cx="3584712" cy="899571"/>
          </a:xfrm>
          <a:prstGeom prst="rect">
            <a:avLst/>
          </a:prstGeom>
          <a:noFill/>
          <a:ln/>
        </p:spPr>
        <p:txBody>
          <a:bodyPr wrap="square" lIns="0" tIns="0" rIns="0" bIns="0" rtlCol="0" anchor="ctr"/>
          <a:lstStyle/>
          <a:p>
            <a:pPr marL="0" indent="0" algn="ctr">
              <a:buNone/>
            </a:pPr>
            <a:r>
              <a:rPr lang="en-US" sz="7200" b="1" dirty="0">
                <a:solidFill>
                  <a:srgbClr val="5B72B8"/>
                </a:solidFill>
                <a:latin typeface="Calibri" pitchFamily="34" charset="0"/>
                <a:ea typeface="Calibri" pitchFamily="34" charset="-122"/>
                <a:cs typeface="Calibri" pitchFamily="34" charset="-120"/>
              </a:rPr>
              <a:t>35</a:t>
            </a:r>
            <a:endParaRPr lang="en-US" sz="7200" dirty="0"/>
          </a:p>
        </p:txBody>
      </p:sp>
      <p:sp>
        <p:nvSpPr>
          <p:cNvPr id="79" name="Text 12">
            <a:extLst>
              <a:ext uri="{FF2B5EF4-FFF2-40B4-BE49-F238E27FC236}">
                <a16:creationId xmlns:a16="http://schemas.microsoft.com/office/drawing/2014/main" id="{390AD014-3945-43C1-9571-3139BA9D5C71}"/>
              </a:ext>
            </a:extLst>
          </p:cNvPr>
          <p:cNvSpPr/>
          <p:nvPr/>
        </p:nvSpPr>
        <p:spPr>
          <a:xfrm>
            <a:off x="18190060" y="5790006"/>
            <a:ext cx="3584712" cy="399809"/>
          </a:xfrm>
          <a:prstGeom prst="rect">
            <a:avLst/>
          </a:prstGeom>
          <a:noFill/>
          <a:ln/>
        </p:spPr>
        <p:txBody>
          <a:bodyPr wrap="square" lIns="0" tIns="0" rIns="0" bIns="0" rtlCol="0" anchor="ctr"/>
          <a:lstStyle/>
          <a:p>
            <a:pPr marL="0" indent="0" algn="ctr">
              <a:buNone/>
            </a:pPr>
            <a:r>
              <a:rPr lang="en-US" sz="2800" b="1" dirty="0">
                <a:solidFill>
                  <a:srgbClr val="2D3748"/>
                </a:solidFill>
                <a:latin typeface="Calibri" pitchFamily="34" charset="0"/>
                <a:ea typeface="Calibri" pitchFamily="34" charset="-122"/>
                <a:cs typeface="Calibri" pitchFamily="34" charset="-120"/>
              </a:rPr>
              <a:t>Ítems evaluados</a:t>
            </a:r>
            <a:endParaRPr lang="en-US" sz="2800" dirty="0"/>
          </a:p>
        </p:txBody>
      </p:sp>
      <p:sp>
        <p:nvSpPr>
          <p:cNvPr id="88" name="Text 13">
            <a:extLst>
              <a:ext uri="{FF2B5EF4-FFF2-40B4-BE49-F238E27FC236}">
                <a16:creationId xmlns:a16="http://schemas.microsoft.com/office/drawing/2014/main" id="{E649F44B-45B5-4D1D-97BA-FB112941C68F}"/>
              </a:ext>
            </a:extLst>
          </p:cNvPr>
          <p:cNvSpPr/>
          <p:nvPr/>
        </p:nvSpPr>
        <p:spPr>
          <a:xfrm>
            <a:off x="18190060" y="6227297"/>
            <a:ext cx="3584712" cy="349833"/>
          </a:xfrm>
          <a:prstGeom prst="rect">
            <a:avLst/>
          </a:prstGeom>
          <a:noFill/>
          <a:ln/>
        </p:spPr>
        <p:txBody>
          <a:bodyPr wrap="square" lIns="0" tIns="0" rIns="0" bIns="0" rtlCol="0" anchor="ctr"/>
          <a:lstStyle/>
          <a:p>
            <a:pPr marL="0" indent="0" algn="ctr">
              <a:buNone/>
            </a:pPr>
            <a:r>
              <a:rPr lang="en-US" sz="1600" i="1" dirty="0">
                <a:solidFill>
                  <a:srgbClr val="64748B"/>
                </a:solidFill>
                <a:latin typeface="Calibri" pitchFamily="34" charset="0"/>
                <a:ea typeface="Calibri" pitchFamily="34" charset="-122"/>
                <a:cs typeface="Calibri" pitchFamily="34" charset="-120"/>
              </a:rPr>
              <a:t>Escala tipo Likert</a:t>
            </a:r>
            <a:endParaRPr lang="en-US" sz="1600" dirty="0"/>
          </a:p>
        </p:txBody>
      </p:sp>
      <p:sp>
        <p:nvSpPr>
          <p:cNvPr id="89" name="Shape 14">
            <a:extLst>
              <a:ext uri="{FF2B5EF4-FFF2-40B4-BE49-F238E27FC236}">
                <a16:creationId xmlns:a16="http://schemas.microsoft.com/office/drawing/2014/main" id="{A884570E-11BC-48E0-8E72-1FE1558FB93D}"/>
              </a:ext>
            </a:extLst>
          </p:cNvPr>
          <p:cNvSpPr/>
          <p:nvPr/>
        </p:nvSpPr>
        <p:spPr>
          <a:xfrm>
            <a:off x="22376739" y="4569735"/>
            <a:ext cx="3584712" cy="2311399"/>
          </a:xfrm>
          <a:prstGeom prst="rect">
            <a:avLst/>
          </a:prstGeom>
          <a:solidFill>
            <a:srgbClr val="FFFFFF"/>
          </a:solidFill>
          <a:ln w="6350">
            <a:solidFill>
              <a:srgbClr val="E8EAF6"/>
            </a:solidFill>
            <a:prstDash val="solid"/>
          </a:ln>
          <a:effectLst>
            <a:outerShdw blurRad="101600" dist="25400" dir="8100000" algn="bl" rotWithShape="0">
              <a:srgbClr val="000000">
                <a:alpha val="10000"/>
              </a:srgbClr>
            </a:outerShdw>
          </a:effectLst>
        </p:spPr>
      </p:sp>
      <p:sp>
        <p:nvSpPr>
          <p:cNvPr id="90" name="Shape 15">
            <a:extLst>
              <a:ext uri="{FF2B5EF4-FFF2-40B4-BE49-F238E27FC236}">
                <a16:creationId xmlns:a16="http://schemas.microsoft.com/office/drawing/2014/main" id="{F4C0C875-D32D-4D0D-872A-03AF34B037D8}"/>
              </a:ext>
            </a:extLst>
          </p:cNvPr>
          <p:cNvSpPr/>
          <p:nvPr/>
        </p:nvSpPr>
        <p:spPr>
          <a:xfrm>
            <a:off x="22376739" y="4569735"/>
            <a:ext cx="3584712" cy="274869"/>
          </a:xfrm>
          <a:prstGeom prst="rect">
            <a:avLst/>
          </a:prstGeom>
          <a:solidFill>
            <a:srgbClr val="7C5CBF"/>
          </a:solidFill>
          <a:ln w="12700">
            <a:solidFill>
              <a:srgbClr val="7C5CBF"/>
            </a:solidFill>
            <a:prstDash val="solid"/>
          </a:ln>
        </p:spPr>
      </p:sp>
      <p:sp>
        <p:nvSpPr>
          <p:cNvPr id="91" name="Text 16">
            <a:extLst>
              <a:ext uri="{FF2B5EF4-FFF2-40B4-BE49-F238E27FC236}">
                <a16:creationId xmlns:a16="http://schemas.microsoft.com/office/drawing/2014/main" id="{75BF6D79-A3F6-47BB-8BBC-0151D66B047D}"/>
              </a:ext>
            </a:extLst>
          </p:cNvPr>
          <p:cNvSpPr/>
          <p:nvPr/>
        </p:nvSpPr>
        <p:spPr>
          <a:xfrm>
            <a:off x="22376739" y="4919569"/>
            <a:ext cx="3584712" cy="899571"/>
          </a:xfrm>
          <a:prstGeom prst="rect">
            <a:avLst/>
          </a:prstGeom>
          <a:noFill/>
          <a:ln/>
        </p:spPr>
        <p:txBody>
          <a:bodyPr wrap="square" lIns="0" tIns="0" rIns="0" bIns="0" rtlCol="0" anchor="ctr"/>
          <a:lstStyle/>
          <a:p>
            <a:pPr marL="0" indent="0" algn="ctr">
              <a:buNone/>
            </a:pPr>
            <a:r>
              <a:rPr lang="en-US" sz="7200" b="1" dirty="0">
                <a:solidFill>
                  <a:srgbClr val="7C5CBF"/>
                </a:solidFill>
                <a:latin typeface="Calibri" pitchFamily="34" charset="0"/>
                <a:ea typeface="Calibri" pitchFamily="34" charset="-122"/>
                <a:cs typeface="Calibri" pitchFamily="34" charset="-120"/>
              </a:rPr>
              <a:t>100%</a:t>
            </a:r>
            <a:endParaRPr lang="en-US" sz="7200" dirty="0"/>
          </a:p>
        </p:txBody>
      </p:sp>
      <p:sp>
        <p:nvSpPr>
          <p:cNvPr id="92" name="Text 17">
            <a:extLst>
              <a:ext uri="{FF2B5EF4-FFF2-40B4-BE49-F238E27FC236}">
                <a16:creationId xmlns:a16="http://schemas.microsoft.com/office/drawing/2014/main" id="{D8505AEE-7B4C-4F63-A8EF-0C3E8FD637D7}"/>
              </a:ext>
            </a:extLst>
          </p:cNvPr>
          <p:cNvSpPr/>
          <p:nvPr/>
        </p:nvSpPr>
        <p:spPr>
          <a:xfrm>
            <a:off x="22376739" y="5819140"/>
            <a:ext cx="3584712" cy="399809"/>
          </a:xfrm>
          <a:prstGeom prst="rect">
            <a:avLst/>
          </a:prstGeom>
          <a:noFill/>
          <a:ln/>
        </p:spPr>
        <p:txBody>
          <a:bodyPr wrap="square" lIns="0" tIns="0" rIns="0" bIns="0" rtlCol="0" anchor="ctr"/>
          <a:lstStyle/>
          <a:p>
            <a:pPr marL="0" indent="0" algn="ctr">
              <a:buNone/>
            </a:pPr>
            <a:r>
              <a:rPr lang="en-US" sz="2800" b="1" dirty="0">
                <a:solidFill>
                  <a:srgbClr val="2D3748"/>
                </a:solidFill>
                <a:latin typeface="Calibri" pitchFamily="34" charset="0"/>
                <a:ea typeface="Calibri" pitchFamily="34" charset="-122"/>
                <a:cs typeface="Calibri" pitchFamily="34" charset="-120"/>
              </a:rPr>
              <a:t>Digital (Google Forms)</a:t>
            </a:r>
            <a:endParaRPr lang="en-US" sz="2800" dirty="0"/>
          </a:p>
        </p:txBody>
      </p:sp>
      <p:sp>
        <p:nvSpPr>
          <p:cNvPr id="93" name="Text 18">
            <a:extLst>
              <a:ext uri="{FF2B5EF4-FFF2-40B4-BE49-F238E27FC236}">
                <a16:creationId xmlns:a16="http://schemas.microsoft.com/office/drawing/2014/main" id="{AE4EBD5E-4216-4A16-A704-D5623B9F2177}"/>
              </a:ext>
            </a:extLst>
          </p:cNvPr>
          <p:cNvSpPr/>
          <p:nvPr/>
        </p:nvSpPr>
        <p:spPr>
          <a:xfrm>
            <a:off x="22376739" y="6256432"/>
            <a:ext cx="3584712" cy="349833"/>
          </a:xfrm>
          <a:prstGeom prst="rect">
            <a:avLst/>
          </a:prstGeom>
          <a:noFill/>
          <a:ln/>
        </p:spPr>
        <p:txBody>
          <a:bodyPr wrap="square" lIns="0" tIns="0" rIns="0" bIns="0" rtlCol="0" anchor="ctr"/>
          <a:lstStyle/>
          <a:p>
            <a:pPr marL="0" indent="0" algn="ctr">
              <a:buNone/>
            </a:pPr>
            <a:r>
              <a:rPr lang="en-US" sz="1600" i="1" dirty="0">
                <a:solidFill>
                  <a:srgbClr val="64748B"/>
                </a:solidFill>
                <a:latin typeface="Calibri" pitchFamily="34" charset="0"/>
                <a:ea typeface="Calibri" pitchFamily="34" charset="-122"/>
                <a:cs typeface="Calibri" pitchFamily="34" charset="-120"/>
              </a:rPr>
              <a:t>Distribución automática a expertos</a:t>
            </a:r>
            <a:endParaRPr lang="en-US" sz="1600" dirty="0"/>
          </a:p>
        </p:txBody>
      </p:sp>
      <p:sp>
        <p:nvSpPr>
          <p:cNvPr id="94" name="Shape 19">
            <a:extLst>
              <a:ext uri="{FF2B5EF4-FFF2-40B4-BE49-F238E27FC236}">
                <a16:creationId xmlns:a16="http://schemas.microsoft.com/office/drawing/2014/main" id="{8D97FA4A-ED0B-45E4-A3C6-EC49E55F1C17}"/>
              </a:ext>
            </a:extLst>
          </p:cNvPr>
          <p:cNvSpPr/>
          <p:nvPr/>
        </p:nvSpPr>
        <p:spPr>
          <a:xfrm>
            <a:off x="20200123" y="7223399"/>
            <a:ext cx="3584712" cy="2311399"/>
          </a:xfrm>
          <a:prstGeom prst="rect">
            <a:avLst/>
          </a:prstGeom>
          <a:solidFill>
            <a:srgbClr val="FFFFFF"/>
          </a:solidFill>
          <a:ln w="6350">
            <a:solidFill>
              <a:srgbClr val="E8EAF6"/>
            </a:solidFill>
            <a:prstDash val="solid"/>
          </a:ln>
          <a:effectLst>
            <a:outerShdw blurRad="101600" dist="25400" dir="8100000" algn="bl" rotWithShape="0">
              <a:srgbClr val="000000">
                <a:alpha val="10000"/>
              </a:srgbClr>
            </a:outerShdw>
          </a:effectLst>
        </p:spPr>
      </p:sp>
      <p:sp>
        <p:nvSpPr>
          <p:cNvPr id="95" name="Shape 20">
            <a:extLst>
              <a:ext uri="{FF2B5EF4-FFF2-40B4-BE49-F238E27FC236}">
                <a16:creationId xmlns:a16="http://schemas.microsoft.com/office/drawing/2014/main" id="{6C6FE204-BF81-4A0A-BF39-7E67E12EA49D}"/>
              </a:ext>
            </a:extLst>
          </p:cNvPr>
          <p:cNvSpPr/>
          <p:nvPr/>
        </p:nvSpPr>
        <p:spPr>
          <a:xfrm>
            <a:off x="20200123" y="7223399"/>
            <a:ext cx="3584712" cy="274869"/>
          </a:xfrm>
          <a:prstGeom prst="rect">
            <a:avLst/>
          </a:prstGeom>
          <a:solidFill>
            <a:srgbClr val="0D9E8A"/>
          </a:solidFill>
          <a:ln w="12700">
            <a:solidFill>
              <a:srgbClr val="0D9E8A"/>
            </a:solidFill>
            <a:prstDash val="solid"/>
          </a:ln>
        </p:spPr>
      </p:sp>
      <p:sp>
        <p:nvSpPr>
          <p:cNvPr id="96" name="Text 21">
            <a:extLst>
              <a:ext uri="{FF2B5EF4-FFF2-40B4-BE49-F238E27FC236}">
                <a16:creationId xmlns:a16="http://schemas.microsoft.com/office/drawing/2014/main" id="{41783D79-781E-493F-86DD-5A52FF313A5E}"/>
              </a:ext>
            </a:extLst>
          </p:cNvPr>
          <p:cNvSpPr/>
          <p:nvPr/>
        </p:nvSpPr>
        <p:spPr>
          <a:xfrm>
            <a:off x="20200123" y="7573232"/>
            <a:ext cx="3584712" cy="899571"/>
          </a:xfrm>
          <a:prstGeom prst="rect">
            <a:avLst/>
          </a:prstGeom>
          <a:noFill/>
          <a:ln/>
        </p:spPr>
        <p:txBody>
          <a:bodyPr wrap="square" lIns="0" tIns="0" rIns="0" bIns="0" rtlCol="0" anchor="ctr"/>
          <a:lstStyle/>
          <a:p>
            <a:pPr marL="0" indent="0" algn="ctr">
              <a:buNone/>
            </a:pPr>
            <a:r>
              <a:rPr lang="en-US" sz="7200" b="1" dirty="0">
                <a:solidFill>
                  <a:srgbClr val="0D9E8A"/>
                </a:solidFill>
                <a:latin typeface="Calibri" pitchFamily="34" charset="0"/>
                <a:ea typeface="Calibri" pitchFamily="34" charset="-122"/>
                <a:cs typeface="Calibri" pitchFamily="34" charset="-120"/>
              </a:rPr>
              <a:t>✓</a:t>
            </a:r>
            <a:endParaRPr lang="en-US" sz="7200" dirty="0"/>
          </a:p>
        </p:txBody>
      </p:sp>
      <p:sp>
        <p:nvSpPr>
          <p:cNvPr id="97" name="Text 22">
            <a:extLst>
              <a:ext uri="{FF2B5EF4-FFF2-40B4-BE49-F238E27FC236}">
                <a16:creationId xmlns:a16="http://schemas.microsoft.com/office/drawing/2014/main" id="{D157B828-F5D7-4DD0-BE3E-ECC2D4D9FB94}"/>
              </a:ext>
            </a:extLst>
          </p:cNvPr>
          <p:cNvSpPr/>
          <p:nvPr/>
        </p:nvSpPr>
        <p:spPr>
          <a:xfrm>
            <a:off x="20200123" y="8472804"/>
            <a:ext cx="3584712" cy="399809"/>
          </a:xfrm>
          <a:prstGeom prst="rect">
            <a:avLst/>
          </a:prstGeom>
          <a:noFill/>
          <a:ln/>
        </p:spPr>
        <p:txBody>
          <a:bodyPr wrap="square" lIns="0" tIns="0" rIns="0" bIns="0" rtlCol="0" anchor="ctr"/>
          <a:lstStyle/>
          <a:p>
            <a:pPr marL="0" indent="0" algn="ctr">
              <a:buNone/>
            </a:pPr>
            <a:r>
              <a:rPr lang="en-US" sz="2800" b="1" dirty="0">
                <a:solidFill>
                  <a:srgbClr val="2D3748"/>
                </a:solidFill>
                <a:latin typeface="Calibri" pitchFamily="34" charset="0"/>
                <a:ea typeface="Calibri" pitchFamily="34" charset="-122"/>
                <a:cs typeface="Calibri" pitchFamily="34" charset="-120"/>
              </a:rPr>
              <a:t>Instrumento validado</a:t>
            </a:r>
            <a:endParaRPr lang="en-US" sz="2800" dirty="0"/>
          </a:p>
        </p:txBody>
      </p:sp>
      <p:sp>
        <p:nvSpPr>
          <p:cNvPr id="98" name="Text 23">
            <a:extLst>
              <a:ext uri="{FF2B5EF4-FFF2-40B4-BE49-F238E27FC236}">
                <a16:creationId xmlns:a16="http://schemas.microsoft.com/office/drawing/2014/main" id="{237AC566-E28C-4BA9-A33C-31C3DA1ABDB9}"/>
              </a:ext>
            </a:extLst>
          </p:cNvPr>
          <p:cNvSpPr/>
          <p:nvPr/>
        </p:nvSpPr>
        <p:spPr>
          <a:xfrm>
            <a:off x="20200123" y="8910095"/>
            <a:ext cx="3584712" cy="349833"/>
          </a:xfrm>
          <a:prstGeom prst="rect">
            <a:avLst/>
          </a:prstGeom>
          <a:noFill/>
          <a:ln/>
        </p:spPr>
        <p:txBody>
          <a:bodyPr wrap="square" lIns="0" tIns="0" rIns="0" bIns="0" rtlCol="0" anchor="ctr"/>
          <a:lstStyle/>
          <a:p>
            <a:pPr marL="0" indent="0" algn="ctr">
              <a:buNone/>
            </a:pPr>
            <a:r>
              <a:rPr lang="en-US" sz="1600" i="1" dirty="0">
                <a:solidFill>
                  <a:srgbClr val="64748B"/>
                </a:solidFill>
                <a:latin typeface="Calibri" pitchFamily="34" charset="0"/>
                <a:ea typeface="Calibri" pitchFamily="34" charset="-122"/>
                <a:cs typeface="Calibri" pitchFamily="34" charset="-120"/>
              </a:rPr>
              <a:t>Herramienta estructurada y coherente</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350</Words>
  <Application>Microsoft Office PowerPoint</Application>
  <PresentationFormat>Personalizado</PresentationFormat>
  <Paragraphs>34</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Calibri</vt:lpstr>
      <vt:lpstr>Montserrat</vt:lpstr>
      <vt:lpstr>Questrial</vt:lpstr>
      <vt:lpstr>Arial</vt:lpstr>
      <vt:lpstr>Office Theme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Cartel Póster científico Corporativo Lila</dc:title>
  <dc:creator>Jean Marcos</dc:creator>
  <cp:lastModifiedBy>Mayelin Llosa</cp:lastModifiedBy>
  <cp:revision>15</cp:revision>
  <dcterms:created xsi:type="dcterms:W3CDTF">2006-08-16T00:00:00Z</dcterms:created>
  <dcterms:modified xsi:type="dcterms:W3CDTF">2026-07-05T17:10:03Z</dcterms:modified>
  <dc:identifier>DAHFu3v2esw</dc:identifier>
</cp:coreProperties>
</file>