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26866850" cy="15113000"/>
  <p:notesSz cx="6858000" cy="9144000"/>
  <p:embeddedFontLst>
    <p:embeddedFont>
      <p:font typeface="Verdana" panose="020B0604030504040204" pitchFamily="34" charset="0"/>
      <p:regular r:id="rId3"/>
      <p:bold r:id="rId4"/>
      <p:italic r:id="rId5"/>
      <p:boldItalic r:id="rId6"/>
    </p:embeddedFon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7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738B"/>
    <a:srgbClr val="399790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2" d="100"/>
          <a:sy n="32" d="100"/>
        </p:scale>
        <p:origin x="750" y="72"/>
      </p:cViewPr>
      <p:guideLst>
        <p:guide orient="horz" pos="1527"/>
        <p:guide pos="5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168" y="1506361"/>
            <a:ext cx="13817237" cy="103941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336" y="2747818"/>
            <a:ext cx="11378901" cy="123921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23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46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69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93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165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398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263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586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078" y="3115992"/>
            <a:ext cx="13817237" cy="963083"/>
          </a:xfrm>
        </p:spPr>
        <p:txBody>
          <a:bodyPr anchor="t"/>
          <a:lstStyle>
            <a:lvl1pPr algn="l">
              <a:defRPr sz="282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078" y="2055252"/>
            <a:ext cx="13817237" cy="1060738"/>
          </a:xfrm>
        </p:spPr>
        <p:txBody>
          <a:bodyPr anchor="b"/>
          <a:lstStyle>
            <a:lvl1pPr marL="0" indent="0">
              <a:buNone/>
              <a:defRPr sz="1414">
                <a:solidFill>
                  <a:schemeClr val="tx1">
                    <a:tint val="75000"/>
                  </a:schemeClr>
                </a:solidFill>
              </a:defRPr>
            </a:lvl1pPr>
            <a:lvl2pPr marL="323303" indent="0">
              <a:buNone/>
              <a:defRPr sz="1273">
                <a:solidFill>
                  <a:schemeClr val="tx1">
                    <a:tint val="75000"/>
                  </a:schemeClr>
                </a:solidFill>
              </a:defRPr>
            </a:lvl2pPr>
            <a:lvl3pPr marL="646605" indent="0">
              <a:buNone/>
              <a:defRPr sz="1131">
                <a:solidFill>
                  <a:schemeClr val="tx1">
                    <a:tint val="75000"/>
                  </a:schemeClr>
                </a:solidFill>
              </a:defRPr>
            </a:lvl3pPr>
            <a:lvl4pPr marL="969909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4pPr>
            <a:lvl5pPr marL="1293211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5pPr>
            <a:lvl6pPr marL="1616514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6pPr>
            <a:lvl7pPr marL="1939817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7pPr>
            <a:lvl8pPr marL="2263120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8pPr>
            <a:lvl9pPr marL="2586423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780" y="1131456"/>
            <a:ext cx="7179544" cy="3200176"/>
          </a:xfrm>
        </p:spPr>
        <p:txBody>
          <a:bodyPr/>
          <a:lstStyle>
            <a:lvl1pPr>
              <a:defRPr sz="1980"/>
            </a:lvl1pPr>
            <a:lvl2pPr>
              <a:defRPr sz="1697"/>
            </a:lvl2pPr>
            <a:lvl3pPr>
              <a:defRPr sz="1414"/>
            </a:lvl3pPr>
            <a:lvl4pPr>
              <a:defRPr sz="1273"/>
            </a:lvl4pPr>
            <a:lvl5pPr>
              <a:defRPr sz="1273"/>
            </a:lvl5pPr>
            <a:lvl6pPr>
              <a:defRPr sz="1273"/>
            </a:lvl6pPr>
            <a:lvl7pPr>
              <a:defRPr sz="1273"/>
            </a:lvl7pPr>
            <a:lvl8pPr>
              <a:defRPr sz="1273"/>
            </a:lvl8pPr>
            <a:lvl9pPr>
              <a:defRPr sz="12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3250" y="1131456"/>
            <a:ext cx="7179544" cy="3200176"/>
          </a:xfrm>
        </p:spPr>
        <p:txBody>
          <a:bodyPr/>
          <a:lstStyle>
            <a:lvl1pPr>
              <a:defRPr sz="1980"/>
            </a:lvl1pPr>
            <a:lvl2pPr>
              <a:defRPr sz="1697"/>
            </a:lvl2pPr>
            <a:lvl3pPr>
              <a:defRPr sz="1414"/>
            </a:lvl3pPr>
            <a:lvl4pPr>
              <a:defRPr sz="1273"/>
            </a:lvl4pPr>
            <a:lvl5pPr>
              <a:defRPr sz="1273"/>
            </a:lvl5pPr>
            <a:lvl6pPr>
              <a:defRPr sz="1273"/>
            </a:lvl6pPr>
            <a:lvl7pPr>
              <a:defRPr sz="1273"/>
            </a:lvl7pPr>
            <a:lvl8pPr>
              <a:defRPr sz="1273"/>
            </a:lvl8pPr>
            <a:lvl9pPr>
              <a:defRPr sz="12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79" y="1085434"/>
            <a:ext cx="7182368" cy="452357"/>
          </a:xfrm>
        </p:spPr>
        <p:txBody>
          <a:bodyPr anchor="b"/>
          <a:lstStyle>
            <a:lvl1pPr marL="0" indent="0">
              <a:buNone/>
              <a:defRPr sz="1697" b="1"/>
            </a:lvl1pPr>
            <a:lvl2pPr marL="323303" indent="0">
              <a:buNone/>
              <a:defRPr sz="1414" b="1"/>
            </a:lvl2pPr>
            <a:lvl3pPr marL="646605" indent="0">
              <a:buNone/>
              <a:defRPr sz="1273" b="1"/>
            </a:lvl3pPr>
            <a:lvl4pPr marL="969909" indent="0">
              <a:buNone/>
              <a:defRPr sz="1131" b="1"/>
            </a:lvl4pPr>
            <a:lvl5pPr marL="1293211" indent="0">
              <a:buNone/>
              <a:defRPr sz="1131" b="1"/>
            </a:lvl5pPr>
            <a:lvl6pPr marL="1616514" indent="0">
              <a:buNone/>
              <a:defRPr sz="1131" b="1"/>
            </a:lvl6pPr>
            <a:lvl7pPr marL="1939817" indent="0">
              <a:buNone/>
              <a:defRPr sz="1131" b="1"/>
            </a:lvl7pPr>
            <a:lvl8pPr marL="2263120" indent="0">
              <a:buNone/>
              <a:defRPr sz="1131" b="1"/>
            </a:lvl8pPr>
            <a:lvl9pPr marL="2586423" indent="0">
              <a:buNone/>
              <a:defRPr sz="11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2779" y="1537790"/>
            <a:ext cx="7182368" cy="2793840"/>
          </a:xfrm>
        </p:spPr>
        <p:txBody>
          <a:bodyPr/>
          <a:lstStyle>
            <a:lvl1pPr>
              <a:defRPr sz="1697"/>
            </a:lvl1pPr>
            <a:lvl2pPr>
              <a:defRPr sz="1414"/>
            </a:lvl2pPr>
            <a:lvl3pPr>
              <a:defRPr sz="1273"/>
            </a:lvl3pPr>
            <a:lvl4pPr>
              <a:defRPr sz="1131"/>
            </a:lvl4pPr>
            <a:lvl5pPr>
              <a:defRPr sz="1131"/>
            </a:lvl5pPr>
            <a:lvl6pPr>
              <a:defRPr sz="1131"/>
            </a:lvl6pPr>
            <a:lvl7pPr>
              <a:defRPr sz="1131"/>
            </a:lvl7pPr>
            <a:lvl8pPr>
              <a:defRPr sz="1131"/>
            </a:lvl8pPr>
            <a:lvl9pPr>
              <a:defRPr sz="11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7608" y="1085434"/>
            <a:ext cx="7185190" cy="452357"/>
          </a:xfrm>
        </p:spPr>
        <p:txBody>
          <a:bodyPr anchor="b"/>
          <a:lstStyle>
            <a:lvl1pPr marL="0" indent="0">
              <a:buNone/>
              <a:defRPr sz="1697" b="1"/>
            </a:lvl1pPr>
            <a:lvl2pPr marL="323303" indent="0">
              <a:buNone/>
              <a:defRPr sz="1414" b="1"/>
            </a:lvl2pPr>
            <a:lvl3pPr marL="646605" indent="0">
              <a:buNone/>
              <a:defRPr sz="1273" b="1"/>
            </a:lvl3pPr>
            <a:lvl4pPr marL="969909" indent="0">
              <a:buNone/>
              <a:defRPr sz="1131" b="1"/>
            </a:lvl4pPr>
            <a:lvl5pPr marL="1293211" indent="0">
              <a:buNone/>
              <a:defRPr sz="1131" b="1"/>
            </a:lvl5pPr>
            <a:lvl6pPr marL="1616514" indent="0">
              <a:buNone/>
              <a:defRPr sz="1131" b="1"/>
            </a:lvl6pPr>
            <a:lvl7pPr marL="1939817" indent="0">
              <a:buNone/>
              <a:defRPr sz="1131" b="1"/>
            </a:lvl7pPr>
            <a:lvl8pPr marL="2263120" indent="0">
              <a:buNone/>
              <a:defRPr sz="1131" b="1"/>
            </a:lvl8pPr>
            <a:lvl9pPr marL="2586423" indent="0">
              <a:buNone/>
              <a:defRPr sz="11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7608" y="1537790"/>
            <a:ext cx="7185190" cy="2793840"/>
          </a:xfrm>
        </p:spPr>
        <p:txBody>
          <a:bodyPr/>
          <a:lstStyle>
            <a:lvl1pPr>
              <a:defRPr sz="1697"/>
            </a:lvl1pPr>
            <a:lvl2pPr>
              <a:defRPr sz="1414"/>
            </a:lvl2pPr>
            <a:lvl3pPr>
              <a:defRPr sz="1273"/>
            </a:lvl3pPr>
            <a:lvl4pPr>
              <a:defRPr sz="1131"/>
            </a:lvl4pPr>
            <a:lvl5pPr>
              <a:defRPr sz="1131"/>
            </a:lvl5pPr>
            <a:lvl6pPr>
              <a:defRPr sz="1131"/>
            </a:lvl6pPr>
            <a:lvl7pPr>
              <a:defRPr sz="1131"/>
            </a:lvl7pPr>
            <a:lvl8pPr>
              <a:defRPr sz="1131"/>
            </a:lvl8pPr>
            <a:lvl9pPr>
              <a:defRPr sz="11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80" y="193065"/>
            <a:ext cx="5347971" cy="821652"/>
          </a:xfrm>
        </p:spPr>
        <p:txBody>
          <a:bodyPr anchor="b"/>
          <a:lstStyle>
            <a:lvl1pPr algn="l">
              <a:defRPr sz="141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55478" y="193068"/>
            <a:ext cx="9087317" cy="4138565"/>
          </a:xfrm>
        </p:spPr>
        <p:txBody>
          <a:bodyPr/>
          <a:lstStyle>
            <a:lvl1pPr>
              <a:defRPr sz="2263"/>
            </a:lvl1pPr>
            <a:lvl2pPr>
              <a:defRPr sz="1980"/>
            </a:lvl2pPr>
            <a:lvl3pPr>
              <a:defRPr sz="1697"/>
            </a:lvl3pPr>
            <a:lvl4pPr>
              <a:defRPr sz="1414"/>
            </a:lvl4pPr>
            <a:lvl5pPr>
              <a:defRPr sz="1414"/>
            </a:lvl5pPr>
            <a:lvl6pPr>
              <a:defRPr sz="1414"/>
            </a:lvl6pPr>
            <a:lvl7pPr>
              <a:defRPr sz="1414"/>
            </a:lvl7pPr>
            <a:lvl8pPr>
              <a:defRPr sz="1414"/>
            </a:lvl8pPr>
            <a:lvl9pPr>
              <a:defRPr sz="141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780" y="1014720"/>
            <a:ext cx="5347971" cy="3316913"/>
          </a:xfrm>
        </p:spPr>
        <p:txBody>
          <a:bodyPr/>
          <a:lstStyle>
            <a:lvl1pPr marL="0" indent="0">
              <a:buNone/>
              <a:defRPr sz="990"/>
            </a:lvl1pPr>
            <a:lvl2pPr marL="323303" indent="0">
              <a:buNone/>
              <a:defRPr sz="849"/>
            </a:lvl2pPr>
            <a:lvl3pPr marL="646605" indent="0">
              <a:buNone/>
              <a:defRPr sz="707"/>
            </a:lvl3pPr>
            <a:lvl4pPr marL="969909" indent="0">
              <a:buNone/>
              <a:defRPr sz="636"/>
            </a:lvl4pPr>
            <a:lvl5pPr marL="1293211" indent="0">
              <a:buNone/>
              <a:defRPr sz="636"/>
            </a:lvl5pPr>
            <a:lvl6pPr marL="1616514" indent="0">
              <a:buNone/>
              <a:defRPr sz="636"/>
            </a:lvl6pPr>
            <a:lvl7pPr marL="1939817" indent="0">
              <a:buNone/>
              <a:defRPr sz="636"/>
            </a:lvl7pPr>
            <a:lvl8pPr marL="2263120" indent="0">
              <a:buNone/>
              <a:defRPr sz="636"/>
            </a:lvl8pPr>
            <a:lvl9pPr marL="2586423" indent="0">
              <a:buNone/>
              <a:defRPr sz="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206" y="3394364"/>
            <a:ext cx="9753344" cy="400724"/>
          </a:xfrm>
        </p:spPr>
        <p:txBody>
          <a:bodyPr anchor="b"/>
          <a:lstStyle>
            <a:lvl1pPr algn="l">
              <a:defRPr sz="141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86206" y="433277"/>
            <a:ext cx="9753344" cy="2909455"/>
          </a:xfrm>
        </p:spPr>
        <p:txBody>
          <a:bodyPr/>
          <a:lstStyle>
            <a:lvl1pPr marL="0" indent="0">
              <a:buNone/>
              <a:defRPr sz="2263"/>
            </a:lvl1pPr>
            <a:lvl2pPr marL="323303" indent="0">
              <a:buNone/>
              <a:defRPr sz="1980"/>
            </a:lvl2pPr>
            <a:lvl3pPr marL="646605" indent="0">
              <a:buNone/>
              <a:defRPr sz="1697"/>
            </a:lvl3pPr>
            <a:lvl4pPr marL="969909" indent="0">
              <a:buNone/>
              <a:defRPr sz="1414"/>
            </a:lvl4pPr>
            <a:lvl5pPr marL="1293211" indent="0">
              <a:buNone/>
              <a:defRPr sz="1414"/>
            </a:lvl5pPr>
            <a:lvl6pPr marL="1616514" indent="0">
              <a:buNone/>
              <a:defRPr sz="1414"/>
            </a:lvl6pPr>
            <a:lvl7pPr marL="1939817" indent="0">
              <a:buNone/>
              <a:defRPr sz="1414"/>
            </a:lvl7pPr>
            <a:lvl8pPr marL="2263120" indent="0">
              <a:buNone/>
              <a:defRPr sz="1414"/>
            </a:lvl8pPr>
            <a:lvl9pPr marL="2586423" indent="0">
              <a:buNone/>
              <a:defRPr sz="141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86206" y="3795088"/>
            <a:ext cx="9753344" cy="569094"/>
          </a:xfrm>
        </p:spPr>
        <p:txBody>
          <a:bodyPr/>
          <a:lstStyle>
            <a:lvl1pPr marL="0" indent="0">
              <a:buNone/>
              <a:defRPr sz="990"/>
            </a:lvl1pPr>
            <a:lvl2pPr marL="323303" indent="0">
              <a:buNone/>
              <a:defRPr sz="849"/>
            </a:lvl2pPr>
            <a:lvl3pPr marL="646605" indent="0">
              <a:buNone/>
              <a:defRPr sz="707"/>
            </a:lvl3pPr>
            <a:lvl4pPr marL="969909" indent="0">
              <a:buNone/>
              <a:defRPr sz="636"/>
            </a:lvl4pPr>
            <a:lvl5pPr marL="1293211" indent="0">
              <a:buNone/>
              <a:defRPr sz="636"/>
            </a:lvl5pPr>
            <a:lvl6pPr marL="1616514" indent="0">
              <a:buNone/>
              <a:defRPr sz="636"/>
            </a:lvl6pPr>
            <a:lvl7pPr marL="1939817" indent="0">
              <a:buNone/>
              <a:defRPr sz="636"/>
            </a:lvl7pPr>
            <a:lvl8pPr marL="2263120" indent="0">
              <a:buNone/>
              <a:defRPr sz="636"/>
            </a:lvl8pPr>
            <a:lvl9pPr marL="2586423" indent="0">
              <a:buNone/>
              <a:defRPr sz="63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292" y="194190"/>
            <a:ext cx="3657503" cy="413744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81" y="194190"/>
            <a:ext cx="10701585" cy="413744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78" y="194188"/>
            <a:ext cx="14630016" cy="808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778" y="1131456"/>
            <a:ext cx="14630016" cy="32001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2778" y="4494391"/>
            <a:ext cx="3792967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53987" y="4494391"/>
            <a:ext cx="5147599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49827" y="4494391"/>
            <a:ext cx="3792967" cy="258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46605" rtl="0" eaLnBrk="1" latinLnBrk="0" hangingPunct="1">
        <a:spcBef>
          <a:spcPct val="0"/>
        </a:spcBef>
        <a:buNone/>
        <a:defRPr sz="31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2477" indent="-242477" algn="l" defTabSz="646605" rtl="0" eaLnBrk="1" latinLnBrk="0" hangingPunct="1">
        <a:spcBef>
          <a:spcPct val="20000"/>
        </a:spcBef>
        <a:buFont typeface="Arial" pitchFamily="34" charset="0"/>
        <a:buChar char="•"/>
        <a:defRPr sz="2263" kern="1200">
          <a:solidFill>
            <a:schemeClr val="tx1"/>
          </a:solidFill>
          <a:latin typeface="+mn-lt"/>
          <a:ea typeface="+mn-ea"/>
          <a:cs typeface="+mn-cs"/>
        </a:defRPr>
      </a:lvl1pPr>
      <a:lvl2pPr marL="525367" indent="-202064" algn="l" defTabSz="646605" rtl="0" eaLnBrk="1" latinLnBrk="0" hangingPunct="1">
        <a:spcBef>
          <a:spcPct val="20000"/>
        </a:spcBef>
        <a:buFont typeface="Arial" pitchFamily="34" charset="0"/>
        <a:buChar char="–"/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808257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697" kern="1200">
          <a:solidFill>
            <a:schemeClr val="tx1"/>
          </a:solidFill>
          <a:latin typeface="+mn-lt"/>
          <a:ea typeface="+mn-ea"/>
          <a:cs typeface="+mn-cs"/>
        </a:defRPr>
      </a:lvl3pPr>
      <a:lvl4pPr marL="1131560" indent="-161652" algn="l" defTabSz="646605" rtl="0" eaLnBrk="1" latinLnBrk="0" hangingPunct="1">
        <a:spcBef>
          <a:spcPct val="20000"/>
        </a:spcBef>
        <a:buFont typeface="Arial" pitchFamily="34" charset="0"/>
        <a:buChar char="–"/>
        <a:defRPr sz="1414" kern="1200">
          <a:solidFill>
            <a:schemeClr val="tx1"/>
          </a:solidFill>
          <a:latin typeface="+mn-lt"/>
          <a:ea typeface="+mn-ea"/>
          <a:cs typeface="+mn-cs"/>
        </a:defRPr>
      </a:lvl4pPr>
      <a:lvl5pPr marL="1454862" indent="-161652" algn="l" defTabSz="646605" rtl="0" eaLnBrk="1" latinLnBrk="0" hangingPunct="1">
        <a:spcBef>
          <a:spcPct val="20000"/>
        </a:spcBef>
        <a:buFont typeface="Arial" pitchFamily="34" charset="0"/>
        <a:buChar char="»"/>
        <a:defRPr sz="1414" kern="1200">
          <a:solidFill>
            <a:schemeClr val="tx1"/>
          </a:solidFill>
          <a:latin typeface="+mn-lt"/>
          <a:ea typeface="+mn-ea"/>
          <a:cs typeface="+mn-cs"/>
        </a:defRPr>
      </a:lvl5pPr>
      <a:lvl6pPr marL="1778166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6pPr>
      <a:lvl7pPr marL="2101468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7pPr>
      <a:lvl8pPr marL="2424771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8pPr>
      <a:lvl9pPr marL="2748073" indent="-161652" algn="l" defTabSz="646605" rtl="0" eaLnBrk="1" latinLnBrk="0" hangingPunct="1">
        <a:spcBef>
          <a:spcPct val="20000"/>
        </a:spcBef>
        <a:buFont typeface="Arial" pitchFamily="34" charset="0"/>
        <a:buChar char="•"/>
        <a:defRPr sz="14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1pPr>
      <a:lvl2pPr marL="323303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2pPr>
      <a:lvl3pPr marL="646605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3pPr>
      <a:lvl4pPr marL="969909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4pPr>
      <a:lvl5pPr marL="1293211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5pPr>
      <a:lvl6pPr marL="1616514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6pPr>
      <a:lvl7pPr marL="1939817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7pPr>
      <a:lvl8pPr marL="2263120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8pPr>
      <a:lvl9pPr marL="2586423" algn="l" defTabSz="646605" rtl="0" eaLnBrk="1" latinLnBrk="0" hangingPunct="1">
        <a:defRPr sz="12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Box 7">
            <a:extLst>
              <a:ext uri="{FF2B5EF4-FFF2-40B4-BE49-F238E27FC236}">
                <a16:creationId xmlns:a16="http://schemas.microsoft.com/office/drawing/2014/main" id="{02B01CD5-07D0-43ED-8B2F-F11E3505B87E}"/>
              </a:ext>
            </a:extLst>
          </p:cNvPr>
          <p:cNvSpPr txBox="1"/>
          <p:nvPr/>
        </p:nvSpPr>
        <p:spPr>
          <a:xfrm>
            <a:off x="9692934" y="4314587"/>
            <a:ext cx="8895770" cy="9914682"/>
          </a:xfrm>
          <a:prstGeom prst="rect">
            <a:avLst/>
          </a:prstGeom>
          <a:solidFill>
            <a:schemeClr val="bg1"/>
          </a:solidFill>
        </p:spPr>
        <p:txBody>
          <a:bodyPr lIns="35919" tIns="35919" rIns="35919" bIns="35919" rtlCol="0" anchor="ctr"/>
          <a:lstStyle/>
          <a:p>
            <a:pPr algn="ctr">
              <a:lnSpc>
                <a:spcPts val="2871"/>
              </a:lnSpc>
              <a:spcBef>
                <a:spcPct val="0"/>
              </a:spcBef>
            </a:pPr>
            <a:r>
              <a:rPr lang="es-ES" sz="1273" dirty="0"/>
              <a:t>S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42056B06-C829-468D-A940-DB486F74C4FA}"/>
              </a:ext>
            </a:extLst>
          </p:cNvPr>
          <p:cNvGrpSpPr/>
          <p:nvPr/>
        </p:nvGrpSpPr>
        <p:grpSpPr>
          <a:xfrm>
            <a:off x="0" y="-32310"/>
            <a:ext cx="26866849" cy="1849611"/>
            <a:chOff x="2739175" y="-32310"/>
            <a:chExt cx="21395479" cy="1849611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CC37BBC-3E54-49B9-A12B-926207B7B6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28" t="15391" r="24676" b="26210"/>
            <a:stretch/>
          </p:blipFill>
          <p:spPr>
            <a:xfrm rot="16200000">
              <a:off x="7260618" y="-4553753"/>
              <a:ext cx="1849611" cy="10892498"/>
            </a:xfrm>
            <a:prstGeom prst="rect">
              <a:avLst/>
            </a:prstGeom>
          </p:spPr>
        </p:pic>
        <p:pic>
          <p:nvPicPr>
            <p:cNvPr id="65" name="Imagen 64">
              <a:extLst>
                <a:ext uri="{FF2B5EF4-FFF2-40B4-BE49-F238E27FC236}">
                  <a16:creationId xmlns:a16="http://schemas.microsoft.com/office/drawing/2014/main" id="{80F61AA7-F9E7-46A4-9C27-E707DBE82F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28" t="15390" r="24676" b="28091"/>
            <a:stretch/>
          </p:blipFill>
          <p:spPr>
            <a:xfrm rot="16200000" flipV="1">
              <a:off x="17756677" y="-4560676"/>
              <a:ext cx="1841391" cy="10914563"/>
            </a:xfrm>
            <a:prstGeom prst="rect">
              <a:avLst/>
            </a:prstGeom>
          </p:spPr>
        </p:pic>
      </p:grpSp>
      <p:sp>
        <p:nvSpPr>
          <p:cNvPr id="39" name="TextBox 39"/>
          <p:cNvSpPr txBox="1"/>
          <p:nvPr/>
        </p:nvSpPr>
        <p:spPr>
          <a:xfrm>
            <a:off x="5499108" y="418007"/>
            <a:ext cx="11942958" cy="9489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712"/>
              </a:lnSpc>
            </a:pPr>
            <a:r>
              <a:rPr lang="en-US" sz="3200" b="1" dirty="0">
                <a:solidFill>
                  <a:srgbClr val="FFFFFF"/>
                </a:solidFill>
                <a:ea typeface="Questrial"/>
                <a:cs typeface="Questrial"/>
                <a:sym typeface="Questrial"/>
              </a:rPr>
              <a:t>II JORNADA NACIONAL DE SISTEMAS DE INFORMACIÓN EN SALUD</a:t>
            </a:r>
          </a:p>
          <a:p>
            <a:pPr>
              <a:lnSpc>
                <a:spcPts val="3712"/>
              </a:lnSpc>
            </a:pPr>
            <a:r>
              <a:rPr lang="en-US" sz="3200" dirty="0">
                <a:solidFill>
                  <a:srgbClr val="FFFFFF"/>
                </a:solidFill>
                <a:ea typeface="Questrial"/>
                <a:cs typeface="Questrial"/>
                <a:sym typeface="Questrial"/>
              </a:rPr>
              <a:t>"NORMA ENEIDA RIOS MASSABOT IN MEMORIAM"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89809" y="4329487"/>
            <a:ext cx="3872824" cy="2928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INTRODUCCIÓN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17155" y="4700654"/>
            <a:ext cx="8495555" cy="4801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419" sz="2400" dirty="0">
                <a:sym typeface="Montserrat"/>
              </a:rPr>
              <a:t>La transformación de los sistemas de salud exige directivos preparados desde el puesto de trabajo con  competencias profesionales, capacidad de liderazgo y dominio de herramientas de gestión sanitaria. La superación del desempeño directivo, que permitía responder a los retos de organización, tecnológicos y sociales del sector salud.</a:t>
            </a:r>
          </a:p>
          <a:p>
            <a:pPr algn="just"/>
            <a:r>
              <a:rPr lang="es-419" sz="2400" dirty="0">
                <a:sym typeface="Montserrat"/>
              </a:rPr>
              <a:t>En instituciones se evidencian insuficiencias relacionadas con la planificación estratégica, la gestión de recursos humanos, la toma de decisiones y la preparación metodológica de los cuadros de dirección. Por ello, resulta necesario un profesional constituye un proceso continuo orientado al perfeccionamiento diseñar un Sistema de acciones que favorezca la preparación integral y continua de los directivos de salud.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517155" y="9905852"/>
            <a:ext cx="3859255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2800" dirty="0">
                <a:sym typeface="Questrial"/>
              </a:rPr>
              <a:t>OBJETIVOS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6DA5058-29CF-4CDF-876D-035A110F18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79" t="19116" r="12499" b="11983"/>
          <a:stretch/>
        </p:blipFill>
        <p:spPr>
          <a:xfrm>
            <a:off x="2997574" y="-32310"/>
            <a:ext cx="2112405" cy="2080589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C7D94EF5-13D6-4FB5-B1BF-41D9D5FAFF6E}"/>
              </a:ext>
            </a:extLst>
          </p:cNvPr>
          <p:cNvSpPr txBox="1"/>
          <p:nvPr/>
        </p:nvSpPr>
        <p:spPr>
          <a:xfrm>
            <a:off x="958449" y="2092201"/>
            <a:ext cx="2529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ym typeface="Questrial"/>
              </a:rPr>
              <a:t>Sistema de acciones para la superación profesional de directivos de salud</a:t>
            </a:r>
            <a:endParaRPr lang="en-US" sz="4800" b="1" dirty="0">
              <a:ea typeface="Questrial"/>
              <a:cs typeface="Questrial"/>
              <a:sym typeface="Questrial"/>
            </a:endParaRPr>
          </a:p>
        </p:txBody>
      </p:sp>
      <p:sp>
        <p:nvSpPr>
          <p:cNvPr id="63" name="TextBox 41">
            <a:extLst>
              <a:ext uri="{FF2B5EF4-FFF2-40B4-BE49-F238E27FC236}">
                <a16:creationId xmlns:a16="http://schemas.microsoft.com/office/drawing/2014/main" id="{74EBD2D8-F998-4E29-983E-557896B9719D}"/>
              </a:ext>
            </a:extLst>
          </p:cNvPr>
          <p:cNvSpPr txBox="1"/>
          <p:nvPr/>
        </p:nvSpPr>
        <p:spPr>
          <a:xfrm>
            <a:off x="422708" y="3177020"/>
            <a:ext cx="25744785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Lena León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Apaulaza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, Tania Rosa González Garcia,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Inerkys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Veranes</a:t>
            </a:r>
            <a:r>
              <a:rPr lang="en-US" sz="2800" b="1" dirty="0">
                <a:solidFill>
                  <a:srgbClr val="000000"/>
                </a:solidFill>
                <a:ea typeface="Montserrat"/>
                <a:cs typeface="Montserrat"/>
                <a:sym typeface="Montserrat"/>
              </a:rPr>
              <a:t> Garzón</a:t>
            </a:r>
          </a:p>
        </p:txBody>
      </p:sp>
      <p:pic>
        <p:nvPicPr>
          <p:cNvPr id="64" name="Imagen 63">
            <a:extLst>
              <a:ext uri="{FF2B5EF4-FFF2-40B4-BE49-F238E27FC236}">
                <a16:creationId xmlns:a16="http://schemas.microsoft.com/office/drawing/2014/main" id="{C9F831E7-8515-4AB1-847D-A5A2DD3DBE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03" t="15391" r="7133" b="26210"/>
          <a:stretch/>
        </p:blipFill>
        <p:spPr>
          <a:xfrm rot="16200000">
            <a:off x="13185240" y="1431389"/>
            <a:ext cx="496372" cy="26866850"/>
          </a:xfrm>
          <a:prstGeom prst="rect">
            <a:avLst/>
          </a:prstGeom>
        </p:spPr>
      </p:pic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DC5212EF-74D4-4358-BA2E-6C9CDE691C32}"/>
              </a:ext>
            </a:extLst>
          </p:cNvPr>
          <p:cNvCxnSpPr>
            <a:cxnSpLocks/>
          </p:cNvCxnSpPr>
          <p:nvPr/>
        </p:nvCxnSpPr>
        <p:spPr>
          <a:xfrm>
            <a:off x="362750" y="4045414"/>
            <a:ext cx="25894099" cy="0"/>
          </a:xfrm>
          <a:prstGeom prst="line">
            <a:avLst/>
          </a:prstGeom>
          <a:ln w="76200">
            <a:solidFill>
              <a:srgbClr val="1873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41">
            <a:extLst>
              <a:ext uri="{FF2B5EF4-FFF2-40B4-BE49-F238E27FC236}">
                <a16:creationId xmlns:a16="http://schemas.microsoft.com/office/drawing/2014/main" id="{FAFC2936-D774-48E2-8AD9-E06D6481B17D}"/>
              </a:ext>
            </a:extLst>
          </p:cNvPr>
          <p:cNvSpPr txBox="1"/>
          <p:nvPr/>
        </p:nvSpPr>
        <p:spPr>
          <a:xfrm>
            <a:off x="532799" y="10333110"/>
            <a:ext cx="8422902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s-ES" sz="2400" dirty="0">
                <a:sym typeface="Montserrat"/>
              </a:rPr>
              <a:t>Diseñar</a:t>
            </a:r>
            <a:r>
              <a:rPr lang="en-US" sz="2400" dirty="0">
                <a:sym typeface="Montserrat"/>
              </a:rPr>
              <a:t> un sistema de acciones de </a:t>
            </a:r>
            <a:r>
              <a:rPr lang="es-419" sz="2400" dirty="0">
                <a:sym typeface="Montserrat"/>
              </a:rPr>
              <a:t>superación</a:t>
            </a:r>
            <a:r>
              <a:rPr lang="en-US" sz="2400" dirty="0">
                <a:sym typeface="Montserrat"/>
              </a:rPr>
              <a:t>  </a:t>
            </a:r>
            <a:r>
              <a:rPr lang="es-ES" sz="2400" dirty="0">
                <a:sym typeface="Montserrat"/>
              </a:rPr>
              <a:t>que contribuya al mejoramiento del desempeño profesional</a:t>
            </a:r>
            <a:r>
              <a:rPr lang="en-US" sz="2400" dirty="0">
                <a:sym typeface="Montserrat"/>
              </a:rPr>
              <a:t>  para  </a:t>
            </a:r>
            <a:r>
              <a:rPr lang="en-US" sz="2400" dirty="0" err="1">
                <a:sym typeface="Montserrat"/>
              </a:rPr>
              <a:t>los</a:t>
            </a:r>
            <a:r>
              <a:rPr lang="en-US" sz="2400" dirty="0">
                <a:sym typeface="Montserrat"/>
              </a:rPr>
              <a:t> </a:t>
            </a:r>
            <a:r>
              <a:rPr lang="es-ES" sz="2400" dirty="0">
                <a:sym typeface="Montserrat"/>
              </a:rPr>
              <a:t>directivos</a:t>
            </a:r>
            <a:r>
              <a:rPr lang="en-US" sz="2400" dirty="0">
                <a:sym typeface="Montserrat"/>
              </a:rPr>
              <a:t> de</a:t>
            </a:r>
            <a:r>
              <a:rPr lang="es-ES" sz="2400" dirty="0">
                <a:sym typeface="Montserrat"/>
              </a:rPr>
              <a:t> Registros Médicos y Estadísticas de Salud de las Unidades de Subordinación Municipal en Pinar del Río. </a:t>
            </a:r>
          </a:p>
        </p:txBody>
      </p:sp>
      <p:sp>
        <p:nvSpPr>
          <p:cNvPr id="69" name="TextBox 40">
            <a:extLst>
              <a:ext uri="{FF2B5EF4-FFF2-40B4-BE49-F238E27FC236}">
                <a16:creationId xmlns:a16="http://schemas.microsoft.com/office/drawing/2014/main" id="{F0533023-0C74-4AAF-922A-F35624F4CF22}"/>
              </a:ext>
            </a:extLst>
          </p:cNvPr>
          <p:cNvSpPr txBox="1"/>
          <p:nvPr/>
        </p:nvSpPr>
        <p:spPr>
          <a:xfrm>
            <a:off x="444501" y="11734743"/>
            <a:ext cx="3945478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7"/>
              </a:lnSpc>
            </a:pPr>
            <a:endParaRPr lang="en-US" sz="2800" b="1" dirty="0">
              <a:solidFill>
                <a:srgbClr val="18738B"/>
              </a:solidFill>
              <a:sym typeface="Questrial"/>
            </a:endParaRPr>
          </a:p>
          <a:p>
            <a:pPr>
              <a:lnSpc>
                <a:spcPts val="2227"/>
              </a:lnSpc>
            </a:pPr>
            <a:r>
              <a:rPr lang="en-US" sz="2800" b="1" dirty="0">
                <a:solidFill>
                  <a:srgbClr val="18738B"/>
                </a:solidFill>
                <a:sym typeface="Questrial"/>
              </a:rPr>
              <a:t>MÉTODO</a:t>
            </a:r>
          </a:p>
        </p:txBody>
      </p:sp>
      <p:sp>
        <p:nvSpPr>
          <p:cNvPr id="70" name="TextBox 41">
            <a:extLst>
              <a:ext uri="{FF2B5EF4-FFF2-40B4-BE49-F238E27FC236}">
                <a16:creationId xmlns:a16="http://schemas.microsoft.com/office/drawing/2014/main" id="{2DDD5515-A4C8-4C44-8A16-AA28E1047DE2}"/>
              </a:ext>
            </a:extLst>
          </p:cNvPr>
          <p:cNvSpPr txBox="1"/>
          <p:nvPr/>
        </p:nvSpPr>
        <p:spPr>
          <a:xfrm>
            <a:off x="444501" y="12496735"/>
            <a:ext cx="8401110" cy="19758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en-US" sz="2400" dirty="0">
                <a:sym typeface="Montserrat"/>
              </a:rPr>
              <a:t>Se </a:t>
            </a:r>
            <a:r>
              <a:rPr lang="es-419" sz="2400" dirty="0">
                <a:sym typeface="Montserrat"/>
              </a:rPr>
              <a:t>realizó un estudio descriptivo transversal en la provincia de Pinar del Río durante el año 2025</a:t>
            </a:r>
            <a:r>
              <a:rPr lang="en-US" sz="2400" dirty="0">
                <a:sym typeface="Montserrat"/>
              </a:rPr>
              <a:t>.</a:t>
            </a:r>
            <a:r>
              <a:rPr lang="es-ES_tradnl" sz="2400" dirty="0">
                <a:ea typeface="Wingdings" panose="05000000000000000000" pitchFamily="2" charset="2"/>
                <a:cs typeface="Verdana" panose="020B0604030504040204" pitchFamily="34" charset="0"/>
              </a:rPr>
              <a:t> La población de estudio estuvo constituida por 15 directivos de Registros Médicos y Estadísticas de Salud de los hospitales y policlínicos; Unidades de Subordinación Municipal en Pinar del Río. </a:t>
            </a:r>
            <a:endParaRPr lang="en-US" sz="2400" dirty="0">
              <a:sym typeface="Montserrat"/>
            </a:endParaRPr>
          </a:p>
        </p:txBody>
      </p:sp>
      <p:sp>
        <p:nvSpPr>
          <p:cNvPr id="74" name="TextBox 42">
            <a:extLst>
              <a:ext uri="{FF2B5EF4-FFF2-40B4-BE49-F238E27FC236}">
                <a16:creationId xmlns:a16="http://schemas.microsoft.com/office/drawing/2014/main" id="{59943571-2E74-4831-A2B7-C7022BDAF289}"/>
              </a:ext>
            </a:extLst>
          </p:cNvPr>
          <p:cNvSpPr txBox="1"/>
          <p:nvPr/>
        </p:nvSpPr>
        <p:spPr>
          <a:xfrm>
            <a:off x="19377025" y="4424348"/>
            <a:ext cx="3282216" cy="306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2800" dirty="0">
                <a:sym typeface="Questrial"/>
              </a:rPr>
              <a:t>CONCLUSIONES</a:t>
            </a:r>
          </a:p>
        </p:txBody>
      </p:sp>
      <p:sp>
        <p:nvSpPr>
          <p:cNvPr id="75" name="TextBox 41">
            <a:extLst>
              <a:ext uri="{FF2B5EF4-FFF2-40B4-BE49-F238E27FC236}">
                <a16:creationId xmlns:a16="http://schemas.microsoft.com/office/drawing/2014/main" id="{6A50AA50-9142-4E4A-9551-7FDE0291E56F}"/>
              </a:ext>
            </a:extLst>
          </p:cNvPr>
          <p:cNvSpPr txBox="1"/>
          <p:nvPr/>
        </p:nvSpPr>
        <p:spPr>
          <a:xfrm>
            <a:off x="19377025" y="5071956"/>
            <a:ext cx="6790469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400" dirty="0">
                <a:sym typeface="Montserrat"/>
              </a:rPr>
              <a:t>El </a:t>
            </a:r>
            <a:r>
              <a:rPr lang="es-419" sz="2400" dirty="0">
                <a:sym typeface="Montserrat"/>
              </a:rPr>
              <a:t>sistema de acciones diseñado constituye una alternativa viable para la superación profesional de los directivos de salud. La puesta en práctica  contribuirá al mejoramiento del desempeño profesional </a:t>
            </a:r>
            <a:r>
              <a:rPr lang="es-ES" sz="2400" dirty="0">
                <a:sym typeface="Montserrat"/>
              </a:rPr>
              <a:t>de los directivos de Registros Médicos y Estadísticas de Salud de los hospitales y policlínicos; Unidades de Subordinación Municipal en Pinar del Rio. </a:t>
            </a:r>
          </a:p>
        </p:txBody>
      </p:sp>
      <p:sp>
        <p:nvSpPr>
          <p:cNvPr id="76" name="TextBox 42">
            <a:extLst>
              <a:ext uri="{FF2B5EF4-FFF2-40B4-BE49-F238E27FC236}">
                <a16:creationId xmlns:a16="http://schemas.microsoft.com/office/drawing/2014/main" id="{BC14E074-9A8C-4753-8EAF-1191862A3C69}"/>
              </a:ext>
            </a:extLst>
          </p:cNvPr>
          <p:cNvSpPr txBox="1"/>
          <p:nvPr/>
        </p:nvSpPr>
        <p:spPr>
          <a:xfrm>
            <a:off x="19377025" y="8637961"/>
            <a:ext cx="6790469" cy="3063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227"/>
              </a:lnSpc>
              <a:defRPr sz="3600" b="1">
                <a:solidFill>
                  <a:srgbClr val="18738B"/>
                </a:solidFill>
              </a:defRPr>
            </a:lvl1pPr>
          </a:lstStyle>
          <a:p>
            <a:r>
              <a:rPr lang="en-US" sz="2800" dirty="0">
                <a:sym typeface="Questrial"/>
              </a:rPr>
              <a:t>REFERENCIAS BIBLIOGRÁFICAS</a:t>
            </a:r>
          </a:p>
        </p:txBody>
      </p:sp>
      <p:sp>
        <p:nvSpPr>
          <p:cNvPr id="77" name="TextBox 41">
            <a:extLst>
              <a:ext uri="{FF2B5EF4-FFF2-40B4-BE49-F238E27FC236}">
                <a16:creationId xmlns:a16="http://schemas.microsoft.com/office/drawing/2014/main" id="{7C72994A-56BF-45F3-84E0-333964875D18}"/>
              </a:ext>
            </a:extLst>
          </p:cNvPr>
          <p:cNvSpPr txBox="1"/>
          <p:nvPr/>
        </p:nvSpPr>
        <p:spPr>
          <a:xfrm>
            <a:off x="19377025" y="9320445"/>
            <a:ext cx="6790469" cy="43396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n-US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Organización</a:t>
            </a:r>
            <a:r>
              <a:rPr lang="en-US" sz="2400" dirty="0">
                <a:sym typeface="Montserrat"/>
              </a:rPr>
              <a:t> Mundial de la </a:t>
            </a:r>
            <a:r>
              <a:rPr lang="en-US" sz="2400" dirty="0" err="1">
                <a:sym typeface="Montserrat"/>
              </a:rPr>
              <a:t>Salud</a:t>
            </a:r>
            <a:r>
              <a:rPr lang="en-US" sz="2400" dirty="0">
                <a:sym typeface="Montserrat"/>
              </a:rPr>
              <a:t>. </a:t>
            </a:r>
            <a:r>
              <a:rPr lang="en-US" sz="2400" dirty="0" err="1">
                <a:sym typeface="Montserrat"/>
              </a:rPr>
              <a:t>Fortalecimiento</a:t>
            </a:r>
            <a:r>
              <a:rPr lang="en-US" sz="2400" dirty="0">
                <a:sym typeface="Montserrat"/>
              </a:rPr>
              <a:t> de </a:t>
            </a:r>
            <a:r>
              <a:rPr lang="en-US" sz="2400" dirty="0" err="1">
                <a:sym typeface="Montserrat"/>
              </a:rPr>
              <a:t>los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sistemas</a:t>
            </a:r>
            <a:r>
              <a:rPr lang="en-US" sz="2400" dirty="0">
                <a:sym typeface="Montserrat"/>
              </a:rPr>
              <a:t> de </a:t>
            </a:r>
            <a:r>
              <a:rPr lang="en-US" sz="2400" dirty="0" err="1">
                <a:sym typeface="Montserrat"/>
              </a:rPr>
              <a:t>salud</a:t>
            </a:r>
            <a:r>
              <a:rPr lang="en-US" sz="2400" dirty="0">
                <a:sym typeface="Montserrat"/>
              </a:rPr>
              <a:t>. </a:t>
            </a:r>
            <a:r>
              <a:rPr lang="en-US" sz="2400" dirty="0" err="1">
                <a:sym typeface="Montserrat"/>
              </a:rPr>
              <a:t>Ginebra</a:t>
            </a:r>
            <a:r>
              <a:rPr lang="en-US" sz="2400" dirty="0">
                <a:sym typeface="Montserrat"/>
              </a:rPr>
              <a:t>: OMS; 2022.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Ministerio</a:t>
            </a:r>
            <a:r>
              <a:rPr lang="en-US" sz="2400" dirty="0">
                <a:sym typeface="Montserrat"/>
              </a:rPr>
              <a:t> de </a:t>
            </a:r>
            <a:r>
              <a:rPr lang="en-US" sz="2400" dirty="0" err="1">
                <a:sym typeface="Montserrat"/>
              </a:rPr>
              <a:t>Salud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Pública</a:t>
            </a:r>
            <a:r>
              <a:rPr lang="en-US" sz="2400" dirty="0">
                <a:sym typeface="Montserrat"/>
              </a:rPr>
              <a:t> de Cuba. </a:t>
            </a:r>
            <a:r>
              <a:rPr lang="en-US" sz="2400" dirty="0" err="1">
                <a:sym typeface="Montserrat"/>
              </a:rPr>
              <a:t>Estrategía</a:t>
            </a:r>
            <a:r>
              <a:rPr lang="en-US" sz="2400" dirty="0">
                <a:sym typeface="Montserrat"/>
              </a:rPr>
              <a:t> de </a:t>
            </a:r>
            <a:r>
              <a:rPr lang="en-US" sz="2400" dirty="0" err="1">
                <a:sym typeface="Montserrat"/>
              </a:rPr>
              <a:t>preparación</a:t>
            </a:r>
            <a:r>
              <a:rPr lang="en-US" sz="2400" dirty="0">
                <a:sym typeface="Montserrat"/>
              </a:rPr>
              <a:t> y </a:t>
            </a:r>
            <a:r>
              <a:rPr lang="en-US" sz="2400" dirty="0" err="1">
                <a:sym typeface="Montserrat"/>
              </a:rPr>
              <a:t>superación</a:t>
            </a:r>
            <a:r>
              <a:rPr lang="en-US" sz="2400" dirty="0">
                <a:sym typeface="Montserrat"/>
              </a:rPr>
              <a:t> de </a:t>
            </a:r>
            <a:r>
              <a:rPr lang="en-US" sz="2400" dirty="0" err="1">
                <a:sym typeface="Montserrat"/>
              </a:rPr>
              <a:t>cuadros</a:t>
            </a:r>
            <a:r>
              <a:rPr lang="en-US" sz="2400" dirty="0">
                <a:sym typeface="Montserrat"/>
              </a:rPr>
              <a:t> del </a:t>
            </a:r>
            <a:r>
              <a:rPr lang="en-US" sz="2400" dirty="0" err="1">
                <a:sym typeface="Montserrat"/>
              </a:rPr>
              <a:t>setor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salud</a:t>
            </a:r>
            <a:r>
              <a:rPr lang="en-US" sz="2400" dirty="0">
                <a:sym typeface="Montserrat"/>
              </a:rPr>
              <a:t>. La </a:t>
            </a:r>
            <a:r>
              <a:rPr lang="en-US" sz="2400" dirty="0" err="1">
                <a:sym typeface="Montserrat"/>
              </a:rPr>
              <a:t>Habanaa</a:t>
            </a:r>
            <a:r>
              <a:rPr lang="en-US" sz="2400" dirty="0">
                <a:sym typeface="Montserrat"/>
              </a:rPr>
              <a:t>: MINSAP, 2021.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400" dirty="0" err="1">
                <a:sym typeface="Montserrat"/>
              </a:rPr>
              <a:t>Chiavenato</a:t>
            </a:r>
            <a:r>
              <a:rPr lang="en-US" sz="2400" dirty="0">
                <a:sym typeface="Montserrat"/>
              </a:rPr>
              <a:t> I. </a:t>
            </a:r>
            <a:r>
              <a:rPr lang="en-US" sz="2400" dirty="0" err="1">
                <a:sym typeface="Montserrat"/>
              </a:rPr>
              <a:t>administración</a:t>
            </a:r>
            <a:r>
              <a:rPr lang="en-US" sz="2400" dirty="0">
                <a:sym typeface="Montserrat"/>
              </a:rPr>
              <a:t> de </a:t>
            </a:r>
            <a:r>
              <a:rPr lang="en-US" sz="2400" dirty="0" err="1">
                <a:sym typeface="Montserrat"/>
              </a:rPr>
              <a:t>recursos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Humanos</a:t>
            </a:r>
            <a:r>
              <a:rPr lang="en-US" sz="2400" dirty="0">
                <a:sym typeface="Montserrat"/>
              </a:rPr>
              <a:t>. México: McGraw-Hill; 2019.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400" dirty="0" err="1">
                <a:sym typeface="Montserrat"/>
              </a:rPr>
              <a:t>Añorga</a:t>
            </a:r>
            <a:r>
              <a:rPr lang="en-US" sz="2400" dirty="0">
                <a:sym typeface="Montserrat"/>
              </a:rPr>
              <a:t> J. la </a:t>
            </a:r>
            <a:r>
              <a:rPr lang="en-US" sz="2400" dirty="0" err="1">
                <a:sym typeface="Montserrat"/>
              </a:rPr>
              <a:t>educación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avanzada</a:t>
            </a:r>
            <a:r>
              <a:rPr lang="en-US" sz="2400" dirty="0">
                <a:sym typeface="Montserrat"/>
              </a:rPr>
              <a:t> y la </a:t>
            </a:r>
            <a:r>
              <a:rPr lang="en-US" sz="2400" dirty="0" err="1">
                <a:sym typeface="Montserrat"/>
              </a:rPr>
              <a:t>superación</a:t>
            </a:r>
            <a:r>
              <a:rPr lang="en-US" sz="2400" dirty="0">
                <a:sym typeface="Montserrat"/>
              </a:rPr>
              <a:t> professional. La Habana: Editorial Academia; 2018.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sz="2400" dirty="0" err="1">
                <a:sym typeface="Montserrat"/>
              </a:rPr>
              <a:t>Druker</a:t>
            </a:r>
            <a:r>
              <a:rPr lang="en-US" sz="2400" dirty="0">
                <a:sym typeface="Montserrat"/>
              </a:rPr>
              <a:t> P. la </a:t>
            </a:r>
            <a:r>
              <a:rPr lang="en-US" sz="2400" dirty="0" err="1">
                <a:sym typeface="Montserrat"/>
              </a:rPr>
              <a:t>gerencia</a:t>
            </a:r>
            <a:r>
              <a:rPr lang="en-US" sz="2400" dirty="0">
                <a:sym typeface="Montserrat"/>
              </a:rPr>
              <a:t> </a:t>
            </a:r>
            <a:r>
              <a:rPr lang="en-US" sz="2400" dirty="0" err="1">
                <a:sym typeface="Montserrat"/>
              </a:rPr>
              <a:t>efectiva</a:t>
            </a:r>
            <a:r>
              <a:rPr lang="en-US" sz="2400" dirty="0">
                <a:sym typeface="Montserrat"/>
              </a:rPr>
              <a:t>. Buenos </a:t>
            </a:r>
            <a:r>
              <a:rPr lang="en-US" sz="2400" dirty="0" err="1">
                <a:sym typeface="Montserrat"/>
              </a:rPr>
              <a:t>Aires:Sudamericana</a:t>
            </a:r>
            <a:r>
              <a:rPr lang="en-US" sz="2400" dirty="0">
                <a:sym typeface="Montserrat"/>
              </a:rPr>
              <a:t>; 2017.</a:t>
            </a:r>
          </a:p>
          <a:p>
            <a:pPr marL="342900" indent="-342900" algn="just">
              <a:buFont typeface="+mj-lt"/>
              <a:buAutoNum type="arabicPeriod"/>
            </a:pPr>
            <a:endParaRPr lang="en-US" dirty="0">
              <a:sym typeface="Montserrat"/>
            </a:endParaRP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5CC940F7-0009-49E4-98A4-CDF7BEC60B8D}"/>
              </a:ext>
            </a:extLst>
          </p:cNvPr>
          <p:cNvSpPr txBox="1"/>
          <p:nvPr/>
        </p:nvSpPr>
        <p:spPr>
          <a:xfrm rot="20276978">
            <a:off x="12408320" y="7271542"/>
            <a:ext cx="566704" cy="2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3600" b="1" dirty="0">
              <a:solidFill>
                <a:srgbClr val="FF0000"/>
              </a:solidFill>
            </a:endParaRPr>
          </a:p>
        </p:txBody>
      </p:sp>
      <p:graphicFrame>
        <p:nvGraphicFramePr>
          <p:cNvPr id="80" name="Gráfico 79">
            <a:extLst>
              <a:ext uri="{FF2B5EF4-FFF2-40B4-BE49-F238E27FC236}">
                <a16:creationId xmlns:a16="http://schemas.microsoft.com/office/drawing/2014/main" id="{FE543D0D-88BC-42DF-8686-3FEF47ED2B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2498194"/>
              </p:ext>
            </p:extLst>
          </p:nvPr>
        </p:nvGraphicFramePr>
        <p:xfrm>
          <a:off x="12747624" y="4516075"/>
          <a:ext cx="4173679" cy="224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9883165" y="4565754"/>
            <a:ext cx="3761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accent1">
                    <a:lumMod val="75000"/>
                  </a:schemeClr>
                </a:solidFill>
              </a:rPr>
              <a:t>RESULTADOS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84321" y="5800169"/>
            <a:ext cx="8355626" cy="7497741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</TotalTime>
  <Words>392</Words>
  <Application>Microsoft Office PowerPoint</Application>
  <PresentationFormat>Personalizado</PresentationFormat>
  <Paragraphs>22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Verdana</vt:lpstr>
      <vt:lpstr>Arial</vt:lpstr>
      <vt:lpstr>Questrial</vt:lpstr>
      <vt:lpstr>Montserrat</vt:lpstr>
      <vt:lpstr>Calibri</vt:lpstr>
      <vt:lpstr>Wingdings</vt:lpstr>
      <vt:lpstr>Office Theme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Cartel Póster científico Corporativo Lila</dc:title>
  <dc:creator>Jean Marcos</dc:creator>
  <cp:lastModifiedBy>Mayelin Llosa</cp:lastModifiedBy>
  <cp:revision>43</cp:revision>
  <dcterms:created xsi:type="dcterms:W3CDTF">2006-08-16T00:00:00Z</dcterms:created>
  <dcterms:modified xsi:type="dcterms:W3CDTF">2026-09-22T17:30:46Z</dcterms:modified>
  <dc:identifier>DAHFu3v2esw</dc:identifier>
</cp:coreProperties>
</file>