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6866850" cy="15113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7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38B"/>
    <a:srgbClr val="39979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2" d="100"/>
          <a:sy n="32" d="100"/>
        </p:scale>
        <p:origin x="750" y="72"/>
      </p:cViewPr>
      <p:guideLst>
        <p:guide orient="horz" pos="1527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30-45B4-9087-3066FD731A86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30-45B4-9087-3066FD731A86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30-45B4-9087-3066FD731A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294495"/>
        <c:axId val="94300735"/>
      </c:barChart>
      <c:catAx>
        <c:axId val="94294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4300735"/>
        <c:crosses val="autoZero"/>
        <c:auto val="1"/>
        <c:lblAlgn val="ctr"/>
        <c:lblOffset val="100"/>
        <c:noMultiLvlLbl val="0"/>
      </c:catAx>
      <c:valAx>
        <c:axId val="94300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4294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F405F3-D867-4361-8CE2-077255AD137B}" type="doc">
      <dgm:prSet loTypeId="urn:microsoft.com/office/officeart/2005/8/layout/cycle7" loCatId="cycle" qsTypeId="urn:microsoft.com/office/officeart/2005/8/quickstyle/simple1" qsCatId="simple" csTypeId="urn:microsoft.com/office/officeart/2005/8/colors/colorful4" csCatId="colorful" phldr="0"/>
      <dgm:spPr/>
      <dgm:t>
        <a:bodyPr/>
        <a:lstStyle/>
        <a:p>
          <a:endParaRPr lang="pt-BR"/>
        </a:p>
      </dgm:t>
    </dgm:pt>
    <dgm:pt modelId="{45B694E6-E8BF-449A-B525-52AE65655A6E}">
      <dgm:prSet phldrT="[Texto]" phldr="1"/>
      <dgm:spPr/>
      <dgm:t>
        <a:bodyPr/>
        <a:lstStyle/>
        <a:p>
          <a:endParaRPr lang="pt-BR"/>
        </a:p>
      </dgm:t>
    </dgm:pt>
    <dgm:pt modelId="{4DF9904B-8151-47B2-871C-3BB4253F380F}" type="parTrans" cxnId="{4F675CE7-1297-40D1-B04A-75D1315FF704}">
      <dgm:prSet/>
      <dgm:spPr/>
      <dgm:t>
        <a:bodyPr/>
        <a:lstStyle/>
        <a:p>
          <a:endParaRPr lang="pt-BR"/>
        </a:p>
      </dgm:t>
    </dgm:pt>
    <dgm:pt modelId="{D1A74EA3-2117-4550-9916-FE7F282A6692}" type="sibTrans" cxnId="{4F675CE7-1297-40D1-B04A-75D1315FF704}">
      <dgm:prSet/>
      <dgm:spPr/>
      <dgm:t>
        <a:bodyPr/>
        <a:lstStyle/>
        <a:p>
          <a:endParaRPr lang="pt-BR"/>
        </a:p>
      </dgm:t>
    </dgm:pt>
    <dgm:pt modelId="{CAEE0ABD-8A3B-439D-A9C2-0AC0EFCACAD3}">
      <dgm:prSet phldrT="[Texto]" phldr="1"/>
      <dgm:spPr/>
      <dgm:t>
        <a:bodyPr/>
        <a:lstStyle/>
        <a:p>
          <a:endParaRPr lang="pt-BR"/>
        </a:p>
      </dgm:t>
    </dgm:pt>
    <dgm:pt modelId="{9595FAFE-3B79-4DFF-91D9-B391F1830DEB}" type="parTrans" cxnId="{B51C83A3-2905-4EE1-865E-98A3A09F5274}">
      <dgm:prSet/>
      <dgm:spPr/>
      <dgm:t>
        <a:bodyPr/>
        <a:lstStyle/>
        <a:p>
          <a:endParaRPr lang="pt-BR"/>
        </a:p>
      </dgm:t>
    </dgm:pt>
    <dgm:pt modelId="{356D6D0A-942C-441D-9EE4-1E2037CCCF49}" type="sibTrans" cxnId="{B51C83A3-2905-4EE1-865E-98A3A09F5274}">
      <dgm:prSet/>
      <dgm:spPr/>
      <dgm:t>
        <a:bodyPr/>
        <a:lstStyle/>
        <a:p>
          <a:endParaRPr lang="pt-BR"/>
        </a:p>
      </dgm:t>
    </dgm:pt>
    <dgm:pt modelId="{F22F4CF3-87C7-4E14-9FB2-48C23F5B3BD2}">
      <dgm:prSet phldrT="[Texto]" phldr="1"/>
      <dgm:spPr/>
      <dgm:t>
        <a:bodyPr/>
        <a:lstStyle/>
        <a:p>
          <a:endParaRPr lang="pt-BR"/>
        </a:p>
      </dgm:t>
    </dgm:pt>
    <dgm:pt modelId="{581CF33B-19AF-4AD5-A9C0-6EC5848DD91E}" type="parTrans" cxnId="{CF1EFED6-DB55-4E2E-9889-A9DDE704C822}">
      <dgm:prSet/>
      <dgm:spPr/>
      <dgm:t>
        <a:bodyPr/>
        <a:lstStyle/>
        <a:p>
          <a:endParaRPr lang="pt-BR"/>
        </a:p>
      </dgm:t>
    </dgm:pt>
    <dgm:pt modelId="{38E7F45C-E199-493F-B16B-85A4F6F5D6D1}" type="sibTrans" cxnId="{CF1EFED6-DB55-4E2E-9889-A9DDE704C822}">
      <dgm:prSet/>
      <dgm:spPr/>
      <dgm:t>
        <a:bodyPr/>
        <a:lstStyle/>
        <a:p>
          <a:endParaRPr lang="pt-BR"/>
        </a:p>
      </dgm:t>
    </dgm:pt>
    <dgm:pt modelId="{C994BF29-5312-437B-8F03-EDFFF11D40F9}" type="pres">
      <dgm:prSet presAssocID="{67F405F3-D867-4361-8CE2-077255AD137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DBFC3DF-F4A9-4B01-8D3C-4C34402CA353}" type="pres">
      <dgm:prSet presAssocID="{45B694E6-E8BF-449A-B525-52AE65655A6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BDF253C-764E-46D2-97AD-4B4D70AF029A}" type="pres">
      <dgm:prSet presAssocID="{D1A74EA3-2117-4550-9916-FE7F282A6692}" presName="sibTrans" presStyleLbl="sibTrans2D1" presStyleIdx="0" presStyleCnt="3"/>
      <dgm:spPr/>
      <dgm:t>
        <a:bodyPr/>
        <a:lstStyle/>
        <a:p>
          <a:endParaRPr lang="es-ES"/>
        </a:p>
      </dgm:t>
    </dgm:pt>
    <dgm:pt modelId="{FD4AD4C8-0EC3-49D1-8906-98D08046EBB4}" type="pres">
      <dgm:prSet presAssocID="{D1A74EA3-2117-4550-9916-FE7F282A6692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6468717B-AEB0-49FB-95BC-87AD8CE4307F}" type="pres">
      <dgm:prSet presAssocID="{CAEE0ABD-8A3B-439D-A9C2-0AC0EFCACAD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D2B66B9-1D60-4817-9D9C-17C6EA067CA5}" type="pres">
      <dgm:prSet presAssocID="{356D6D0A-942C-441D-9EE4-1E2037CCCF49}" presName="sibTrans" presStyleLbl="sibTrans2D1" presStyleIdx="1" presStyleCnt="3"/>
      <dgm:spPr/>
      <dgm:t>
        <a:bodyPr/>
        <a:lstStyle/>
        <a:p>
          <a:endParaRPr lang="es-ES"/>
        </a:p>
      </dgm:t>
    </dgm:pt>
    <dgm:pt modelId="{6663BB2C-8C04-400A-8A6D-C4E0825A459F}" type="pres">
      <dgm:prSet presAssocID="{356D6D0A-942C-441D-9EE4-1E2037CCCF49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F3D2E043-1FF5-41F8-9D70-6D3615769C4F}" type="pres">
      <dgm:prSet presAssocID="{F22F4CF3-87C7-4E14-9FB2-48C23F5B3BD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E19829D-BFDF-46EF-8718-C1AC53035100}" type="pres">
      <dgm:prSet presAssocID="{38E7F45C-E199-493F-B16B-85A4F6F5D6D1}" presName="sibTrans" presStyleLbl="sibTrans2D1" presStyleIdx="2" presStyleCnt="3"/>
      <dgm:spPr/>
      <dgm:t>
        <a:bodyPr/>
        <a:lstStyle/>
        <a:p>
          <a:endParaRPr lang="es-ES"/>
        </a:p>
      </dgm:t>
    </dgm:pt>
    <dgm:pt modelId="{D68FAA50-D0FE-4FCF-9244-6C1469264733}" type="pres">
      <dgm:prSet presAssocID="{38E7F45C-E199-493F-B16B-85A4F6F5D6D1}" presName="connectorText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482CEE3C-4DD1-4D31-85CB-CDC4B3534828}" type="presOf" srcId="{D1A74EA3-2117-4550-9916-FE7F282A6692}" destId="{FD4AD4C8-0EC3-49D1-8906-98D08046EBB4}" srcOrd="1" destOrd="0" presId="urn:microsoft.com/office/officeart/2005/8/layout/cycle7"/>
    <dgm:cxn modelId="{02A615AB-A69B-4C45-AB4B-F6CC2A78A978}" type="presOf" srcId="{356D6D0A-942C-441D-9EE4-1E2037CCCF49}" destId="{7D2B66B9-1D60-4817-9D9C-17C6EA067CA5}" srcOrd="0" destOrd="0" presId="urn:microsoft.com/office/officeart/2005/8/layout/cycle7"/>
    <dgm:cxn modelId="{E3624E4F-D58C-4334-83BC-D138396450EF}" type="presOf" srcId="{38E7F45C-E199-493F-B16B-85A4F6F5D6D1}" destId="{2E19829D-BFDF-46EF-8718-C1AC53035100}" srcOrd="0" destOrd="0" presId="urn:microsoft.com/office/officeart/2005/8/layout/cycle7"/>
    <dgm:cxn modelId="{DDF5BA88-145A-4E6C-9C56-CB6E49485485}" type="presOf" srcId="{CAEE0ABD-8A3B-439D-A9C2-0AC0EFCACAD3}" destId="{6468717B-AEB0-49FB-95BC-87AD8CE4307F}" srcOrd="0" destOrd="0" presId="urn:microsoft.com/office/officeart/2005/8/layout/cycle7"/>
    <dgm:cxn modelId="{8FF1C473-03DA-463C-8941-B4FFD2C5E118}" type="presOf" srcId="{67F405F3-D867-4361-8CE2-077255AD137B}" destId="{C994BF29-5312-437B-8F03-EDFFF11D40F9}" srcOrd="0" destOrd="0" presId="urn:microsoft.com/office/officeart/2005/8/layout/cycle7"/>
    <dgm:cxn modelId="{5AAF2B7B-39F4-4150-BF0A-658100811EB8}" type="presOf" srcId="{F22F4CF3-87C7-4E14-9FB2-48C23F5B3BD2}" destId="{F3D2E043-1FF5-41F8-9D70-6D3615769C4F}" srcOrd="0" destOrd="0" presId="urn:microsoft.com/office/officeart/2005/8/layout/cycle7"/>
    <dgm:cxn modelId="{CF1EFED6-DB55-4E2E-9889-A9DDE704C822}" srcId="{67F405F3-D867-4361-8CE2-077255AD137B}" destId="{F22F4CF3-87C7-4E14-9FB2-48C23F5B3BD2}" srcOrd="2" destOrd="0" parTransId="{581CF33B-19AF-4AD5-A9C0-6EC5848DD91E}" sibTransId="{38E7F45C-E199-493F-B16B-85A4F6F5D6D1}"/>
    <dgm:cxn modelId="{5431C6A1-B27B-41FB-94EB-C105006F6699}" type="presOf" srcId="{D1A74EA3-2117-4550-9916-FE7F282A6692}" destId="{8BDF253C-764E-46D2-97AD-4B4D70AF029A}" srcOrd="0" destOrd="0" presId="urn:microsoft.com/office/officeart/2005/8/layout/cycle7"/>
    <dgm:cxn modelId="{5059F10F-AE8B-45F6-B6E8-26E36DC5DD2B}" type="presOf" srcId="{38E7F45C-E199-493F-B16B-85A4F6F5D6D1}" destId="{D68FAA50-D0FE-4FCF-9244-6C1469264733}" srcOrd="1" destOrd="0" presId="urn:microsoft.com/office/officeart/2005/8/layout/cycle7"/>
    <dgm:cxn modelId="{B51C83A3-2905-4EE1-865E-98A3A09F5274}" srcId="{67F405F3-D867-4361-8CE2-077255AD137B}" destId="{CAEE0ABD-8A3B-439D-A9C2-0AC0EFCACAD3}" srcOrd="1" destOrd="0" parTransId="{9595FAFE-3B79-4DFF-91D9-B391F1830DEB}" sibTransId="{356D6D0A-942C-441D-9EE4-1E2037CCCF49}"/>
    <dgm:cxn modelId="{FA035A85-4089-4CB9-9A3E-910CD4725A8D}" type="presOf" srcId="{45B694E6-E8BF-449A-B525-52AE65655A6E}" destId="{9DBFC3DF-F4A9-4B01-8D3C-4C34402CA353}" srcOrd="0" destOrd="0" presId="urn:microsoft.com/office/officeart/2005/8/layout/cycle7"/>
    <dgm:cxn modelId="{AE9907EA-B768-4505-A5B4-035FE9C2DA8F}" type="presOf" srcId="{356D6D0A-942C-441D-9EE4-1E2037CCCF49}" destId="{6663BB2C-8C04-400A-8A6D-C4E0825A459F}" srcOrd="1" destOrd="0" presId="urn:microsoft.com/office/officeart/2005/8/layout/cycle7"/>
    <dgm:cxn modelId="{4F675CE7-1297-40D1-B04A-75D1315FF704}" srcId="{67F405F3-D867-4361-8CE2-077255AD137B}" destId="{45B694E6-E8BF-449A-B525-52AE65655A6E}" srcOrd="0" destOrd="0" parTransId="{4DF9904B-8151-47B2-871C-3BB4253F380F}" sibTransId="{D1A74EA3-2117-4550-9916-FE7F282A6692}"/>
    <dgm:cxn modelId="{10CAADE0-9DA1-46A6-A61F-8ED914FA4811}" type="presParOf" srcId="{C994BF29-5312-437B-8F03-EDFFF11D40F9}" destId="{9DBFC3DF-F4A9-4B01-8D3C-4C34402CA353}" srcOrd="0" destOrd="0" presId="urn:microsoft.com/office/officeart/2005/8/layout/cycle7"/>
    <dgm:cxn modelId="{6EFE78C5-AB14-4832-B629-187E05CA6199}" type="presParOf" srcId="{C994BF29-5312-437B-8F03-EDFFF11D40F9}" destId="{8BDF253C-764E-46D2-97AD-4B4D70AF029A}" srcOrd="1" destOrd="0" presId="urn:microsoft.com/office/officeart/2005/8/layout/cycle7"/>
    <dgm:cxn modelId="{B02A9550-9ACF-4917-9922-32B541A81052}" type="presParOf" srcId="{8BDF253C-764E-46D2-97AD-4B4D70AF029A}" destId="{FD4AD4C8-0EC3-49D1-8906-98D08046EBB4}" srcOrd="0" destOrd="0" presId="urn:microsoft.com/office/officeart/2005/8/layout/cycle7"/>
    <dgm:cxn modelId="{7ACD09DD-BCBB-4CF8-8202-FF147CA94601}" type="presParOf" srcId="{C994BF29-5312-437B-8F03-EDFFF11D40F9}" destId="{6468717B-AEB0-49FB-95BC-87AD8CE4307F}" srcOrd="2" destOrd="0" presId="urn:microsoft.com/office/officeart/2005/8/layout/cycle7"/>
    <dgm:cxn modelId="{C784760A-3514-4978-A8E4-7CA84B1D7037}" type="presParOf" srcId="{C994BF29-5312-437B-8F03-EDFFF11D40F9}" destId="{7D2B66B9-1D60-4817-9D9C-17C6EA067CA5}" srcOrd="3" destOrd="0" presId="urn:microsoft.com/office/officeart/2005/8/layout/cycle7"/>
    <dgm:cxn modelId="{E0887872-0A1D-4EBB-B903-19290376AA95}" type="presParOf" srcId="{7D2B66B9-1D60-4817-9D9C-17C6EA067CA5}" destId="{6663BB2C-8C04-400A-8A6D-C4E0825A459F}" srcOrd="0" destOrd="0" presId="urn:microsoft.com/office/officeart/2005/8/layout/cycle7"/>
    <dgm:cxn modelId="{B8241D12-473E-48E0-8FCB-39006F674D96}" type="presParOf" srcId="{C994BF29-5312-437B-8F03-EDFFF11D40F9}" destId="{F3D2E043-1FF5-41F8-9D70-6D3615769C4F}" srcOrd="4" destOrd="0" presId="urn:microsoft.com/office/officeart/2005/8/layout/cycle7"/>
    <dgm:cxn modelId="{BD8D9CF1-AF63-46A2-8D60-EA4E16F63501}" type="presParOf" srcId="{C994BF29-5312-437B-8F03-EDFFF11D40F9}" destId="{2E19829D-BFDF-46EF-8718-C1AC53035100}" srcOrd="5" destOrd="0" presId="urn:microsoft.com/office/officeart/2005/8/layout/cycle7"/>
    <dgm:cxn modelId="{A854265A-3886-45A8-A0BB-51EEA6699C83}" type="presParOf" srcId="{2E19829D-BFDF-46EF-8718-C1AC53035100}" destId="{D68FAA50-D0FE-4FCF-9244-6C1469264733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BFC3DF-F4A9-4B01-8D3C-4C34402CA353}">
      <dsp:nvSpPr>
        <dsp:cNvPr id="0" name=""/>
        <dsp:cNvSpPr/>
      </dsp:nvSpPr>
      <dsp:spPr>
        <a:xfrm>
          <a:off x="72057" y="326116"/>
          <a:ext cx="87191" cy="4359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73334" y="327393"/>
        <a:ext cx="84637" cy="41041"/>
      </dsp:txXfrm>
    </dsp:sp>
    <dsp:sp modelId="{8BDF253C-764E-46D2-97AD-4B4D70AF029A}">
      <dsp:nvSpPr>
        <dsp:cNvPr id="0" name=""/>
        <dsp:cNvSpPr/>
      </dsp:nvSpPr>
      <dsp:spPr>
        <a:xfrm rot="3600000">
          <a:off x="128932" y="402631"/>
          <a:ext cx="45432" cy="1525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133509" y="405683"/>
        <a:ext cx="36278" cy="9154"/>
      </dsp:txXfrm>
    </dsp:sp>
    <dsp:sp modelId="{6468717B-AEB0-49FB-95BC-87AD8CE4307F}">
      <dsp:nvSpPr>
        <dsp:cNvPr id="0" name=""/>
        <dsp:cNvSpPr/>
      </dsp:nvSpPr>
      <dsp:spPr>
        <a:xfrm>
          <a:off x="144048" y="450808"/>
          <a:ext cx="87191" cy="43595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145325" y="452085"/>
        <a:ext cx="84637" cy="41041"/>
      </dsp:txXfrm>
    </dsp:sp>
    <dsp:sp modelId="{7D2B66B9-1D60-4817-9D9C-17C6EA067CA5}">
      <dsp:nvSpPr>
        <dsp:cNvPr id="0" name=""/>
        <dsp:cNvSpPr/>
      </dsp:nvSpPr>
      <dsp:spPr>
        <a:xfrm rot="10800000">
          <a:off x="92936" y="464977"/>
          <a:ext cx="45432" cy="1525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 rot="10800000">
        <a:off x="97513" y="468029"/>
        <a:ext cx="36278" cy="9154"/>
      </dsp:txXfrm>
    </dsp:sp>
    <dsp:sp modelId="{F3D2E043-1FF5-41F8-9D70-6D3615769C4F}">
      <dsp:nvSpPr>
        <dsp:cNvPr id="0" name=""/>
        <dsp:cNvSpPr/>
      </dsp:nvSpPr>
      <dsp:spPr>
        <a:xfrm>
          <a:off x="66" y="450808"/>
          <a:ext cx="87191" cy="43595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1343" y="452085"/>
        <a:ext cx="84637" cy="41041"/>
      </dsp:txXfrm>
    </dsp:sp>
    <dsp:sp modelId="{2E19829D-BFDF-46EF-8718-C1AC53035100}">
      <dsp:nvSpPr>
        <dsp:cNvPr id="0" name=""/>
        <dsp:cNvSpPr/>
      </dsp:nvSpPr>
      <dsp:spPr>
        <a:xfrm rot="18000000">
          <a:off x="56941" y="402631"/>
          <a:ext cx="45432" cy="1525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61518" y="405683"/>
        <a:ext cx="36278" cy="9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168" y="1506361"/>
            <a:ext cx="13817237" cy="1039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36" y="2747818"/>
            <a:ext cx="11378901" cy="12392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6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69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93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16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63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078" y="3115992"/>
            <a:ext cx="13817237" cy="963083"/>
          </a:xfrm>
        </p:spPr>
        <p:txBody>
          <a:bodyPr anchor="t"/>
          <a:lstStyle>
            <a:lvl1pPr algn="l">
              <a:defRPr sz="282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078" y="2055252"/>
            <a:ext cx="13817237" cy="1060738"/>
          </a:xfrm>
        </p:spPr>
        <p:txBody>
          <a:bodyPr anchor="b"/>
          <a:lstStyle>
            <a:lvl1pPr marL="0" indent="0">
              <a:buNone/>
              <a:defRPr sz="1414">
                <a:solidFill>
                  <a:schemeClr val="tx1">
                    <a:tint val="75000"/>
                  </a:schemeClr>
                </a:solidFill>
              </a:defRPr>
            </a:lvl1pPr>
            <a:lvl2pPr marL="323303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2pPr>
            <a:lvl3pPr marL="646605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3pPr>
            <a:lvl4pPr marL="969909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4pPr>
            <a:lvl5pPr marL="1293211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5pPr>
            <a:lvl6pPr marL="1616514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6pPr>
            <a:lvl7pPr marL="1939817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7pPr>
            <a:lvl8pPr marL="226312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8pPr>
            <a:lvl9pPr marL="2586423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78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25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9" y="1085434"/>
            <a:ext cx="7182368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79" y="1537790"/>
            <a:ext cx="7182368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608" y="1085434"/>
            <a:ext cx="7185190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608" y="1537790"/>
            <a:ext cx="7185190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80" y="193065"/>
            <a:ext cx="5347971" cy="821652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478" y="193068"/>
            <a:ext cx="9087317" cy="4138565"/>
          </a:xfrm>
        </p:spPr>
        <p:txBody>
          <a:bodyPr/>
          <a:lstStyle>
            <a:lvl1pPr>
              <a:defRPr sz="2263"/>
            </a:lvl1pPr>
            <a:lvl2pPr>
              <a:defRPr sz="1980"/>
            </a:lvl2pPr>
            <a:lvl3pPr>
              <a:defRPr sz="1697"/>
            </a:lvl3pPr>
            <a:lvl4pPr>
              <a:defRPr sz="1414"/>
            </a:lvl4pPr>
            <a:lvl5pPr>
              <a:defRPr sz="1414"/>
            </a:lvl5pPr>
            <a:lvl6pPr>
              <a:defRPr sz="1414"/>
            </a:lvl6pPr>
            <a:lvl7pPr>
              <a:defRPr sz="1414"/>
            </a:lvl7pPr>
            <a:lvl8pPr>
              <a:defRPr sz="1414"/>
            </a:lvl8pPr>
            <a:lvl9pPr>
              <a:defRPr sz="14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80" y="1014720"/>
            <a:ext cx="5347971" cy="3316913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06" y="3394364"/>
            <a:ext cx="9753344" cy="400724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06" y="433277"/>
            <a:ext cx="9753344" cy="2909455"/>
          </a:xfrm>
        </p:spPr>
        <p:txBody>
          <a:bodyPr/>
          <a:lstStyle>
            <a:lvl1pPr marL="0" indent="0">
              <a:buNone/>
              <a:defRPr sz="2263"/>
            </a:lvl1pPr>
            <a:lvl2pPr marL="323303" indent="0">
              <a:buNone/>
              <a:defRPr sz="1980"/>
            </a:lvl2pPr>
            <a:lvl3pPr marL="646605" indent="0">
              <a:buNone/>
              <a:defRPr sz="1697"/>
            </a:lvl3pPr>
            <a:lvl4pPr marL="969909" indent="0">
              <a:buNone/>
              <a:defRPr sz="1414"/>
            </a:lvl4pPr>
            <a:lvl5pPr marL="1293211" indent="0">
              <a:buNone/>
              <a:defRPr sz="1414"/>
            </a:lvl5pPr>
            <a:lvl6pPr marL="1616514" indent="0">
              <a:buNone/>
              <a:defRPr sz="1414"/>
            </a:lvl6pPr>
            <a:lvl7pPr marL="1939817" indent="0">
              <a:buNone/>
              <a:defRPr sz="1414"/>
            </a:lvl7pPr>
            <a:lvl8pPr marL="2263120" indent="0">
              <a:buNone/>
              <a:defRPr sz="1414"/>
            </a:lvl8pPr>
            <a:lvl9pPr marL="2586423" indent="0">
              <a:buNone/>
              <a:defRPr sz="141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06" y="3795088"/>
            <a:ext cx="9753344" cy="569094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292" y="194190"/>
            <a:ext cx="3657503" cy="41374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81" y="194190"/>
            <a:ext cx="10701585" cy="41374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78" y="194188"/>
            <a:ext cx="14630016" cy="808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8" y="1131456"/>
            <a:ext cx="14630016" cy="320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778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3987" y="4494391"/>
            <a:ext cx="5147599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9827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6605" rtl="0" eaLnBrk="1" latinLnBrk="0" hangingPunct="1">
        <a:spcBef>
          <a:spcPct val="0"/>
        </a:spcBef>
        <a:buNone/>
        <a:defRPr sz="3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2477" indent="-242477" algn="l" defTabSz="646605" rtl="0" eaLnBrk="1" latinLnBrk="0" hangingPunct="1">
        <a:spcBef>
          <a:spcPct val="20000"/>
        </a:spcBef>
        <a:buFont typeface="Arial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25367" indent="-202064" algn="l" defTabSz="646605" rtl="0" eaLnBrk="1" latinLnBrk="0" hangingPunct="1">
        <a:spcBef>
          <a:spcPct val="20000"/>
        </a:spcBef>
        <a:buFont typeface="Arial" pitchFamily="34" charset="0"/>
        <a:buChar char="–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808257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131560" indent="-161652" algn="l" defTabSz="646605" rtl="0" eaLnBrk="1" latinLnBrk="0" hangingPunct="1">
        <a:spcBef>
          <a:spcPct val="20000"/>
        </a:spcBef>
        <a:buFont typeface="Arial" pitchFamily="34" charset="0"/>
        <a:buChar char="–"/>
        <a:defRPr sz="1414" kern="1200">
          <a:solidFill>
            <a:schemeClr val="tx1"/>
          </a:solidFill>
          <a:latin typeface="+mn-lt"/>
          <a:ea typeface="+mn-ea"/>
          <a:cs typeface="+mn-cs"/>
        </a:defRPr>
      </a:lvl4pPr>
      <a:lvl5pPr marL="1454862" indent="-161652" algn="l" defTabSz="646605" rtl="0" eaLnBrk="1" latinLnBrk="0" hangingPunct="1">
        <a:spcBef>
          <a:spcPct val="20000"/>
        </a:spcBef>
        <a:buFont typeface="Arial" pitchFamily="34" charset="0"/>
        <a:buChar char="»"/>
        <a:defRPr sz="1414" kern="1200">
          <a:solidFill>
            <a:schemeClr val="tx1"/>
          </a:solidFill>
          <a:latin typeface="+mn-lt"/>
          <a:ea typeface="+mn-ea"/>
          <a:cs typeface="+mn-cs"/>
        </a:defRPr>
      </a:lvl5pPr>
      <a:lvl6pPr marL="1778166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6pPr>
      <a:lvl7pPr marL="2101468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7pPr>
      <a:lvl8pPr marL="2424771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8pPr>
      <a:lvl9pPr marL="2748073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2330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646605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3pPr>
      <a:lvl4pPr marL="969909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293211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616514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1939817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26312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58642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jp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4.png"/><Relationship Id="rId5" Type="http://schemas.openxmlformats.org/officeDocument/2006/relationships/diagramData" Target="../diagrams/data1.xml"/><Relationship Id="rId10" Type="http://schemas.openxmlformats.org/officeDocument/2006/relationships/image" Target="../media/image3.png"/><Relationship Id="rId4" Type="http://schemas.openxmlformats.org/officeDocument/2006/relationships/chart" Target="../charts/chart1.xml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7">
            <a:extLst>
              <a:ext uri="{FF2B5EF4-FFF2-40B4-BE49-F238E27FC236}">
                <a16:creationId xmlns:a16="http://schemas.microsoft.com/office/drawing/2014/main" id="{02B01CD5-07D0-43ED-8B2F-F11E3505B87E}"/>
              </a:ext>
            </a:extLst>
          </p:cNvPr>
          <p:cNvSpPr txBox="1"/>
          <p:nvPr/>
        </p:nvSpPr>
        <p:spPr>
          <a:xfrm>
            <a:off x="9394825" y="3988043"/>
            <a:ext cx="8047241" cy="9769149"/>
          </a:xfrm>
          <a:prstGeom prst="rect">
            <a:avLst/>
          </a:prstGeom>
          <a:solidFill>
            <a:srgbClr val="399790">
              <a:alpha val="30196"/>
            </a:srgbClr>
          </a:solidFill>
        </p:spPr>
        <p:txBody>
          <a:bodyPr lIns="35919" tIns="35919" rIns="35919" bIns="35919" rtlCol="0" anchor="ctr"/>
          <a:lstStyle/>
          <a:p>
            <a:pPr algn="ctr">
              <a:lnSpc>
                <a:spcPts val="2871"/>
              </a:lnSpc>
              <a:spcBef>
                <a:spcPct val="0"/>
              </a:spcBef>
            </a:pPr>
            <a:endParaRPr sz="1273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2056B06-C829-468D-A940-DB486F74C4FA}"/>
              </a:ext>
            </a:extLst>
          </p:cNvPr>
          <p:cNvGrpSpPr/>
          <p:nvPr/>
        </p:nvGrpSpPr>
        <p:grpSpPr>
          <a:xfrm>
            <a:off x="0" y="-32310"/>
            <a:ext cx="26866849" cy="1849611"/>
            <a:chOff x="2739175" y="-32310"/>
            <a:chExt cx="21395479" cy="184961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CC37BBC-3E54-49B9-A12B-926207B7B6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1" r="24676" b="26210"/>
            <a:stretch/>
          </p:blipFill>
          <p:spPr>
            <a:xfrm rot="16200000">
              <a:off x="7260618" y="-4553753"/>
              <a:ext cx="1849611" cy="10892498"/>
            </a:xfrm>
            <a:prstGeom prst="rect">
              <a:avLst/>
            </a:prstGeom>
          </p:spPr>
        </p:pic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80F61AA7-F9E7-46A4-9C27-E707DBE82F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0" r="24676" b="28091"/>
            <a:stretch/>
          </p:blipFill>
          <p:spPr>
            <a:xfrm rot="16200000" flipV="1">
              <a:off x="17756677" y="-4560676"/>
              <a:ext cx="1841391" cy="10914563"/>
            </a:xfrm>
            <a:prstGeom prst="rect">
              <a:avLst/>
            </a:prstGeom>
          </p:spPr>
        </p:pic>
      </p:grpSp>
      <p:sp>
        <p:nvSpPr>
          <p:cNvPr id="39" name="TextBox 39"/>
          <p:cNvSpPr txBox="1"/>
          <p:nvPr/>
        </p:nvSpPr>
        <p:spPr>
          <a:xfrm>
            <a:off x="5499108" y="418007"/>
            <a:ext cx="1194295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12"/>
              </a:lnSpc>
            </a:pPr>
            <a:r>
              <a:rPr lang="en-US" sz="3200" b="1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II JORNADA NACIONAL DE SISTEMAS DE INFORMACIÓN EN SALUD</a:t>
            </a:r>
          </a:p>
          <a:p>
            <a:pPr>
              <a:lnSpc>
                <a:spcPts val="3712"/>
              </a:lnSpc>
            </a:pPr>
            <a:r>
              <a:rPr lang="en-US" sz="3200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"NORMA ENEIDA RIOS MASSABOT IN MEMORIAM"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19006" y="6103394"/>
            <a:ext cx="396200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INTRODUCCIÓN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13027" y="6853869"/>
            <a:ext cx="7955883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dirty="0">
                <a:sym typeface="Montserrat"/>
              </a:rPr>
              <a:t>El Sistema de </a:t>
            </a:r>
            <a:r>
              <a:rPr lang="en-US" sz="2400" dirty="0" err="1">
                <a:sym typeface="Montserrat"/>
              </a:rPr>
              <a:t>Información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Estadistico</a:t>
            </a:r>
            <a:r>
              <a:rPr lang="en-US" sz="2400" dirty="0">
                <a:sym typeface="Montserrat"/>
              </a:rPr>
              <a:t> de Tuberculosis </a:t>
            </a:r>
            <a:r>
              <a:rPr lang="en-US" sz="2400" dirty="0" err="1">
                <a:sym typeface="Montserrat"/>
              </a:rPr>
              <a:t>es</a:t>
            </a:r>
            <a:r>
              <a:rPr lang="en-US" sz="2400" dirty="0">
                <a:sym typeface="Montserrat"/>
              </a:rPr>
              <a:t> el </a:t>
            </a:r>
            <a:r>
              <a:rPr lang="en-US" sz="2400" dirty="0" err="1">
                <a:sym typeface="Montserrat"/>
              </a:rPr>
              <a:t>encargado</a:t>
            </a:r>
            <a:r>
              <a:rPr lang="en-US" sz="2400" dirty="0">
                <a:sym typeface="Montserrat"/>
              </a:rPr>
              <a:t> de </a:t>
            </a:r>
            <a:r>
              <a:rPr lang="es-ES" sz="2400" dirty="0">
                <a:sym typeface="Montserrat"/>
              </a:rPr>
              <a:t>recopilar, procesar, analizar y notificar todos los datos epidemiológicos de la enfermedad en el país de forma estandarizada</a:t>
            </a:r>
            <a:r>
              <a:rPr lang="en-US" sz="2400" dirty="0">
                <a:sym typeface="Montserrat"/>
              </a:rPr>
              <a:t>. La </a:t>
            </a:r>
            <a:r>
              <a:rPr lang="en-US" sz="2400" dirty="0" err="1">
                <a:sym typeface="Montserrat"/>
              </a:rPr>
              <a:t>evaluación</a:t>
            </a:r>
            <a:r>
              <a:rPr lang="en-US" sz="2400" dirty="0">
                <a:sym typeface="Montserrat"/>
              </a:rPr>
              <a:t>  de la </a:t>
            </a:r>
            <a:r>
              <a:rPr lang="en-US" sz="2400" dirty="0" err="1">
                <a:sym typeface="Montserrat"/>
              </a:rPr>
              <a:t>calidad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garantiza</a:t>
            </a:r>
            <a:r>
              <a:rPr lang="en-US" sz="2400" dirty="0">
                <a:sym typeface="Montserrat"/>
              </a:rPr>
              <a:t> la </a:t>
            </a:r>
            <a:r>
              <a:rPr lang="en-US" sz="2400" dirty="0" err="1">
                <a:sym typeface="Montserrat"/>
              </a:rPr>
              <a:t>toma</a:t>
            </a:r>
            <a:r>
              <a:rPr lang="en-US" sz="2400" dirty="0">
                <a:sym typeface="Montserrat"/>
              </a:rPr>
              <a:t> de </a:t>
            </a:r>
            <a:r>
              <a:rPr lang="en-US" sz="2400" dirty="0" err="1">
                <a:sym typeface="Montserrat"/>
              </a:rPr>
              <a:t>decisiones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oportunas</a:t>
            </a:r>
            <a:r>
              <a:rPr lang="en-US" sz="2400" dirty="0">
                <a:sym typeface="Montserrat"/>
              </a:rPr>
              <a:t>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19005" y="9076588"/>
            <a:ext cx="3845738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OBJETIVOS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6DA5058-29CF-4CDF-876D-035A110F18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19116" r="12499" b="11983"/>
          <a:stretch/>
        </p:blipFill>
        <p:spPr>
          <a:xfrm>
            <a:off x="2997574" y="-32310"/>
            <a:ext cx="2112405" cy="208058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7D94EF5-13D6-4FB5-B1BF-41D9D5FAFF6E}"/>
              </a:ext>
            </a:extLst>
          </p:cNvPr>
          <p:cNvSpPr txBox="1"/>
          <p:nvPr/>
        </p:nvSpPr>
        <p:spPr>
          <a:xfrm>
            <a:off x="860425" y="2466659"/>
            <a:ext cx="2529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Evaluación  de la calidad del  Sistema de Información Estadístico de Tuberculosis en La Habana, 2024</a:t>
            </a:r>
            <a:endParaRPr lang="pt-BR" sz="4000" b="1" dirty="0"/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74EBD2D8-F998-4E29-983E-557896B9719D}"/>
              </a:ext>
            </a:extLst>
          </p:cNvPr>
          <p:cNvSpPr txBox="1"/>
          <p:nvPr/>
        </p:nvSpPr>
        <p:spPr>
          <a:xfrm>
            <a:off x="860425" y="4177696"/>
            <a:ext cx="8013331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Laurent Salvador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López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Boffill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María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Elena Pérez Leyva,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Dayné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Leyva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Duthil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,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Yunayki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M.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Plasencia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Hernández</a:t>
            </a: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C9F831E7-8515-4AB1-847D-A5A2DD3DBE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03" t="15391" r="7133" b="26210"/>
          <a:stretch/>
        </p:blipFill>
        <p:spPr>
          <a:xfrm rot="16200000">
            <a:off x="13185240" y="1431389"/>
            <a:ext cx="496372" cy="26866850"/>
          </a:xfrm>
          <a:prstGeom prst="rect">
            <a:avLst/>
          </a:prstGeom>
        </p:spPr>
      </p:pic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C5212EF-74D4-4358-BA2E-6C9CDE691C32}"/>
              </a:ext>
            </a:extLst>
          </p:cNvPr>
          <p:cNvCxnSpPr/>
          <p:nvPr/>
        </p:nvCxnSpPr>
        <p:spPr>
          <a:xfrm>
            <a:off x="839704" y="5651500"/>
            <a:ext cx="8013331" cy="0"/>
          </a:xfrm>
          <a:prstGeom prst="line">
            <a:avLst/>
          </a:prstGeom>
          <a:ln w="76200">
            <a:solidFill>
              <a:srgbClr val="1873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41">
            <a:extLst>
              <a:ext uri="{FF2B5EF4-FFF2-40B4-BE49-F238E27FC236}">
                <a16:creationId xmlns:a16="http://schemas.microsoft.com/office/drawing/2014/main" id="{FAFC2936-D774-48E2-8AD9-E06D6481B17D}"/>
              </a:ext>
            </a:extLst>
          </p:cNvPr>
          <p:cNvSpPr txBox="1"/>
          <p:nvPr/>
        </p:nvSpPr>
        <p:spPr>
          <a:xfrm>
            <a:off x="766403" y="9503108"/>
            <a:ext cx="802920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2400" dirty="0">
                <a:sym typeface="Montserrat"/>
              </a:rPr>
              <a:t>Evaluar la calidad del Sistema de Información de Estadístico de Tuberculosis en La Habana, 2024.</a:t>
            </a:r>
          </a:p>
        </p:txBody>
      </p:sp>
      <p:sp>
        <p:nvSpPr>
          <p:cNvPr id="69" name="TextBox 40">
            <a:extLst>
              <a:ext uri="{FF2B5EF4-FFF2-40B4-BE49-F238E27FC236}">
                <a16:creationId xmlns:a16="http://schemas.microsoft.com/office/drawing/2014/main" id="{F0533023-0C74-4AAF-922A-F35624F4CF22}"/>
              </a:ext>
            </a:extLst>
          </p:cNvPr>
          <p:cNvSpPr txBox="1"/>
          <p:nvPr/>
        </p:nvSpPr>
        <p:spPr>
          <a:xfrm>
            <a:off x="766403" y="10760378"/>
            <a:ext cx="4019449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MÉTODO</a:t>
            </a:r>
          </a:p>
        </p:txBody>
      </p:sp>
      <p:sp>
        <p:nvSpPr>
          <p:cNvPr id="70" name="TextBox 41">
            <a:extLst>
              <a:ext uri="{FF2B5EF4-FFF2-40B4-BE49-F238E27FC236}">
                <a16:creationId xmlns:a16="http://schemas.microsoft.com/office/drawing/2014/main" id="{2DDD5515-A4C8-4C44-8A16-AA28E1047DE2}"/>
              </a:ext>
            </a:extLst>
          </p:cNvPr>
          <p:cNvSpPr txBox="1"/>
          <p:nvPr/>
        </p:nvSpPr>
        <p:spPr>
          <a:xfrm>
            <a:off x="766403" y="11194549"/>
            <a:ext cx="8107353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dirty="0" err="1">
                <a:sym typeface="Montserrat"/>
              </a:rPr>
              <a:t>Estudio</a:t>
            </a:r>
            <a:r>
              <a:rPr lang="en-US" sz="2400" dirty="0">
                <a:sym typeface="Montserrat"/>
              </a:rPr>
              <a:t> descriptive de </a:t>
            </a:r>
            <a:r>
              <a:rPr lang="en-US" sz="2400" dirty="0" err="1">
                <a:sym typeface="Montserrat"/>
              </a:rPr>
              <a:t>corte</a:t>
            </a:r>
            <a:r>
              <a:rPr lang="en-US" sz="2400" dirty="0">
                <a:sym typeface="Montserrat"/>
              </a:rPr>
              <a:t> transversal, </a:t>
            </a:r>
            <a:r>
              <a:rPr lang="en-US" sz="2400" dirty="0" err="1">
                <a:sym typeface="Montserrat"/>
              </a:rPr>
              <a:t>realizado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en</a:t>
            </a:r>
            <a:r>
              <a:rPr lang="en-US" sz="2400" dirty="0">
                <a:sym typeface="Montserrat"/>
              </a:rPr>
              <a:t> el Centro Provincial de </a:t>
            </a:r>
            <a:r>
              <a:rPr lang="en-US" sz="2400" dirty="0" err="1">
                <a:sym typeface="Montserrat"/>
              </a:rPr>
              <a:t>Higiene</a:t>
            </a:r>
            <a:r>
              <a:rPr lang="en-US" sz="2400" dirty="0">
                <a:sym typeface="Montserrat"/>
              </a:rPr>
              <a:t> y </a:t>
            </a:r>
            <a:r>
              <a:rPr lang="en-US" sz="2400" dirty="0" err="1">
                <a:sym typeface="Montserrat"/>
              </a:rPr>
              <a:t>Epidemiologia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en</a:t>
            </a:r>
            <a:r>
              <a:rPr lang="en-US" sz="2400" dirty="0">
                <a:sym typeface="Montserrat"/>
              </a:rPr>
              <a:t> La Habana </a:t>
            </a:r>
            <a:r>
              <a:rPr lang="en-US" sz="2400" dirty="0" err="1">
                <a:sym typeface="Montserrat"/>
              </a:rPr>
              <a:t>en</a:t>
            </a:r>
            <a:r>
              <a:rPr lang="en-US" sz="2400" dirty="0">
                <a:sym typeface="Montserrat"/>
              </a:rPr>
              <a:t> el </a:t>
            </a:r>
            <a:r>
              <a:rPr lang="en-US" sz="2400" dirty="0" err="1">
                <a:sym typeface="Montserrat"/>
              </a:rPr>
              <a:t>año</a:t>
            </a:r>
            <a:r>
              <a:rPr lang="en-US" sz="2400" dirty="0">
                <a:sym typeface="Montserrat"/>
              </a:rPr>
              <a:t> 2024.</a:t>
            </a:r>
          </a:p>
          <a:p>
            <a:pPr algn="just"/>
            <a:r>
              <a:rPr lang="en-US" sz="2400" dirty="0" smtClean="0">
                <a:sym typeface="Montserrat"/>
              </a:rPr>
              <a:t>El </a:t>
            </a:r>
            <a:r>
              <a:rPr lang="en-US" sz="2400" dirty="0" err="1">
                <a:sym typeface="Montserrat"/>
              </a:rPr>
              <a:t>universo</a:t>
            </a:r>
            <a:r>
              <a:rPr lang="en-US" sz="2400" dirty="0">
                <a:sym typeface="Montserrat"/>
              </a:rPr>
              <a:t> de </a:t>
            </a:r>
            <a:r>
              <a:rPr lang="en-US" sz="2400" dirty="0" err="1">
                <a:sym typeface="Montserrat"/>
              </a:rPr>
              <a:t>estudio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está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constituido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por</a:t>
            </a:r>
            <a:r>
              <a:rPr lang="en-US" sz="2400" dirty="0">
                <a:sym typeface="Montserrat"/>
              </a:rPr>
              <a:t> 15 </a:t>
            </a:r>
            <a:r>
              <a:rPr lang="en-US" sz="2400" dirty="0" err="1">
                <a:sym typeface="Montserrat"/>
              </a:rPr>
              <a:t>direcciones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municipales</a:t>
            </a:r>
            <a:r>
              <a:rPr lang="en-US" sz="2400" dirty="0">
                <a:sym typeface="Montserrat"/>
              </a:rPr>
              <a:t> de </a:t>
            </a:r>
            <a:r>
              <a:rPr lang="en-US" sz="2400" dirty="0" err="1">
                <a:sym typeface="Montserrat"/>
              </a:rPr>
              <a:t>salud</a:t>
            </a:r>
            <a:r>
              <a:rPr lang="en-US" sz="2400" dirty="0">
                <a:sym typeface="Montserrat"/>
              </a:rPr>
              <a:t>.</a:t>
            </a:r>
          </a:p>
        </p:txBody>
      </p:sp>
      <p:sp>
        <p:nvSpPr>
          <p:cNvPr id="71" name="TextBox 40">
            <a:extLst>
              <a:ext uri="{FF2B5EF4-FFF2-40B4-BE49-F238E27FC236}">
                <a16:creationId xmlns:a16="http://schemas.microsoft.com/office/drawing/2014/main" id="{1CDB0BEE-8362-402F-B598-09EF5E004939}"/>
              </a:ext>
            </a:extLst>
          </p:cNvPr>
          <p:cNvSpPr txBox="1"/>
          <p:nvPr/>
        </p:nvSpPr>
        <p:spPr>
          <a:xfrm>
            <a:off x="9572518" y="4251628"/>
            <a:ext cx="3872824" cy="306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RESULTADOS</a:t>
            </a:r>
          </a:p>
        </p:txBody>
      </p:sp>
      <p:sp>
        <p:nvSpPr>
          <p:cNvPr id="74" name="TextBox 42">
            <a:extLst>
              <a:ext uri="{FF2B5EF4-FFF2-40B4-BE49-F238E27FC236}">
                <a16:creationId xmlns:a16="http://schemas.microsoft.com/office/drawing/2014/main" id="{59943571-2E74-4831-A2B7-C7022BDAF289}"/>
              </a:ext>
            </a:extLst>
          </p:cNvPr>
          <p:cNvSpPr txBox="1"/>
          <p:nvPr/>
        </p:nvSpPr>
        <p:spPr>
          <a:xfrm>
            <a:off x="18149652" y="10347863"/>
            <a:ext cx="3872824" cy="319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3200" dirty="0">
                <a:sym typeface="Questrial"/>
              </a:rPr>
              <a:t>CONCLUSIONES</a:t>
            </a:r>
          </a:p>
        </p:txBody>
      </p:sp>
      <p:sp>
        <p:nvSpPr>
          <p:cNvPr id="75" name="TextBox 41">
            <a:extLst>
              <a:ext uri="{FF2B5EF4-FFF2-40B4-BE49-F238E27FC236}">
                <a16:creationId xmlns:a16="http://schemas.microsoft.com/office/drawing/2014/main" id="{6A50AA50-9142-4E4A-9551-7FDE0291E56F}"/>
              </a:ext>
            </a:extLst>
          </p:cNvPr>
          <p:cNvSpPr txBox="1"/>
          <p:nvPr/>
        </p:nvSpPr>
        <p:spPr>
          <a:xfrm>
            <a:off x="18140982" y="10828936"/>
            <a:ext cx="8012359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2800" dirty="0">
                <a:sym typeface="Montserrat"/>
              </a:rPr>
              <a:t>La calidad del Sistema de Información de Estadístico de Tuberculosis en La Habana, 2024, es deficiente en los atributos de completitud, oportunidad, no duplicidad y accesibilidad tecnológica, lo que constituye una barrera para la eliminación de la enfermedad. Solo 12 de los establecimientos reportan la información en tiempo.</a:t>
            </a:r>
          </a:p>
        </p:txBody>
      </p:sp>
      <p:graphicFrame>
        <p:nvGraphicFramePr>
          <p:cNvPr id="38" name="Gráfico 37">
            <a:extLst>
              <a:ext uri="{FF2B5EF4-FFF2-40B4-BE49-F238E27FC236}">
                <a16:creationId xmlns:a16="http://schemas.microsoft.com/office/drawing/2014/main" id="{E455D3D2-60F3-4144-9141-4947196F2D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7774553"/>
              </p:ext>
            </p:extLst>
          </p:nvPr>
        </p:nvGraphicFramePr>
        <p:xfrm>
          <a:off x="9711542" y="5775905"/>
          <a:ext cx="45719" cy="609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3" name="CuadroTexto 82">
            <a:extLst>
              <a:ext uri="{FF2B5EF4-FFF2-40B4-BE49-F238E27FC236}">
                <a16:creationId xmlns:a16="http://schemas.microsoft.com/office/drawing/2014/main" id="{833A1220-800D-4F5F-9605-4D3C80E68251}"/>
              </a:ext>
            </a:extLst>
          </p:cNvPr>
          <p:cNvSpPr txBox="1"/>
          <p:nvPr/>
        </p:nvSpPr>
        <p:spPr>
          <a:xfrm rot="20276978">
            <a:off x="9372717" y="9300080"/>
            <a:ext cx="15240" cy="9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600" b="1" dirty="0">
              <a:solidFill>
                <a:srgbClr val="FF0000"/>
              </a:solidFill>
            </a:endParaRPr>
          </a:p>
        </p:txBody>
      </p:sp>
      <p:graphicFrame>
        <p:nvGraphicFramePr>
          <p:cNvPr id="81" name="Diagrama 80">
            <a:extLst>
              <a:ext uri="{FF2B5EF4-FFF2-40B4-BE49-F238E27FC236}">
                <a16:creationId xmlns:a16="http://schemas.microsoft.com/office/drawing/2014/main" id="{652833FD-997E-40EA-9233-BE10383107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1464065"/>
              </p:ext>
            </p:extLst>
          </p:nvPr>
        </p:nvGraphicFramePr>
        <p:xfrm>
          <a:off x="18430416" y="5282873"/>
          <a:ext cx="231306" cy="820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289" y="5348876"/>
            <a:ext cx="7434251" cy="348198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698530" y="4493440"/>
            <a:ext cx="8460295" cy="424508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16299" y="9401110"/>
            <a:ext cx="7434251" cy="38711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212</Words>
  <Application>Microsoft Office PowerPoint</Application>
  <PresentationFormat>Personalizado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Questrial</vt:lpstr>
      <vt:lpstr>Arial</vt:lpstr>
      <vt:lpstr>Calibri</vt:lpstr>
      <vt:lpstr>Montserrat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Cartel Póster científico Corporativo Lila</dc:title>
  <dc:creator>Jean Marcos</dc:creator>
  <cp:lastModifiedBy>Mayelin Llosa</cp:lastModifiedBy>
  <cp:revision>16</cp:revision>
  <dcterms:created xsi:type="dcterms:W3CDTF">2006-08-16T00:00:00Z</dcterms:created>
  <dcterms:modified xsi:type="dcterms:W3CDTF">2026-09-22T17:30:30Z</dcterms:modified>
  <dc:identifier>DAHFu3v2esw</dc:identifier>
</cp:coreProperties>
</file>