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Lst>
  <p:sldSz cx="26866850" cy="15113000"/>
  <p:notesSz cx="6858000" cy="9144000"/>
  <p:embeddedFontLst>
    <p:embeddedFont>
      <p:font typeface="Calibri" panose="020F0502020204030204" pitchFamily="34" charset="0"/>
      <p:regular r:id="rId3"/>
      <p:bold r:id="rId4"/>
      <p:italic r:id="rId5"/>
      <p:boldItalic r:id="rId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27"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FAE5"/>
    <a:srgbClr val="F5F5F5"/>
    <a:srgbClr val="FFFEF8"/>
    <a:srgbClr val="E1E0D5"/>
    <a:srgbClr val="18738B"/>
    <a:srgbClr val="3997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22" autoAdjust="0"/>
  </p:normalViewPr>
  <p:slideViewPr>
    <p:cSldViewPr>
      <p:cViewPr varScale="1">
        <p:scale>
          <a:sx n="39" d="100"/>
          <a:sy n="39" d="100"/>
        </p:scale>
        <p:origin x="610" y="77"/>
      </p:cViewPr>
      <p:guideLst>
        <p:guide orient="horz" pos="1527"/>
        <p:guide pos="512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font" Target="fonts/font1.fntdata"/><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4.fntdata"/><Relationship Id="rId5" Type="http://schemas.openxmlformats.org/officeDocument/2006/relationships/font" Target="fonts/font3.fntdata"/><Relationship Id="rId10" Type="http://schemas.openxmlformats.org/officeDocument/2006/relationships/tableStyles" Target="tableStyles.xml"/><Relationship Id="rId4" Type="http://schemas.openxmlformats.org/officeDocument/2006/relationships/font" Target="fonts/font2.fntdata"/><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19168" y="1506361"/>
            <a:ext cx="13817237" cy="1039412"/>
          </a:xfrm>
        </p:spPr>
        <p:txBody>
          <a:bodyPr/>
          <a:lstStyle/>
          <a:p>
            <a:r>
              <a:rPr lang="en-US"/>
              <a:t>Click to edit Master title style</a:t>
            </a:r>
          </a:p>
        </p:txBody>
      </p:sp>
      <p:sp>
        <p:nvSpPr>
          <p:cNvPr id="3" name="Subtitle 2"/>
          <p:cNvSpPr>
            <a:spLocks noGrp="1"/>
          </p:cNvSpPr>
          <p:nvPr>
            <p:ph type="subTitle" idx="1"/>
          </p:nvPr>
        </p:nvSpPr>
        <p:spPr>
          <a:xfrm>
            <a:off x="2438336" y="2747818"/>
            <a:ext cx="11378901" cy="1239212"/>
          </a:xfrm>
        </p:spPr>
        <p:txBody>
          <a:bodyPr/>
          <a:lstStyle>
            <a:lvl1pPr marL="0" indent="0" algn="ctr">
              <a:buNone/>
              <a:defRPr>
                <a:solidFill>
                  <a:schemeClr val="tx1">
                    <a:tint val="75000"/>
                  </a:schemeClr>
                </a:solidFill>
              </a:defRPr>
            </a:lvl1pPr>
            <a:lvl2pPr marL="323303" indent="0" algn="ctr">
              <a:buNone/>
              <a:defRPr>
                <a:solidFill>
                  <a:schemeClr val="tx1">
                    <a:tint val="75000"/>
                  </a:schemeClr>
                </a:solidFill>
              </a:defRPr>
            </a:lvl2pPr>
            <a:lvl3pPr marL="646605" indent="0" algn="ctr">
              <a:buNone/>
              <a:defRPr>
                <a:solidFill>
                  <a:schemeClr val="tx1">
                    <a:tint val="75000"/>
                  </a:schemeClr>
                </a:solidFill>
              </a:defRPr>
            </a:lvl3pPr>
            <a:lvl4pPr marL="969909" indent="0" algn="ctr">
              <a:buNone/>
              <a:defRPr>
                <a:solidFill>
                  <a:schemeClr val="tx1">
                    <a:tint val="75000"/>
                  </a:schemeClr>
                </a:solidFill>
              </a:defRPr>
            </a:lvl4pPr>
            <a:lvl5pPr marL="1293211" indent="0" algn="ctr">
              <a:buNone/>
              <a:defRPr>
                <a:solidFill>
                  <a:schemeClr val="tx1">
                    <a:tint val="75000"/>
                  </a:schemeClr>
                </a:solidFill>
              </a:defRPr>
            </a:lvl5pPr>
            <a:lvl6pPr marL="1616514" indent="0" algn="ctr">
              <a:buNone/>
              <a:defRPr>
                <a:solidFill>
                  <a:schemeClr val="tx1">
                    <a:tint val="75000"/>
                  </a:schemeClr>
                </a:solidFill>
              </a:defRPr>
            </a:lvl6pPr>
            <a:lvl7pPr marL="1939817" indent="0" algn="ctr">
              <a:buNone/>
              <a:defRPr>
                <a:solidFill>
                  <a:schemeClr val="tx1">
                    <a:tint val="75000"/>
                  </a:schemeClr>
                </a:solidFill>
              </a:defRPr>
            </a:lvl7pPr>
            <a:lvl8pPr marL="2263120" indent="0" algn="ctr">
              <a:buNone/>
              <a:defRPr>
                <a:solidFill>
                  <a:schemeClr val="tx1">
                    <a:tint val="75000"/>
                  </a:schemeClr>
                </a:solidFill>
              </a:defRPr>
            </a:lvl8pPr>
            <a:lvl9pPr marL="258642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84078" y="3115992"/>
            <a:ext cx="13817237" cy="963083"/>
          </a:xfrm>
        </p:spPr>
        <p:txBody>
          <a:bodyPr anchor="t"/>
          <a:lstStyle>
            <a:lvl1pPr algn="l">
              <a:defRPr sz="2828" b="1" cap="all"/>
            </a:lvl1pPr>
          </a:lstStyle>
          <a:p>
            <a:r>
              <a:rPr lang="en-US"/>
              <a:t>Click to edit Master title style</a:t>
            </a:r>
          </a:p>
        </p:txBody>
      </p:sp>
      <p:sp>
        <p:nvSpPr>
          <p:cNvPr id="3" name="Text Placeholder 2"/>
          <p:cNvSpPr>
            <a:spLocks noGrp="1"/>
          </p:cNvSpPr>
          <p:nvPr>
            <p:ph type="body" idx="1"/>
          </p:nvPr>
        </p:nvSpPr>
        <p:spPr>
          <a:xfrm>
            <a:off x="1284078" y="2055252"/>
            <a:ext cx="13817237" cy="1060738"/>
          </a:xfrm>
        </p:spPr>
        <p:txBody>
          <a:bodyPr anchor="b"/>
          <a:lstStyle>
            <a:lvl1pPr marL="0" indent="0">
              <a:buNone/>
              <a:defRPr sz="1414">
                <a:solidFill>
                  <a:schemeClr val="tx1">
                    <a:tint val="75000"/>
                  </a:schemeClr>
                </a:solidFill>
              </a:defRPr>
            </a:lvl1pPr>
            <a:lvl2pPr marL="323303" indent="0">
              <a:buNone/>
              <a:defRPr sz="1273">
                <a:solidFill>
                  <a:schemeClr val="tx1">
                    <a:tint val="75000"/>
                  </a:schemeClr>
                </a:solidFill>
              </a:defRPr>
            </a:lvl2pPr>
            <a:lvl3pPr marL="646605" indent="0">
              <a:buNone/>
              <a:defRPr sz="1131">
                <a:solidFill>
                  <a:schemeClr val="tx1">
                    <a:tint val="75000"/>
                  </a:schemeClr>
                </a:solidFill>
              </a:defRPr>
            </a:lvl3pPr>
            <a:lvl4pPr marL="969909" indent="0">
              <a:buNone/>
              <a:defRPr sz="990">
                <a:solidFill>
                  <a:schemeClr val="tx1">
                    <a:tint val="75000"/>
                  </a:schemeClr>
                </a:solidFill>
              </a:defRPr>
            </a:lvl4pPr>
            <a:lvl5pPr marL="1293211" indent="0">
              <a:buNone/>
              <a:defRPr sz="990">
                <a:solidFill>
                  <a:schemeClr val="tx1">
                    <a:tint val="75000"/>
                  </a:schemeClr>
                </a:solidFill>
              </a:defRPr>
            </a:lvl5pPr>
            <a:lvl6pPr marL="1616514" indent="0">
              <a:buNone/>
              <a:defRPr sz="990">
                <a:solidFill>
                  <a:schemeClr val="tx1">
                    <a:tint val="75000"/>
                  </a:schemeClr>
                </a:solidFill>
              </a:defRPr>
            </a:lvl6pPr>
            <a:lvl7pPr marL="1939817" indent="0">
              <a:buNone/>
              <a:defRPr sz="990">
                <a:solidFill>
                  <a:schemeClr val="tx1">
                    <a:tint val="75000"/>
                  </a:schemeClr>
                </a:solidFill>
              </a:defRPr>
            </a:lvl7pPr>
            <a:lvl8pPr marL="2263120" indent="0">
              <a:buNone/>
              <a:defRPr sz="990">
                <a:solidFill>
                  <a:schemeClr val="tx1">
                    <a:tint val="75000"/>
                  </a:schemeClr>
                </a:solidFill>
              </a:defRPr>
            </a:lvl8pPr>
            <a:lvl9pPr marL="2586423" indent="0">
              <a:buNone/>
              <a:defRPr sz="99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1278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8263250" y="1131456"/>
            <a:ext cx="7179544" cy="3200176"/>
          </a:xfrm>
        </p:spPr>
        <p:txBody>
          <a:bodyPr/>
          <a:lstStyle>
            <a:lvl1pPr>
              <a:defRPr sz="1980"/>
            </a:lvl1pPr>
            <a:lvl2pPr>
              <a:defRPr sz="1697"/>
            </a:lvl2pPr>
            <a:lvl3pPr>
              <a:defRPr sz="1414"/>
            </a:lvl3pPr>
            <a:lvl4pPr>
              <a:defRPr sz="1273"/>
            </a:lvl4pPr>
            <a:lvl5pPr>
              <a:defRPr sz="1273"/>
            </a:lvl5pPr>
            <a:lvl6pPr>
              <a:defRPr sz="1273"/>
            </a:lvl6pPr>
            <a:lvl7pPr>
              <a:defRPr sz="1273"/>
            </a:lvl7pPr>
            <a:lvl8pPr>
              <a:defRPr sz="1273"/>
            </a:lvl8pPr>
            <a:lvl9pPr>
              <a:defRPr sz="127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812779" y="1085434"/>
            <a:ext cx="7182368"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4" name="Content Placeholder 3"/>
          <p:cNvSpPr>
            <a:spLocks noGrp="1"/>
          </p:cNvSpPr>
          <p:nvPr>
            <p:ph sz="half" idx="2"/>
          </p:nvPr>
        </p:nvSpPr>
        <p:spPr>
          <a:xfrm>
            <a:off x="812779" y="1537790"/>
            <a:ext cx="7182368"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257608" y="1085434"/>
            <a:ext cx="7185190" cy="452357"/>
          </a:xfrm>
        </p:spPr>
        <p:txBody>
          <a:bodyPr anchor="b"/>
          <a:lstStyle>
            <a:lvl1pPr marL="0" indent="0">
              <a:buNone/>
              <a:defRPr sz="1697" b="1"/>
            </a:lvl1pPr>
            <a:lvl2pPr marL="323303" indent="0">
              <a:buNone/>
              <a:defRPr sz="1414" b="1"/>
            </a:lvl2pPr>
            <a:lvl3pPr marL="646605" indent="0">
              <a:buNone/>
              <a:defRPr sz="1273" b="1"/>
            </a:lvl3pPr>
            <a:lvl4pPr marL="969909" indent="0">
              <a:buNone/>
              <a:defRPr sz="1131" b="1"/>
            </a:lvl4pPr>
            <a:lvl5pPr marL="1293211" indent="0">
              <a:buNone/>
              <a:defRPr sz="1131" b="1"/>
            </a:lvl5pPr>
            <a:lvl6pPr marL="1616514" indent="0">
              <a:buNone/>
              <a:defRPr sz="1131" b="1"/>
            </a:lvl6pPr>
            <a:lvl7pPr marL="1939817" indent="0">
              <a:buNone/>
              <a:defRPr sz="1131" b="1"/>
            </a:lvl7pPr>
            <a:lvl8pPr marL="2263120" indent="0">
              <a:buNone/>
              <a:defRPr sz="1131" b="1"/>
            </a:lvl8pPr>
            <a:lvl9pPr marL="2586423" indent="0">
              <a:buNone/>
              <a:defRPr sz="1131" b="1"/>
            </a:lvl9pPr>
          </a:lstStyle>
          <a:p>
            <a:pPr lvl="0"/>
            <a:r>
              <a:rPr lang="en-US"/>
              <a:t>Click to edit Master text styles</a:t>
            </a:r>
          </a:p>
        </p:txBody>
      </p:sp>
      <p:sp>
        <p:nvSpPr>
          <p:cNvPr id="6" name="Content Placeholder 5"/>
          <p:cNvSpPr>
            <a:spLocks noGrp="1"/>
          </p:cNvSpPr>
          <p:nvPr>
            <p:ph sz="quarter" idx="4"/>
          </p:nvPr>
        </p:nvSpPr>
        <p:spPr>
          <a:xfrm>
            <a:off x="8257608" y="1537790"/>
            <a:ext cx="7185190" cy="2793840"/>
          </a:xfrm>
        </p:spPr>
        <p:txBody>
          <a:bodyPr/>
          <a:lstStyle>
            <a:lvl1pPr>
              <a:defRPr sz="1697"/>
            </a:lvl1pPr>
            <a:lvl2pPr>
              <a:defRPr sz="1414"/>
            </a:lvl2pPr>
            <a:lvl3pPr>
              <a:defRPr sz="1273"/>
            </a:lvl3pPr>
            <a:lvl4pPr>
              <a:defRPr sz="1131"/>
            </a:lvl4pPr>
            <a:lvl5pPr>
              <a:defRPr sz="1131"/>
            </a:lvl5pPr>
            <a:lvl6pPr>
              <a:defRPr sz="1131"/>
            </a:lvl6pPr>
            <a:lvl7pPr>
              <a:defRPr sz="1131"/>
            </a:lvl7pPr>
            <a:lvl8pPr>
              <a:defRPr sz="1131"/>
            </a:lvl8pPr>
            <a:lvl9pPr>
              <a:defRPr sz="113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2780" y="193065"/>
            <a:ext cx="5347971" cy="821652"/>
          </a:xfrm>
        </p:spPr>
        <p:txBody>
          <a:bodyPr anchor="b"/>
          <a:lstStyle>
            <a:lvl1pPr algn="l">
              <a:defRPr sz="1414" b="1"/>
            </a:lvl1pPr>
          </a:lstStyle>
          <a:p>
            <a:r>
              <a:rPr lang="en-US"/>
              <a:t>Click to edit Master title style</a:t>
            </a:r>
          </a:p>
        </p:txBody>
      </p:sp>
      <p:sp>
        <p:nvSpPr>
          <p:cNvPr id="3" name="Content Placeholder 2"/>
          <p:cNvSpPr>
            <a:spLocks noGrp="1"/>
          </p:cNvSpPr>
          <p:nvPr>
            <p:ph idx="1"/>
          </p:nvPr>
        </p:nvSpPr>
        <p:spPr>
          <a:xfrm>
            <a:off x="6355478" y="193068"/>
            <a:ext cx="9087317" cy="4138565"/>
          </a:xfrm>
        </p:spPr>
        <p:txBody>
          <a:bodyPr/>
          <a:lstStyle>
            <a:lvl1pPr>
              <a:defRPr sz="2263"/>
            </a:lvl1pPr>
            <a:lvl2pPr>
              <a:defRPr sz="1980"/>
            </a:lvl2pPr>
            <a:lvl3pPr>
              <a:defRPr sz="1697"/>
            </a:lvl3pPr>
            <a:lvl4pPr>
              <a:defRPr sz="1414"/>
            </a:lvl4pPr>
            <a:lvl5pPr>
              <a:defRPr sz="1414"/>
            </a:lvl5pPr>
            <a:lvl6pPr>
              <a:defRPr sz="1414"/>
            </a:lvl6pPr>
            <a:lvl7pPr>
              <a:defRPr sz="1414"/>
            </a:lvl7pPr>
            <a:lvl8pPr>
              <a:defRPr sz="1414"/>
            </a:lvl8pPr>
            <a:lvl9pPr>
              <a:defRPr sz="141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12780" y="1014720"/>
            <a:ext cx="5347971" cy="3316913"/>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86206" y="3394364"/>
            <a:ext cx="9753344" cy="400724"/>
          </a:xfrm>
        </p:spPr>
        <p:txBody>
          <a:bodyPr anchor="b"/>
          <a:lstStyle>
            <a:lvl1pPr algn="l">
              <a:defRPr sz="1414" b="1"/>
            </a:lvl1pPr>
          </a:lstStyle>
          <a:p>
            <a:r>
              <a:rPr lang="en-US"/>
              <a:t>Click to edit Master title style</a:t>
            </a:r>
          </a:p>
        </p:txBody>
      </p:sp>
      <p:sp>
        <p:nvSpPr>
          <p:cNvPr id="3" name="Picture Placeholder 2"/>
          <p:cNvSpPr>
            <a:spLocks noGrp="1"/>
          </p:cNvSpPr>
          <p:nvPr>
            <p:ph type="pic" idx="1"/>
          </p:nvPr>
        </p:nvSpPr>
        <p:spPr>
          <a:xfrm>
            <a:off x="3186206" y="433277"/>
            <a:ext cx="9753344" cy="2909455"/>
          </a:xfrm>
        </p:spPr>
        <p:txBody>
          <a:bodyPr/>
          <a:lstStyle>
            <a:lvl1pPr marL="0" indent="0">
              <a:buNone/>
              <a:defRPr sz="2263"/>
            </a:lvl1pPr>
            <a:lvl2pPr marL="323303" indent="0">
              <a:buNone/>
              <a:defRPr sz="1980"/>
            </a:lvl2pPr>
            <a:lvl3pPr marL="646605" indent="0">
              <a:buNone/>
              <a:defRPr sz="1697"/>
            </a:lvl3pPr>
            <a:lvl4pPr marL="969909" indent="0">
              <a:buNone/>
              <a:defRPr sz="1414"/>
            </a:lvl4pPr>
            <a:lvl5pPr marL="1293211" indent="0">
              <a:buNone/>
              <a:defRPr sz="1414"/>
            </a:lvl5pPr>
            <a:lvl6pPr marL="1616514" indent="0">
              <a:buNone/>
              <a:defRPr sz="1414"/>
            </a:lvl6pPr>
            <a:lvl7pPr marL="1939817" indent="0">
              <a:buNone/>
              <a:defRPr sz="1414"/>
            </a:lvl7pPr>
            <a:lvl8pPr marL="2263120" indent="0">
              <a:buNone/>
              <a:defRPr sz="1414"/>
            </a:lvl8pPr>
            <a:lvl9pPr marL="2586423" indent="0">
              <a:buNone/>
              <a:defRPr sz="1414"/>
            </a:lvl9pPr>
          </a:lstStyle>
          <a:p>
            <a:endParaRPr lang="en-US"/>
          </a:p>
        </p:txBody>
      </p:sp>
      <p:sp>
        <p:nvSpPr>
          <p:cNvPr id="4" name="Text Placeholder 3"/>
          <p:cNvSpPr>
            <a:spLocks noGrp="1"/>
          </p:cNvSpPr>
          <p:nvPr>
            <p:ph type="body" sz="half" idx="2"/>
          </p:nvPr>
        </p:nvSpPr>
        <p:spPr>
          <a:xfrm>
            <a:off x="3186206" y="3795088"/>
            <a:ext cx="9753344" cy="569094"/>
          </a:xfrm>
        </p:spPr>
        <p:txBody>
          <a:bodyPr/>
          <a:lstStyle>
            <a:lvl1pPr marL="0" indent="0">
              <a:buNone/>
              <a:defRPr sz="990"/>
            </a:lvl1pPr>
            <a:lvl2pPr marL="323303" indent="0">
              <a:buNone/>
              <a:defRPr sz="849"/>
            </a:lvl2pPr>
            <a:lvl3pPr marL="646605" indent="0">
              <a:buNone/>
              <a:defRPr sz="707"/>
            </a:lvl3pPr>
            <a:lvl4pPr marL="969909" indent="0">
              <a:buNone/>
              <a:defRPr sz="636"/>
            </a:lvl4pPr>
            <a:lvl5pPr marL="1293211" indent="0">
              <a:buNone/>
              <a:defRPr sz="636"/>
            </a:lvl5pPr>
            <a:lvl6pPr marL="1616514" indent="0">
              <a:buNone/>
              <a:defRPr sz="636"/>
            </a:lvl6pPr>
            <a:lvl7pPr marL="1939817" indent="0">
              <a:buNone/>
              <a:defRPr sz="636"/>
            </a:lvl7pPr>
            <a:lvl8pPr marL="2263120" indent="0">
              <a:buNone/>
              <a:defRPr sz="636"/>
            </a:lvl8pPr>
            <a:lvl9pPr marL="2586423" indent="0">
              <a:buNone/>
              <a:defRPr sz="636"/>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785292" y="194190"/>
            <a:ext cx="3657503" cy="413744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781" y="194190"/>
            <a:ext cx="10701585" cy="413744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778" y="194188"/>
            <a:ext cx="14630016" cy="80818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12778" y="1131456"/>
            <a:ext cx="14630016" cy="32001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12778" y="4494391"/>
            <a:ext cx="3792967" cy="258169"/>
          </a:xfrm>
          <a:prstGeom prst="rect">
            <a:avLst/>
          </a:prstGeom>
        </p:spPr>
        <p:txBody>
          <a:bodyPr vert="horz" lIns="91440" tIns="45720" rIns="91440" bIns="45720" rtlCol="0" anchor="ctr"/>
          <a:lstStyle>
            <a:lvl1pPr algn="l">
              <a:defRPr sz="849">
                <a:solidFill>
                  <a:schemeClr val="tx1">
                    <a:tint val="75000"/>
                  </a:schemeClr>
                </a:solidFill>
              </a:defRPr>
            </a:lvl1pPr>
          </a:lstStyle>
          <a:p>
            <a:fld id="{1D8BD707-D9CF-40AE-B4C6-C98DA3205C09}" type="datetimeFigureOut">
              <a:rPr lang="en-US" smtClean="0"/>
              <a:pPr/>
              <a:t>9/22/2026</a:t>
            </a:fld>
            <a:endParaRPr lang="en-US"/>
          </a:p>
        </p:txBody>
      </p:sp>
      <p:sp>
        <p:nvSpPr>
          <p:cNvPr id="5" name="Footer Placeholder 4"/>
          <p:cNvSpPr>
            <a:spLocks noGrp="1"/>
          </p:cNvSpPr>
          <p:nvPr>
            <p:ph type="ftr" sz="quarter" idx="3"/>
          </p:nvPr>
        </p:nvSpPr>
        <p:spPr>
          <a:xfrm>
            <a:off x="5553987" y="4494391"/>
            <a:ext cx="5147599" cy="258169"/>
          </a:xfrm>
          <a:prstGeom prst="rect">
            <a:avLst/>
          </a:prstGeom>
        </p:spPr>
        <p:txBody>
          <a:bodyPr vert="horz" lIns="91440" tIns="45720" rIns="91440" bIns="45720" rtlCol="0" anchor="ctr"/>
          <a:lstStyle>
            <a:lvl1pPr algn="ctr">
              <a:defRPr sz="849">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649827" y="4494391"/>
            <a:ext cx="3792967" cy="258169"/>
          </a:xfrm>
          <a:prstGeom prst="rect">
            <a:avLst/>
          </a:prstGeom>
        </p:spPr>
        <p:txBody>
          <a:bodyPr vert="horz" lIns="91440" tIns="45720" rIns="91440" bIns="45720" rtlCol="0" anchor="ctr"/>
          <a:lstStyle>
            <a:lvl1pPr algn="r">
              <a:defRPr sz="849">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646605" rtl="0" eaLnBrk="1" latinLnBrk="0" hangingPunct="1">
        <a:spcBef>
          <a:spcPct val="0"/>
        </a:spcBef>
        <a:buNone/>
        <a:defRPr sz="3111" kern="1200">
          <a:solidFill>
            <a:schemeClr val="tx1"/>
          </a:solidFill>
          <a:latin typeface="+mj-lt"/>
          <a:ea typeface="+mj-ea"/>
          <a:cs typeface="+mj-cs"/>
        </a:defRPr>
      </a:lvl1pPr>
    </p:titleStyle>
    <p:bodyStyle>
      <a:lvl1pPr marL="242477" indent="-242477" algn="l" defTabSz="646605" rtl="0" eaLnBrk="1" latinLnBrk="0" hangingPunct="1">
        <a:spcBef>
          <a:spcPct val="20000"/>
        </a:spcBef>
        <a:buFont typeface="Arial" pitchFamily="34" charset="0"/>
        <a:buChar char="•"/>
        <a:defRPr sz="2263" kern="1200">
          <a:solidFill>
            <a:schemeClr val="tx1"/>
          </a:solidFill>
          <a:latin typeface="+mn-lt"/>
          <a:ea typeface="+mn-ea"/>
          <a:cs typeface="+mn-cs"/>
        </a:defRPr>
      </a:lvl1pPr>
      <a:lvl2pPr marL="525367" indent="-202064" algn="l" defTabSz="646605" rtl="0" eaLnBrk="1" latinLnBrk="0" hangingPunct="1">
        <a:spcBef>
          <a:spcPct val="20000"/>
        </a:spcBef>
        <a:buFont typeface="Arial" pitchFamily="34" charset="0"/>
        <a:buChar char="–"/>
        <a:defRPr sz="1980" kern="1200">
          <a:solidFill>
            <a:schemeClr val="tx1"/>
          </a:solidFill>
          <a:latin typeface="+mn-lt"/>
          <a:ea typeface="+mn-ea"/>
          <a:cs typeface="+mn-cs"/>
        </a:defRPr>
      </a:lvl2pPr>
      <a:lvl3pPr marL="808257" indent="-161652" algn="l" defTabSz="646605" rtl="0" eaLnBrk="1" latinLnBrk="0" hangingPunct="1">
        <a:spcBef>
          <a:spcPct val="20000"/>
        </a:spcBef>
        <a:buFont typeface="Arial" pitchFamily="34" charset="0"/>
        <a:buChar char="•"/>
        <a:defRPr sz="1697" kern="1200">
          <a:solidFill>
            <a:schemeClr val="tx1"/>
          </a:solidFill>
          <a:latin typeface="+mn-lt"/>
          <a:ea typeface="+mn-ea"/>
          <a:cs typeface="+mn-cs"/>
        </a:defRPr>
      </a:lvl3pPr>
      <a:lvl4pPr marL="1131560"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4pPr>
      <a:lvl5pPr marL="1454862"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5pPr>
      <a:lvl6pPr marL="1778166"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6pPr>
      <a:lvl7pPr marL="2101468"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7pPr>
      <a:lvl8pPr marL="2424771"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8pPr>
      <a:lvl9pPr marL="2748073" indent="-161652" algn="l" defTabSz="646605" rtl="0" eaLnBrk="1" latinLnBrk="0" hangingPunct="1">
        <a:spcBef>
          <a:spcPct val="20000"/>
        </a:spcBef>
        <a:buFont typeface="Arial" pitchFamily="34" charset="0"/>
        <a:buChar char="•"/>
        <a:defRPr sz="1414" kern="1200">
          <a:solidFill>
            <a:schemeClr val="tx1"/>
          </a:solidFill>
          <a:latin typeface="+mn-lt"/>
          <a:ea typeface="+mn-ea"/>
          <a:cs typeface="+mn-cs"/>
        </a:defRPr>
      </a:lvl9pPr>
    </p:bodyStyle>
    <p:otherStyle>
      <a:defPPr>
        <a:defRPr lang="en-US"/>
      </a:defPPr>
      <a:lvl1pPr marL="0" algn="l" defTabSz="646605" rtl="0" eaLnBrk="1" latinLnBrk="0" hangingPunct="1">
        <a:defRPr sz="1273" kern="1200">
          <a:solidFill>
            <a:schemeClr val="tx1"/>
          </a:solidFill>
          <a:latin typeface="+mn-lt"/>
          <a:ea typeface="+mn-ea"/>
          <a:cs typeface="+mn-cs"/>
        </a:defRPr>
      </a:lvl1pPr>
      <a:lvl2pPr marL="323303" algn="l" defTabSz="646605" rtl="0" eaLnBrk="1" latinLnBrk="0" hangingPunct="1">
        <a:defRPr sz="1273" kern="1200">
          <a:solidFill>
            <a:schemeClr val="tx1"/>
          </a:solidFill>
          <a:latin typeface="+mn-lt"/>
          <a:ea typeface="+mn-ea"/>
          <a:cs typeface="+mn-cs"/>
        </a:defRPr>
      </a:lvl2pPr>
      <a:lvl3pPr marL="646605" algn="l" defTabSz="646605" rtl="0" eaLnBrk="1" latinLnBrk="0" hangingPunct="1">
        <a:defRPr sz="1273" kern="1200">
          <a:solidFill>
            <a:schemeClr val="tx1"/>
          </a:solidFill>
          <a:latin typeface="+mn-lt"/>
          <a:ea typeface="+mn-ea"/>
          <a:cs typeface="+mn-cs"/>
        </a:defRPr>
      </a:lvl3pPr>
      <a:lvl4pPr marL="969909" algn="l" defTabSz="646605" rtl="0" eaLnBrk="1" latinLnBrk="0" hangingPunct="1">
        <a:defRPr sz="1273" kern="1200">
          <a:solidFill>
            <a:schemeClr val="tx1"/>
          </a:solidFill>
          <a:latin typeface="+mn-lt"/>
          <a:ea typeface="+mn-ea"/>
          <a:cs typeface="+mn-cs"/>
        </a:defRPr>
      </a:lvl4pPr>
      <a:lvl5pPr marL="1293211" algn="l" defTabSz="646605" rtl="0" eaLnBrk="1" latinLnBrk="0" hangingPunct="1">
        <a:defRPr sz="1273" kern="1200">
          <a:solidFill>
            <a:schemeClr val="tx1"/>
          </a:solidFill>
          <a:latin typeface="+mn-lt"/>
          <a:ea typeface="+mn-ea"/>
          <a:cs typeface="+mn-cs"/>
        </a:defRPr>
      </a:lvl5pPr>
      <a:lvl6pPr marL="1616514" algn="l" defTabSz="646605" rtl="0" eaLnBrk="1" latinLnBrk="0" hangingPunct="1">
        <a:defRPr sz="1273" kern="1200">
          <a:solidFill>
            <a:schemeClr val="tx1"/>
          </a:solidFill>
          <a:latin typeface="+mn-lt"/>
          <a:ea typeface="+mn-ea"/>
          <a:cs typeface="+mn-cs"/>
        </a:defRPr>
      </a:lvl6pPr>
      <a:lvl7pPr marL="1939817" algn="l" defTabSz="646605" rtl="0" eaLnBrk="1" latinLnBrk="0" hangingPunct="1">
        <a:defRPr sz="1273" kern="1200">
          <a:solidFill>
            <a:schemeClr val="tx1"/>
          </a:solidFill>
          <a:latin typeface="+mn-lt"/>
          <a:ea typeface="+mn-ea"/>
          <a:cs typeface="+mn-cs"/>
        </a:defRPr>
      </a:lvl7pPr>
      <a:lvl8pPr marL="2263120" algn="l" defTabSz="646605" rtl="0" eaLnBrk="1" latinLnBrk="0" hangingPunct="1">
        <a:defRPr sz="1273" kern="1200">
          <a:solidFill>
            <a:schemeClr val="tx1"/>
          </a:solidFill>
          <a:latin typeface="+mn-lt"/>
          <a:ea typeface="+mn-ea"/>
          <a:cs typeface="+mn-cs"/>
        </a:defRPr>
      </a:lvl8pPr>
      <a:lvl9pPr marL="2586423" algn="l" defTabSz="646605" rtl="0" eaLnBrk="1" latinLnBrk="0" hangingPunct="1">
        <a:defRPr sz="127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1.wdp"/><Relationship Id="rId7" Type="http://schemas.openxmlformats.org/officeDocument/2006/relationships/hyperlink" Target="https://repositorio.uci.cu/bitstream/ident/TD_0645_07/1/TD_0645_07.pdf"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hyperlink" Target="http://revcmpinar.sld.cu/index.php/publicaciones/article/view/5632" TargetMode="External"/><Relationship Id="rId5" Type="http://schemas.openxmlformats.org/officeDocument/2006/relationships/image" Target="../media/image3.jpg"/><Relationship Id="rId4" Type="http://schemas.openxmlformats.org/officeDocument/2006/relationships/image" Target="../media/image2.png"/><Relationship Id="rId9"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5F5"/>
        </a:solidFill>
        <a:effectLst/>
      </p:bgPr>
    </p:bg>
    <p:spTree>
      <p:nvGrpSpPr>
        <p:cNvPr id="1" name=""/>
        <p:cNvGrpSpPr/>
        <p:nvPr/>
      </p:nvGrpSpPr>
      <p:grpSpPr>
        <a:xfrm>
          <a:off x="0" y="0"/>
          <a:ext cx="0" cy="0"/>
          <a:chOff x="0" y="0"/>
          <a:chExt cx="0" cy="0"/>
        </a:xfrm>
      </p:grpSpPr>
      <p:grpSp>
        <p:nvGrpSpPr>
          <p:cNvPr id="7" name="Grupo 6">
            <a:extLst>
              <a:ext uri="{FF2B5EF4-FFF2-40B4-BE49-F238E27FC236}">
                <a16:creationId xmlns:a16="http://schemas.microsoft.com/office/drawing/2014/main" id="{0CDE021C-C40C-4117-B447-21BB5BC09B91}"/>
              </a:ext>
            </a:extLst>
          </p:cNvPr>
          <p:cNvGrpSpPr/>
          <p:nvPr/>
        </p:nvGrpSpPr>
        <p:grpSpPr>
          <a:xfrm>
            <a:off x="18865627" y="3050547"/>
            <a:ext cx="7791222" cy="5711916"/>
            <a:chOff x="18690135" y="3010015"/>
            <a:chExt cx="7791222" cy="5711916"/>
          </a:xfrm>
        </p:grpSpPr>
        <p:sp>
          <p:nvSpPr>
            <p:cNvPr id="6" name="Rectángulo 5">
              <a:extLst>
                <a:ext uri="{FF2B5EF4-FFF2-40B4-BE49-F238E27FC236}">
                  <a16:creationId xmlns:a16="http://schemas.microsoft.com/office/drawing/2014/main" id="{7A92790B-076D-4012-9B16-FB806FE9CC98}"/>
                </a:ext>
              </a:extLst>
            </p:cNvPr>
            <p:cNvSpPr/>
            <p:nvPr/>
          </p:nvSpPr>
          <p:spPr>
            <a:xfrm>
              <a:off x="18726663" y="3010015"/>
              <a:ext cx="7187592" cy="4810112"/>
            </a:xfrm>
            <a:prstGeom prst="rect">
              <a:avLst/>
            </a:prstGeom>
            <a:solidFill>
              <a:srgbClr val="F8FA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47" name="Imagen 46"/>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290871">
              <a:off x="18919825" y="3289300"/>
              <a:ext cx="7086600" cy="4871305"/>
            </a:xfrm>
            <a:prstGeom prst="rect">
              <a:avLst/>
            </a:prstGeom>
            <a:noFill/>
            <a:extLst>
              <a:ext uri="{909E8E84-426E-40DD-AFC4-6F175D3DCCD1}">
                <a14:hiddenFill xmlns:a14="http://schemas.microsoft.com/office/drawing/2010/main">
                  <a:solidFill>
                    <a:srgbClr val="FFFFFF"/>
                  </a:solidFill>
                </a14:hiddenFill>
              </a:ext>
            </a:extLst>
          </p:spPr>
        </p:pic>
        <p:sp>
          <p:nvSpPr>
            <p:cNvPr id="48" name="Rectángulo 47"/>
            <p:cNvSpPr/>
            <p:nvPr/>
          </p:nvSpPr>
          <p:spPr>
            <a:xfrm rot="93615">
              <a:off x="19058808" y="7355119"/>
              <a:ext cx="4563538" cy="296968"/>
            </a:xfrm>
            <a:prstGeom prst="rect">
              <a:avLst/>
            </a:prstGeom>
            <a:solidFill>
              <a:srgbClr val="E1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
          <p:nvSpPr>
            <p:cNvPr id="49" name="Rectángulo 48"/>
            <p:cNvSpPr/>
            <p:nvPr/>
          </p:nvSpPr>
          <p:spPr>
            <a:xfrm rot="93615">
              <a:off x="19229231" y="4329957"/>
              <a:ext cx="6224191" cy="229597"/>
            </a:xfrm>
            <a:prstGeom prst="rect">
              <a:avLst/>
            </a:prstGeom>
            <a:solidFill>
              <a:srgbClr val="FFFE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
          <p:nvSpPr>
            <p:cNvPr id="50" name="Rectángulo 49"/>
            <p:cNvSpPr/>
            <p:nvPr/>
          </p:nvSpPr>
          <p:spPr>
            <a:xfrm rot="93615">
              <a:off x="24092269" y="7111932"/>
              <a:ext cx="1377283" cy="596320"/>
            </a:xfrm>
            <a:prstGeom prst="rect">
              <a:avLst/>
            </a:prstGeom>
            <a:solidFill>
              <a:srgbClr val="E1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
          <p:nvSpPr>
            <p:cNvPr id="2" name="Rectángulo 1">
              <a:extLst>
                <a:ext uri="{FF2B5EF4-FFF2-40B4-BE49-F238E27FC236}">
                  <a16:creationId xmlns:a16="http://schemas.microsoft.com/office/drawing/2014/main" id="{42535A7D-C70B-4D15-84F6-FCDCDFE1A359}"/>
                </a:ext>
              </a:extLst>
            </p:cNvPr>
            <p:cNvSpPr/>
            <p:nvPr/>
          </p:nvSpPr>
          <p:spPr>
            <a:xfrm>
              <a:off x="25855788" y="3010015"/>
              <a:ext cx="625569" cy="5403240"/>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2" name="Rectángulo 31">
              <a:extLst>
                <a:ext uri="{FF2B5EF4-FFF2-40B4-BE49-F238E27FC236}">
                  <a16:creationId xmlns:a16="http://schemas.microsoft.com/office/drawing/2014/main" id="{7E1D75DB-F2B7-4A19-8A75-B5F30D374BBD}"/>
                </a:ext>
              </a:extLst>
            </p:cNvPr>
            <p:cNvSpPr/>
            <p:nvPr/>
          </p:nvSpPr>
          <p:spPr>
            <a:xfrm rot="5400000">
              <a:off x="22138720" y="4739267"/>
              <a:ext cx="625569" cy="6925501"/>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dirty="0"/>
            </a:p>
          </p:txBody>
        </p:sp>
        <p:sp>
          <p:nvSpPr>
            <p:cNvPr id="74" name="TextBox 42">
              <a:extLst>
                <a:ext uri="{FF2B5EF4-FFF2-40B4-BE49-F238E27FC236}">
                  <a16:creationId xmlns:a16="http://schemas.microsoft.com/office/drawing/2014/main" id="{59943571-2E74-4831-A2B7-C7022BDAF289}"/>
                </a:ext>
              </a:extLst>
            </p:cNvPr>
            <p:cNvSpPr txBox="1"/>
            <p:nvPr/>
          </p:nvSpPr>
          <p:spPr>
            <a:xfrm>
              <a:off x="18690135" y="8415565"/>
              <a:ext cx="3872824" cy="306366"/>
            </a:xfrm>
            <a:prstGeom prst="rect">
              <a:avLst/>
            </a:prstGeom>
          </p:spPr>
          <p:txBody>
            <a:bodyPr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CONCLUSIONES</a:t>
              </a:r>
            </a:p>
          </p:txBody>
        </p:sp>
      </p:grpSp>
      <p:sp>
        <p:nvSpPr>
          <p:cNvPr id="67" name="TextBox 7">
            <a:extLst>
              <a:ext uri="{FF2B5EF4-FFF2-40B4-BE49-F238E27FC236}">
                <a16:creationId xmlns:a16="http://schemas.microsoft.com/office/drawing/2014/main" id="{02B01CD5-07D0-43ED-8B2F-F11E3505B87E}"/>
              </a:ext>
            </a:extLst>
          </p:cNvPr>
          <p:cNvSpPr txBox="1"/>
          <p:nvPr/>
        </p:nvSpPr>
        <p:spPr>
          <a:xfrm>
            <a:off x="9024997" y="3387097"/>
            <a:ext cx="9285228" cy="10779213"/>
          </a:xfrm>
          <a:prstGeom prst="rect">
            <a:avLst/>
          </a:prstGeom>
          <a:solidFill>
            <a:srgbClr val="399790">
              <a:alpha val="30196"/>
            </a:srgbClr>
          </a:solidFill>
        </p:spPr>
        <p:txBody>
          <a:bodyPr lIns="35919" tIns="35919" rIns="35919" bIns="35919" rtlCol="0" anchor="ctr"/>
          <a:lstStyle/>
          <a:p>
            <a:pPr algn="ctr">
              <a:lnSpc>
                <a:spcPts val="2871"/>
              </a:lnSpc>
              <a:spcBef>
                <a:spcPct val="0"/>
              </a:spcBef>
            </a:pPr>
            <a:endParaRPr sz="1273" dirty="0"/>
          </a:p>
        </p:txBody>
      </p:sp>
      <p:grpSp>
        <p:nvGrpSpPr>
          <p:cNvPr id="13" name="Grupo 12">
            <a:extLst>
              <a:ext uri="{FF2B5EF4-FFF2-40B4-BE49-F238E27FC236}">
                <a16:creationId xmlns:a16="http://schemas.microsoft.com/office/drawing/2014/main" id="{42056B06-C829-468D-A940-DB486F74C4FA}"/>
              </a:ext>
            </a:extLst>
          </p:cNvPr>
          <p:cNvGrpSpPr/>
          <p:nvPr/>
        </p:nvGrpSpPr>
        <p:grpSpPr>
          <a:xfrm>
            <a:off x="0" y="-32310"/>
            <a:ext cx="26866849" cy="1849611"/>
            <a:chOff x="2739175" y="-32310"/>
            <a:chExt cx="21395479" cy="1849611"/>
          </a:xfrm>
        </p:grpSpPr>
        <p:pic>
          <p:nvPicPr>
            <p:cNvPr id="4" name="Imagen 3">
              <a:extLst>
                <a:ext uri="{FF2B5EF4-FFF2-40B4-BE49-F238E27FC236}">
                  <a16:creationId xmlns:a16="http://schemas.microsoft.com/office/drawing/2014/main" id="{FCC37BBC-3E54-49B9-A12B-926207B7B688}"/>
                </a:ext>
              </a:extLst>
            </p:cNvPr>
            <p:cNvPicPr>
              <a:picLocks noChangeAspect="1"/>
            </p:cNvPicPr>
            <p:nvPr/>
          </p:nvPicPr>
          <p:blipFill rotWithShape="1">
            <a:blip r:embed="rId4">
              <a:extLst>
                <a:ext uri="{28A0092B-C50C-407E-A947-70E740481C1C}">
                  <a14:useLocalDpi xmlns:a14="http://schemas.microsoft.com/office/drawing/2010/main" val="0"/>
                </a:ext>
              </a:extLst>
            </a:blip>
            <a:srcRect l="61028" t="15391" r="24676" b="26210"/>
            <a:stretch/>
          </p:blipFill>
          <p:spPr>
            <a:xfrm rot="16200000">
              <a:off x="7260618" y="-4553753"/>
              <a:ext cx="1849611" cy="10892498"/>
            </a:xfrm>
            <a:prstGeom prst="rect">
              <a:avLst/>
            </a:prstGeom>
          </p:spPr>
        </p:pic>
        <p:pic>
          <p:nvPicPr>
            <p:cNvPr id="65" name="Imagen 64">
              <a:extLst>
                <a:ext uri="{FF2B5EF4-FFF2-40B4-BE49-F238E27FC236}">
                  <a16:creationId xmlns:a16="http://schemas.microsoft.com/office/drawing/2014/main" id="{80F61AA7-F9E7-46A4-9C27-E707DBE82F32}"/>
                </a:ext>
              </a:extLst>
            </p:cNvPr>
            <p:cNvPicPr>
              <a:picLocks noChangeAspect="1"/>
            </p:cNvPicPr>
            <p:nvPr/>
          </p:nvPicPr>
          <p:blipFill rotWithShape="1">
            <a:blip r:embed="rId4">
              <a:extLst>
                <a:ext uri="{28A0092B-C50C-407E-A947-70E740481C1C}">
                  <a14:useLocalDpi xmlns:a14="http://schemas.microsoft.com/office/drawing/2010/main" val="0"/>
                </a:ext>
              </a:extLst>
            </a:blip>
            <a:srcRect l="61028" t="15390" r="24676" b="28091"/>
            <a:stretch/>
          </p:blipFill>
          <p:spPr>
            <a:xfrm rot="16200000" flipV="1">
              <a:off x="17756677" y="-4560676"/>
              <a:ext cx="1841391" cy="10914563"/>
            </a:xfrm>
            <a:prstGeom prst="rect">
              <a:avLst/>
            </a:prstGeom>
          </p:spPr>
        </p:pic>
      </p:grpSp>
      <p:sp>
        <p:nvSpPr>
          <p:cNvPr id="39" name="TextBox 39"/>
          <p:cNvSpPr txBox="1"/>
          <p:nvPr/>
        </p:nvSpPr>
        <p:spPr>
          <a:xfrm>
            <a:off x="5499108" y="418007"/>
            <a:ext cx="11942958" cy="948978"/>
          </a:xfrm>
          <a:prstGeom prst="rect">
            <a:avLst/>
          </a:prstGeom>
        </p:spPr>
        <p:txBody>
          <a:bodyPr wrap="square" lIns="0" tIns="0" rIns="0" bIns="0" rtlCol="0" anchor="t">
            <a:spAutoFit/>
          </a:bodyPr>
          <a:lstStyle/>
          <a:p>
            <a:pPr>
              <a:lnSpc>
                <a:spcPts val="3712"/>
              </a:lnSpc>
            </a:pPr>
            <a:r>
              <a:rPr lang="en-US" sz="3200" b="1" dirty="0">
                <a:solidFill>
                  <a:srgbClr val="FFFFFF"/>
                </a:solidFill>
                <a:ea typeface="Questrial"/>
                <a:cs typeface="Questrial"/>
                <a:sym typeface="Questrial"/>
              </a:rPr>
              <a:t>II JORNADA NACIONAL DE SISTEMAS DE INFORMACIÓN EN SALUD</a:t>
            </a:r>
          </a:p>
          <a:p>
            <a:pPr>
              <a:lnSpc>
                <a:spcPts val="3712"/>
              </a:lnSpc>
            </a:pPr>
            <a:r>
              <a:rPr lang="en-US" sz="3200" dirty="0">
                <a:solidFill>
                  <a:srgbClr val="FFFFFF"/>
                </a:solidFill>
                <a:ea typeface="Questrial"/>
                <a:cs typeface="Questrial"/>
                <a:sym typeface="Questrial"/>
              </a:rPr>
              <a:t>"NORMA ENEIDA RIOS MASSABOT IN MEMORIAM"</a:t>
            </a:r>
          </a:p>
        </p:txBody>
      </p:sp>
      <p:sp>
        <p:nvSpPr>
          <p:cNvPr id="40" name="TextBox 40"/>
          <p:cNvSpPr txBox="1"/>
          <p:nvPr/>
        </p:nvSpPr>
        <p:spPr>
          <a:xfrm>
            <a:off x="455396" y="5305632"/>
            <a:ext cx="3932279" cy="306366"/>
          </a:xfrm>
          <a:prstGeom prst="rect">
            <a:avLst/>
          </a:prstGeom>
        </p:spPr>
        <p:txBody>
          <a:bodyPr wrap="square" lIns="0" tIns="0" rIns="0" bIns="0" rtlCol="0" anchor="t">
            <a:spAutoFit/>
          </a:bodyPr>
          <a:lstStyle/>
          <a:p>
            <a:pPr>
              <a:lnSpc>
                <a:spcPts val="2227"/>
              </a:lnSpc>
            </a:pPr>
            <a:r>
              <a:rPr lang="en-US" sz="2800" b="1" dirty="0">
                <a:solidFill>
                  <a:srgbClr val="18738B"/>
                </a:solidFill>
                <a:sym typeface="Questrial"/>
              </a:rPr>
              <a:t>INTRODUCCIÓN</a:t>
            </a:r>
          </a:p>
        </p:txBody>
      </p:sp>
      <p:sp>
        <p:nvSpPr>
          <p:cNvPr id="41" name="TextBox 41"/>
          <p:cNvSpPr txBox="1"/>
          <p:nvPr/>
        </p:nvSpPr>
        <p:spPr>
          <a:xfrm>
            <a:off x="455397" y="5651500"/>
            <a:ext cx="8014198" cy="3877985"/>
          </a:xfrm>
          <a:prstGeom prst="rect">
            <a:avLst/>
          </a:prstGeom>
        </p:spPr>
        <p:txBody>
          <a:bodyPr wrap="square" lIns="0" tIns="0" rIns="0" bIns="0" rtlCol="0" anchor="t">
            <a:spAutoFit/>
          </a:bodyPr>
          <a:lstStyle/>
          <a:p>
            <a:pPr algn="just"/>
            <a:r>
              <a:rPr lang="es-ES" sz="2800" dirty="0">
                <a:sym typeface="Montserrat"/>
              </a:rPr>
              <a:t>Las enfermedades de declaración obligatorias (EDO) son consideradas de constante vigilancia epidemiológica por la repercusión e importancia que requiere. El sistema de EDO se registra diario y fluye semanal a las instancias superiores. Permite la vigilancia, detección y control de brotes o epidemias, ayuda a controlar, prevenir y erradicar enfermedades. La calidad en el registro del sistema es una necesidad para la confiabilidad de la información que se registra.</a:t>
            </a:r>
            <a:endParaRPr lang="en-US" sz="2800" dirty="0">
              <a:sym typeface="Montserrat"/>
            </a:endParaRPr>
          </a:p>
        </p:txBody>
      </p:sp>
      <p:sp>
        <p:nvSpPr>
          <p:cNvPr id="42" name="TextBox 42"/>
          <p:cNvSpPr txBox="1"/>
          <p:nvPr/>
        </p:nvSpPr>
        <p:spPr>
          <a:xfrm>
            <a:off x="390720" y="9872317"/>
            <a:ext cx="5108388" cy="282129"/>
          </a:xfrm>
          <a:prstGeom prst="rect">
            <a:avLst/>
          </a:prstGeom>
        </p:spPr>
        <p:txBody>
          <a:bodyPr wrap="square"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OBJETIVOS</a:t>
            </a:r>
          </a:p>
        </p:txBody>
      </p:sp>
      <p:pic>
        <p:nvPicPr>
          <p:cNvPr id="9" name="Imagen 8">
            <a:extLst>
              <a:ext uri="{FF2B5EF4-FFF2-40B4-BE49-F238E27FC236}">
                <a16:creationId xmlns:a16="http://schemas.microsoft.com/office/drawing/2014/main" id="{C6DA5058-29CF-4CDF-876D-035A110F1890}"/>
              </a:ext>
            </a:extLst>
          </p:cNvPr>
          <p:cNvPicPr>
            <a:picLocks noChangeAspect="1"/>
          </p:cNvPicPr>
          <p:nvPr/>
        </p:nvPicPr>
        <p:blipFill rotWithShape="1">
          <a:blip r:embed="rId5">
            <a:extLst>
              <a:ext uri="{28A0092B-C50C-407E-A947-70E740481C1C}">
                <a14:useLocalDpi xmlns:a14="http://schemas.microsoft.com/office/drawing/2010/main" val="0"/>
              </a:ext>
            </a:extLst>
          </a:blip>
          <a:srcRect l="15279" t="19116" r="12499" b="11983"/>
          <a:stretch/>
        </p:blipFill>
        <p:spPr>
          <a:xfrm>
            <a:off x="2997574" y="-32310"/>
            <a:ext cx="2112405" cy="2080589"/>
          </a:xfrm>
          <a:prstGeom prst="ellipse">
            <a:avLst/>
          </a:prstGeom>
          <a:ln w="63500" cap="rnd">
            <a:noFill/>
          </a:ln>
          <a:effectLst/>
        </p:spPr>
      </p:pic>
      <p:sp>
        <p:nvSpPr>
          <p:cNvPr id="11" name="CuadroTexto 10">
            <a:extLst>
              <a:ext uri="{FF2B5EF4-FFF2-40B4-BE49-F238E27FC236}">
                <a16:creationId xmlns:a16="http://schemas.microsoft.com/office/drawing/2014/main" id="{C7D94EF5-13D6-4FB5-B1BF-41D9D5FAFF6E}"/>
              </a:ext>
            </a:extLst>
          </p:cNvPr>
          <p:cNvSpPr txBox="1"/>
          <p:nvPr/>
        </p:nvSpPr>
        <p:spPr>
          <a:xfrm>
            <a:off x="-1" y="2077303"/>
            <a:ext cx="26997026" cy="830997"/>
          </a:xfrm>
          <a:prstGeom prst="rect">
            <a:avLst/>
          </a:prstGeom>
          <a:noFill/>
        </p:spPr>
        <p:txBody>
          <a:bodyPr wrap="square" rtlCol="0">
            <a:spAutoFit/>
          </a:bodyPr>
          <a:lstStyle/>
          <a:p>
            <a:pPr algn="ctr"/>
            <a:r>
              <a:rPr lang="es-MX" sz="4800" b="1" dirty="0"/>
              <a:t>Calidad del Sistema de Información Estadística de Enfermedades de Declaración Obligatoria</a:t>
            </a:r>
            <a:endParaRPr lang="pt-BR" sz="2800" dirty="0"/>
          </a:p>
        </p:txBody>
      </p:sp>
      <p:sp>
        <p:nvSpPr>
          <p:cNvPr id="63" name="TextBox 41">
            <a:extLst>
              <a:ext uri="{FF2B5EF4-FFF2-40B4-BE49-F238E27FC236}">
                <a16:creationId xmlns:a16="http://schemas.microsoft.com/office/drawing/2014/main" id="{74EBD2D8-F998-4E29-983E-557896B9719D}"/>
              </a:ext>
            </a:extLst>
          </p:cNvPr>
          <p:cNvSpPr txBox="1"/>
          <p:nvPr/>
        </p:nvSpPr>
        <p:spPr>
          <a:xfrm>
            <a:off x="501317" y="3367545"/>
            <a:ext cx="8218880" cy="1723549"/>
          </a:xfrm>
          <a:prstGeom prst="rect">
            <a:avLst/>
          </a:prstGeom>
        </p:spPr>
        <p:txBody>
          <a:bodyPr wrap="square" lIns="0" tIns="0" rIns="0" bIns="0" rtlCol="0" anchor="t">
            <a:spAutoFit/>
          </a:bodyPr>
          <a:lstStyle/>
          <a:p>
            <a:pPr algn="ctr"/>
            <a:r>
              <a:rPr lang="es-MX" sz="2400" b="1" dirty="0">
                <a:solidFill>
                  <a:srgbClr val="000000"/>
                </a:solidFill>
                <a:ea typeface="Montserrat"/>
                <a:cs typeface="Montserrat"/>
                <a:sym typeface="Montserrat"/>
              </a:rPr>
              <a:t> </a:t>
            </a:r>
            <a:r>
              <a:rPr lang="es-MX" sz="2800" b="1" dirty="0">
                <a:solidFill>
                  <a:srgbClr val="000000"/>
                </a:solidFill>
                <a:ea typeface="Montserrat"/>
                <a:cs typeface="Montserrat"/>
                <a:sym typeface="Montserrat"/>
              </a:rPr>
              <a:t>Laudis Fernández Pierre , </a:t>
            </a:r>
            <a:r>
              <a:rPr lang="es-MX" sz="2800" b="1" dirty="0" err="1">
                <a:solidFill>
                  <a:srgbClr val="000000"/>
                </a:solidFill>
                <a:ea typeface="Montserrat"/>
                <a:cs typeface="Montserrat"/>
                <a:sym typeface="Montserrat"/>
              </a:rPr>
              <a:t>Yasmanis</a:t>
            </a:r>
            <a:r>
              <a:rPr lang="es-MX" sz="2800" b="1" dirty="0">
                <a:solidFill>
                  <a:srgbClr val="000000"/>
                </a:solidFill>
                <a:ea typeface="Montserrat"/>
                <a:cs typeface="Montserrat"/>
                <a:sym typeface="Montserrat"/>
              </a:rPr>
              <a:t> Manuel </a:t>
            </a:r>
            <a:r>
              <a:rPr lang="es-MX" sz="2800" b="1">
                <a:solidFill>
                  <a:srgbClr val="000000"/>
                </a:solidFill>
                <a:ea typeface="Montserrat"/>
                <a:cs typeface="Montserrat"/>
                <a:sym typeface="Montserrat"/>
              </a:rPr>
              <a:t>Rodríguez Sarria, </a:t>
            </a:r>
            <a:r>
              <a:rPr lang="es-MX" sz="2800" b="1" dirty="0">
                <a:solidFill>
                  <a:srgbClr val="000000"/>
                </a:solidFill>
                <a:ea typeface="Montserrat"/>
                <a:cs typeface="Montserrat"/>
                <a:sym typeface="Montserrat"/>
              </a:rPr>
              <a:t>Yordany Robertson Castellanos, Delia María Gálvez Medina</a:t>
            </a:r>
            <a:r>
              <a:rPr lang="es-MX" sz="2800" dirty="0">
                <a:solidFill>
                  <a:srgbClr val="000000"/>
                </a:solidFill>
                <a:ea typeface="Montserrat"/>
                <a:cs typeface="Montserrat"/>
                <a:sym typeface="Montserrat"/>
              </a:rPr>
              <a:t>. </a:t>
            </a:r>
          </a:p>
          <a:p>
            <a:pPr algn="ctr"/>
            <a:endParaRPr lang="es-MX" sz="2800" dirty="0">
              <a:solidFill>
                <a:srgbClr val="000000"/>
              </a:solidFill>
              <a:ea typeface="Montserrat"/>
              <a:cs typeface="Montserrat"/>
              <a:sym typeface="Montserrat"/>
            </a:endParaRPr>
          </a:p>
        </p:txBody>
      </p:sp>
      <p:pic>
        <p:nvPicPr>
          <p:cNvPr id="64" name="Imagen 63">
            <a:extLst>
              <a:ext uri="{FF2B5EF4-FFF2-40B4-BE49-F238E27FC236}">
                <a16:creationId xmlns:a16="http://schemas.microsoft.com/office/drawing/2014/main" id="{C9F831E7-8515-4AB1-847D-A5A2DD3DBE29}"/>
              </a:ext>
            </a:extLst>
          </p:cNvPr>
          <p:cNvPicPr>
            <a:picLocks noChangeAspect="1"/>
          </p:cNvPicPr>
          <p:nvPr/>
        </p:nvPicPr>
        <p:blipFill rotWithShape="1">
          <a:blip r:embed="rId4">
            <a:extLst>
              <a:ext uri="{28A0092B-C50C-407E-A947-70E740481C1C}">
                <a14:useLocalDpi xmlns:a14="http://schemas.microsoft.com/office/drawing/2010/main" val="0"/>
              </a:ext>
            </a:extLst>
          </a:blip>
          <a:srcRect l="88703" t="15391" r="7133" b="26210"/>
          <a:stretch/>
        </p:blipFill>
        <p:spPr>
          <a:xfrm rot="16200000">
            <a:off x="13185240" y="1431389"/>
            <a:ext cx="496372" cy="26866850"/>
          </a:xfrm>
          <a:prstGeom prst="rect">
            <a:avLst/>
          </a:prstGeom>
        </p:spPr>
      </p:pic>
      <p:cxnSp>
        <p:nvCxnSpPr>
          <p:cNvPr id="18" name="Conector recto 17">
            <a:extLst>
              <a:ext uri="{FF2B5EF4-FFF2-40B4-BE49-F238E27FC236}">
                <a16:creationId xmlns:a16="http://schemas.microsoft.com/office/drawing/2014/main" id="{DC5212EF-74D4-4358-BA2E-6C9CDE691C32}"/>
              </a:ext>
            </a:extLst>
          </p:cNvPr>
          <p:cNvCxnSpPr/>
          <p:nvPr/>
        </p:nvCxnSpPr>
        <p:spPr>
          <a:xfrm>
            <a:off x="425644" y="4855313"/>
            <a:ext cx="8013331" cy="0"/>
          </a:xfrm>
          <a:prstGeom prst="line">
            <a:avLst/>
          </a:prstGeom>
          <a:ln w="76200">
            <a:solidFill>
              <a:srgbClr val="18738B"/>
            </a:solidFill>
          </a:ln>
        </p:spPr>
        <p:style>
          <a:lnRef idx="1">
            <a:schemeClr val="accent1"/>
          </a:lnRef>
          <a:fillRef idx="0">
            <a:schemeClr val="accent1"/>
          </a:fillRef>
          <a:effectRef idx="0">
            <a:schemeClr val="accent1"/>
          </a:effectRef>
          <a:fontRef idx="minor">
            <a:schemeClr val="tx1"/>
          </a:fontRef>
        </p:style>
      </p:cxnSp>
      <p:sp>
        <p:nvSpPr>
          <p:cNvPr id="68" name="TextBox 41">
            <a:extLst>
              <a:ext uri="{FF2B5EF4-FFF2-40B4-BE49-F238E27FC236}">
                <a16:creationId xmlns:a16="http://schemas.microsoft.com/office/drawing/2014/main" id="{FAFC2936-D774-48E2-8AD9-E06D6481B17D}"/>
              </a:ext>
            </a:extLst>
          </p:cNvPr>
          <p:cNvSpPr txBox="1"/>
          <p:nvPr/>
        </p:nvSpPr>
        <p:spPr>
          <a:xfrm>
            <a:off x="390720" y="10284592"/>
            <a:ext cx="7708706" cy="3139321"/>
          </a:xfrm>
          <a:prstGeom prst="rect">
            <a:avLst/>
          </a:prstGeom>
        </p:spPr>
        <p:txBody>
          <a:bodyPr wrap="square" lIns="0" tIns="0" rIns="0" bIns="0" rtlCol="0" anchor="t">
            <a:spAutoFit/>
          </a:bodyPr>
          <a:lstStyle/>
          <a:p>
            <a:pPr algn="just"/>
            <a:r>
              <a:rPr lang="es-MX" sz="2800" dirty="0">
                <a:sym typeface="Montserrat"/>
              </a:rPr>
              <a:t>Describir la calidad de la información del Sistema de Información Estadística de Enfermedades de Declaración Obligatorias.</a:t>
            </a:r>
          </a:p>
          <a:p>
            <a:pPr algn="just"/>
            <a:endParaRPr lang="es-MX" sz="2400" dirty="0">
              <a:sym typeface="Montserrat"/>
            </a:endParaRPr>
          </a:p>
          <a:p>
            <a:pPr algn="just"/>
            <a:endParaRPr lang="es-MX" sz="2400" dirty="0">
              <a:sym typeface="Montserrat"/>
            </a:endParaRPr>
          </a:p>
          <a:p>
            <a:pPr algn="just"/>
            <a:endParaRPr lang="es-MX" sz="2400" dirty="0">
              <a:sym typeface="Montserrat"/>
            </a:endParaRPr>
          </a:p>
          <a:p>
            <a:pPr algn="just"/>
            <a:endParaRPr lang="es-MX" sz="2400" dirty="0">
              <a:sym typeface="Montserrat"/>
            </a:endParaRPr>
          </a:p>
          <a:p>
            <a:pPr algn="just"/>
            <a:r>
              <a:rPr lang="es-MX" sz="2400" dirty="0">
                <a:sym typeface="Montserrat"/>
              </a:rPr>
              <a:t>.</a:t>
            </a:r>
            <a:endParaRPr lang="en-US" sz="2400" dirty="0">
              <a:sym typeface="Montserrat"/>
            </a:endParaRPr>
          </a:p>
        </p:txBody>
      </p:sp>
      <p:sp>
        <p:nvSpPr>
          <p:cNvPr id="69" name="TextBox 40">
            <a:extLst>
              <a:ext uri="{FF2B5EF4-FFF2-40B4-BE49-F238E27FC236}">
                <a16:creationId xmlns:a16="http://schemas.microsoft.com/office/drawing/2014/main" id="{F0533023-0C74-4AAF-922A-F35624F4CF22}"/>
              </a:ext>
            </a:extLst>
          </p:cNvPr>
          <p:cNvSpPr txBox="1"/>
          <p:nvPr/>
        </p:nvSpPr>
        <p:spPr>
          <a:xfrm>
            <a:off x="479425" y="11899563"/>
            <a:ext cx="3872824" cy="292837"/>
          </a:xfrm>
          <a:prstGeom prst="rect">
            <a:avLst/>
          </a:prstGeom>
        </p:spPr>
        <p:txBody>
          <a:bodyPr lIns="0" tIns="0" rIns="0" bIns="0" rtlCol="0" anchor="t">
            <a:spAutoFit/>
          </a:bodyPr>
          <a:lstStyle/>
          <a:p>
            <a:pPr>
              <a:lnSpc>
                <a:spcPts val="2227"/>
              </a:lnSpc>
            </a:pPr>
            <a:r>
              <a:rPr lang="en-US" sz="2800" b="1" dirty="0">
                <a:solidFill>
                  <a:srgbClr val="18738B"/>
                </a:solidFill>
                <a:sym typeface="Questrial"/>
              </a:rPr>
              <a:t>MÉTODO</a:t>
            </a:r>
          </a:p>
        </p:txBody>
      </p:sp>
      <p:sp>
        <p:nvSpPr>
          <p:cNvPr id="70" name="TextBox 41">
            <a:extLst>
              <a:ext uri="{FF2B5EF4-FFF2-40B4-BE49-F238E27FC236}">
                <a16:creationId xmlns:a16="http://schemas.microsoft.com/office/drawing/2014/main" id="{2DDD5515-A4C8-4C44-8A16-AA28E1047DE2}"/>
              </a:ext>
            </a:extLst>
          </p:cNvPr>
          <p:cNvSpPr txBox="1"/>
          <p:nvPr/>
        </p:nvSpPr>
        <p:spPr>
          <a:xfrm>
            <a:off x="455396" y="12323218"/>
            <a:ext cx="8012359" cy="1723549"/>
          </a:xfrm>
          <a:prstGeom prst="rect">
            <a:avLst/>
          </a:prstGeom>
        </p:spPr>
        <p:txBody>
          <a:bodyPr wrap="square" lIns="0" tIns="0" rIns="0" bIns="0" rtlCol="0" anchor="t">
            <a:spAutoFit/>
          </a:bodyPr>
          <a:lstStyle/>
          <a:p>
            <a:pPr algn="just"/>
            <a:r>
              <a:rPr lang="es-MX" sz="2800" dirty="0">
                <a:sym typeface="Montserrat"/>
              </a:rPr>
              <a:t>Se realizó un estudio descriptivo transversal que determinó la calidad de la información recibida al Centro Provincial de Higiene y epidemiología durante el primer trimestre del año 2026.</a:t>
            </a:r>
            <a:endParaRPr lang="en-US" sz="2800" dirty="0">
              <a:sym typeface="Montserrat"/>
            </a:endParaRPr>
          </a:p>
        </p:txBody>
      </p:sp>
      <p:sp>
        <p:nvSpPr>
          <p:cNvPr id="71" name="TextBox 40">
            <a:extLst>
              <a:ext uri="{FF2B5EF4-FFF2-40B4-BE49-F238E27FC236}">
                <a16:creationId xmlns:a16="http://schemas.microsoft.com/office/drawing/2014/main" id="{1CDB0BEE-8362-402F-B598-09EF5E004939}"/>
              </a:ext>
            </a:extLst>
          </p:cNvPr>
          <p:cNvSpPr txBox="1"/>
          <p:nvPr/>
        </p:nvSpPr>
        <p:spPr>
          <a:xfrm>
            <a:off x="9127447" y="3601383"/>
            <a:ext cx="4064002" cy="306366"/>
          </a:xfrm>
          <a:prstGeom prst="rect">
            <a:avLst/>
          </a:prstGeom>
        </p:spPr>
        <p:txBody>
          <a:bodyPr wrap="square" lIns="0" tIns="0" rIns="0" bIns="0" rtlCol="0" anchor="t">
            <a:spAutoFit/>
          </a:bodyPr>
          <a:lstStyle/>
          <a:p>
            <a:pPr>
              <a:lnSpc>
                <a:spcPts val="2227"/>
              </a:lnSpc>
            </a:pPr>
            <a:r>
              <a:rPr lang="en-US" sz="2800" b="1" dirty="0">
                <a:solidFill>
                  <a:srgbClr val="18738B"/>
                </a:solidFill>
                <a:sym typeface="Questrial"/>
              </a:rPr>
              <a:t>RESULTADOS</a:t>
            </a:r>
          </a:p>
        </p:txBody>
      </p:sp>
      <p:sp>
        <p:nvSpPr>
          <p:cNvPr id="75" name="TextBox 41">
            <a:extLst>
              <a:ext uri="{FF2B5EF4-FFF2-40B4-BE49-F238E27FC236}">
                <a16:creationId xmlns:a16="http://schemas.microsoft.com/office/drawing/2014/main" id="{6A50AA50-9142-4E4A-9551-7FDE0291E56F}"/>
              </a:ext>
            </a:extLst>
          </p:cNvPr>
          <p:cNvSpPr txBox="1"/>
          <p:nvPr/>
        </p:nvSpPr>
        <p:spPr>
          <a:xfrm>
            <a:off x="18953893" y="8810704"/>
            <a:ext cx="7052531" cy="1846659"/>
          </a:xfrm>
          <a:prstGeom prst="rect">
            <a:avLst/>
          </a:prstGeom>
        </p:spPr>
        <p:txBody>
          <a:bodyPr wrap="square" lIns="0" tIns="0" rIns="0" bIns="0" rtlCol="0" anchor="t">
            <a:spAutoFit/>
          </a:bodyPr>
          <a:lstStyle/>
          <a:p>
            <a:pPr algn="just"/>
            <a:r>
              <a:rPr lang="es-MX" sz="2400" dirty="0">
                <a:sym typeface="Montserrat"/>
              </a:rPr>
              <a:t>Se describió la </a:t>
            </a:r>
            <a:r>
              <a:rPr lang="es-ES" sz="2400" dirty="0">
                <a:sym typeface="Montserrat"/>
              </a:rPr>
              <a:t>calidad de la información del Sistema de Información Estadística de Enfermedades de Declaración Obligatorias. La integridad de la información se comprobó afectada. </a:t>
            </a:r>
            <a:endParaRPr lang="es-MX" sz="2400" dirty="0">
              <a:sym typeface="Montserrat"/>
            </a:endParaRPr>
          </a:p>
          <a:p>
            <a:pPr algn="just"/>
            <a:r>
              <a:rPr lang="es-MX" sz="2400" dirty="0">
                <a:sym typeface="Montserrat"/>
              </a:rPr>
              <a:t> </a:t>
            </a:r>
            <a:endParaRPr lang="en-US" sz="2400" dirty="0">
              <a:sym typeface="Montserrat"/>
            </a:endParaRPr>
          </a:p>
        </p:txBody>
      </p:sp>
      <p:sp>
        <p:nvSpPr>
          <p:cNvPr id="76" name="TextBox 42">
            <a:extLst>
              <a:ext uri="{FF2B5EF4-FFF2-40B4-BE49-F238E27FC236}">
                <a16:creationId xmlns:a16="http://schemas.microsoft.com/office/drawing/2014/main" id="{BC14E074-9A8C-4753-8EAF-1191862A3C69}"/>
              </a:ext>
            </a:extLst>
          </p:cNvPr>
          <p:cNvSpPr txBox="1"/>
          <p:nvPr/>
        </p:nvSpPr>
        <p:spPr>
          <a:xfrm>
            <a:off x="18953893" y="10726469"/>
            <a:ext cx="5433321" cy="282129"/>
          </a:xfrm>
          <a:prstGeom prst="rect">
            <a:avLst/>
          </a:prstGeom>
        </p:spPr>
        <p:txBody>
          <a:bodyPr wrap="square" lIns="0" tIns="0" rIns="0" bIns="0" rtlCol="0" anchor="t">
            <a:spAutoFit/>
          </a:bodyPr>
          <a:lstStyle>
            <a:defPPr>
              <a:defRPr lang="en-US"/>
            </a:defPPr>
            <a:lvl1pPr>
              <a:lnSpc>
                <a:spcPts val="2227"/>
              </a:lnSpc>
              <a:defRPr sz="3600" b="1">
                <a:solidFill>
                  <a:srgbClr val="18738B"/>
                </a:solidFill>
              </a:defRPr>
            </a:lvl1pPr>
          </a:lstStyle>
          <a:p>
            <a:r>
              <a:rPr lang="en-US" sz="2800" dirty="0">
                <a:sym typeface="Questrial"/>
              </a:rPr>
              <a:t>REFERENCIAS BIBLIOGRÁFICAS</a:t>
            </a:r>
          </a:p>
        </p:txBody>
      </p:sp>
      <p:sp>
        <p:nvSpPr>
          <p:cNvPr id="77" name="TextBox 41">
            <a:extLst>
              <a:ext uri="{FF2B5EF4-FFF2-40B4-BE49-F238E27FC236}">
                <a16:creationId xmlns:a16="http://schemas.microsoft.com/office/drawing/2014/main" id="{7C72994A-56BF-45F3-84E0-333964875D18}"/>
              </a:ext>
            </a:extLst>
          </p:cNvPr>
          <p:cNvSpPr txBox="1"/>
          <p:nvPr/>
        </p:nvSpPr>
        <p:spPr>
          <a:xfrm>
            <a:off x="18615025" y="11183669"/>
            <a:ext cx="7391400" cy="2492990"/>
          </a:xfrm>
          <a:prstGeom prst="rect">
            <a:avLst/>
          </a:prstGeom>
        </p:spPr>
        <p:txBody>
          <a:bodyPr wrap="square" lIns="0" tIns="0" rIns="0" bIns="0" rtlCol="0" anchor="t">
            <a:spAutoFit/>
          </a:bodyPr>
          <a:lstStyle/>
          <a:p>
            <a:pPr marL="342900" indent="-342900" algn="just">
              <a:buFont typeface="+mj-lt"/>
              <a:buAutoNum type="arabicPeriod"/>
            </a:pPr>
            <a:r>
              <a:rPr lang="es-MX" dirty="0" err="1">
                <a:sym typeface="Montserrat"/>
              </a:rPr>
              <a:t>Fundora</a:t>
            </a:r>
            <a:r>
              <a:rPr lang="es-MX" dirty="0">
                <a:sym typeface="Montserrat"/>
              </a:rPr>
              <a:t>-Sosa A, González-Cruz Y, Valdés-</a:t>
            </a:r>
            <a:r>
              <a:rPr lang="es-MX" dirty="0" err="1">
                <a:sym typeface="Montserrat"/>
              </a:rPr>
              <a:t>Martinez</a:t>
            </a:r>
            <a:r>
              <a:rPr lang="es-MX" dirty="0">
                <a:sym typeface="Montserrat"/>
              </a:rPr>
              <a:t> Y, Cruz-Márquez   D, Perojo-López OL. Arquitectura de información para la gestión del programa de enfermedades de declaración obligatoria. </a:t>
            </a:r>
            <a:r>
              <a:rPr lang="es-MX" dirty="0" err="1">
                <a:sym typeface="Montserrat"/>
              </a:rPr>
              <a:t>Rev</a:t>
            </a:r>
            <a:r>
              <a:rPr lang="es-MX" dirty="0">
                <a:sym typeface="Montserrat"/>
              </a:rPr>
              <a:t> Ciencias Médicas [Internet]. 2022  [citado:  fecha  de  acceso];  26(5):  e5632. Disponible en: </a:t>
            </a:r>
            <a:r>
              <a:rPr lang="es-MX" dirty="0">
                <a:sym typeface="Montserrat"/>
                <a:hlinkClick r:id="rId6"/>
              </a:rPr>
              <a:t>http://revcmpinar.sld.cu/index.php/publicaciones/article/view/5632</a:t>
            </a:r>
            <a:r>
              <a:rPr lang="es-MX" dirty="0">
                <a:sym typeface="Montserrat"/>
              </a:rPr>
              <a:t> </a:t>
            </a:r>
          </a:p>
          <a:p>
            <a:pPr marL="342900" indent="-342900" algn="just">
              <a:buFont typeface="+mj-lt"/>
              <a:buAutoNum type="arabicPeriod"/>
            </a:pPr>
            <a:r>
              <a:rPr lang="es-MX" dirty="0" err="1">
                <a:sym typeface="Montserrat"/>
              </a:rPr>
              <a:t>Lopez</a:t>
            </a:r>
            <a:r>
              <a:rPr lang="es-MX" dirty="0">
                <a:sym typeface="Montserrat"/>
              </a:rPr>
              <a:t> </a:t>
            </a:r>
            <a:r>
              <a:rPr lang="es-MX" dirty="0" err="1">
                <a:sym typeface="Montserrat"/>
              </a:rPr>
              <a:t>Gonzalez</a:t>
            </a:r>
            <a:r>
              <a:rPr lang="es-MX" dirty="0">
                <a:sym typeface="Montserrat"/>
              </a:rPr>
              <a:t> T. Tesis Análisis del Registro de Enfermedades de Declaración Obligatoria (REDO) del Sistema de Información para la Salud. 2007. Disponible en: </a:t>
            </a:r>
            <a:r>
              <a:rPr lang="es-MX" dirty="0">
                <a:sym typeface="Montserrat"/>
                <a:hlinkClick r:id="rId7"/>
              </a:rPr>
              <a:t>https://repositorio.uci.cu/bitstream/ident/TD_0645_07/1/TD_0645_07.pdf</a:t>
            </a:r>
            <a:r>
              <a:rPr lang="es-MX" dirty="0">
                <a:sym typeface="Montserrat"/>
              </a:rPr>
              <a:t> </a:t>
            </a:r>
          </a:p>
        </p:txBody>
      </p:sp>
      <p:sp>
        <p:nvSpPr>
          <p:cNvPr id="3" name="Rectángulo 2"/>
          <p:cNvSpPr/>
          <p:nvPr/>
        </p:nvSpPr>
        <p:spPr>
          <a:xfrm>
            <a:off x="9090025" y="4333776"/>
            <a:ext cx="9056628" cy="3108543"/>
          </a:xfrm>
          <a:prstGeom prst="rect">
            <a:avLst/>
          </a:prstGeom>
        </p:spPr>
        <p:txBody>
          <a:bodyPr wrap="square">
            <a:spAutoFit/>
          </a:bodyPr>
          <a:lstStyle/>
          <a:p>
            <a:pPr algn="just"/>
            <a:r>
              <a:rPr lang="es-MX" sz="2800" dirty="0"/>
              <a:t>Se revisaron las tarjetas de EDO  y los  informes semanales recibidos en el centro , donde se comprobó que existen deficiencias en  la integridad de la información (carnet de identidad, color de la piel) en las tarjetas recibidas. Además, incongruencias entre la información emitida por los médicos y la que se plasma en el formulario de flujo del sistema. Demora en la llegada de las tarjetas al centro provincial.</a:t>
            </a:r>
          </a:p>
        </p:txBody>
      </p:sp>
      <p:sp>
        <p:nvSpPr>
          <p:cNvPr id="45" name="Rectángulo 44"/>
          <p:cNvSpPr/>
          <p:nvPr/>
        </p:nvSpPr>
        <p:spPr>
          <a:xfrm>
            <a:off x="9318625" y="9803327"/>
            <a:ext cx="5600099" cy="496373"/>
          </a:xfrm>
          <a:prstGeom prst="rect">
            <a:avLst/>
          </a:prstGeom>
          <a:solidFill>
            <a:srgbClr val="E1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grpSp>
        <p:nvGrpSpPr>
          <p:cNvPr id="5" name="Grupo 4">
            <a:extLst>
              <a:ext uri="{FF2B5EF4-FFF2-40B4-BE49-F238E27FC236}">
                <a16:creationId xmlns:a16="http://schemas.microsoft.com/office/drawing/2014/main" id="{5D7AA51A-3BDA-4B98-A800-3CF6BE33B343}"/>
              </a:ext>
            </a:extLst>
          </p:cNvPr>
          <p:cNvGrpSpPr/>
          <p:nvPr/>
        </p:nvGrpSpPr>
        <p:grpSpPr>
          <a:xfrm>
            <a:off x="9222559" y="7932684"/>
            <a:ext cx="8839200" cy="5743975"/>
            <a:chOff x="9127447" y="7932684"/>
            <a:chExt cx="9030378" cy="6100816"/>
          </a:xfrm>
        </p:grpSpPr>
        <p:pic>
          <p:nvPicPr>
            <p:cNvPr id="44" name="Imagen 43"/>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9127447" y="7932684"/>
              <a:ext cx="9030378" cy="6100816"/>
            </a:xfrm>
            <a:prstGeom prst="rect">
              <a:avLst/>
            </a:prstGeom>
            <a:noFill/>
            <a:extLst>
              <a:ext uri="{909E8E84-426E-40DD-AFC4-6F175D3DCCD1}">
                <a14:hiddenFill xmlns:a14="http://schemas.microsoft.com/office/drawing/2010/main">
                  <a:solidFill>
                    <a:srgbClr val="FFFFFF"/>
                  </a:solidFill>
                </a14:hiddenFill>
              </a:ext>
            </a:extLst>
          </p:spPr>
        </p:pic>
        <p:sp>
          <p:nvSpPr>
            <p:cNvPr id="46" name="Rectángulo 45"/>
            <p:cNvSpPr/>
            <p:nvPr/>
          </p:nvSpPr>
          <p:spPr>
            <a:xfrm>
              <a:off x="9375770" y="13040289"/>
              <a:ext cx="5410200" cy="624858"/>
            </a:xfrm>
            <a:prstGeom prst="rect">
              <a:avLst/>
            </a:prstGeom>
            <a:solidFill>
              <a:srgbClr val="E1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grpSp>
      <p:sp>
        <p:nvSpPr>
          <p:cNvPr id="36" name="Rectángulo 35">
            <a:extLst>
              <a:ext uri="{FF2B5EF4-FFF2-40B4-BE49-F238E27FC236}">
                <a16:creationId xmlns:a16="http://schemas.microsoft.com/office/drawing/2014/main" id="{E687647A-D0E6-4738-A0FE-14B9A2106770}"/>
              </a:ext>
            </a:extLst>
          </p:cNvPr>
          <p:cNvSpPr/>
          <p:nvPr/>
        </p:nvSpPr>
        <p:spPr>
          <a:xfrm>
            <a:off x="10574950" y="10455862"/>
            <a:ext cx="5295663" cy="370355"/>
          </a:xfrm>
          <a:prstGeom prst="rect">
            <a:avLst/>
          </a:prstGeom>
          <a:solidFill>
            <a:srgbClr val="E1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
        <p:nvSpPr>
          <p:cNvPr id="37" name="Rectángulo 36">
            <a:extLst>
              <a:ext uri="{FF2B5EF4-FFF2-40B4-BE49-F238E27FC236}">
                <a16:creationId xmlns:a16="http://schemas.microsoft.com/office/drawing/2014/main" id="{7C36F227-81AC-472D-95DB-1AD4308EC72A}"/>
              </a:ext>
            </a:extLst>
          </p:cNvPr>
          <p:cNvSpPr/>
          <p:nvPr/>
        </p:nvSpPr>
        <p:spPr>
          <a:xfrm>
            <a:off x="9623242" y="9787590"/>
            <a:ext cx="5295663" cy="588310"/>
          </a:xfrm>
          <a:prstGeom prst="rect">
            <a:avLst/>
          </a:prstGeom>
          <a:solidFill>
            <a:srgbClr val="E1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
        <p:nvSpPr>
          <p:cNvPr id="38" name="Rectángulo 37">
            <a:extLst>
              <a:ext uri="{FF2B5EF4-FFF2-40B4-BE49-F238E27FC236}">
                <a16:creationId xmlns:a16="http://schemas.microsoft.com/office/drawing/2014/main" id="{AE738F56-511B-4853-8C9F-90F3E34F9408}"/>
              </a:ext>
            </a:extLst>
          </p:cNvPr>
          <p:cNvSpPr/>
          <p:nvPr/>
        </p:nvSpPr>
        <p:spPr>
          <a:xfrm rot="194024">
            <a:off x="21082587" y="5591522"/>
            <a:ext cx="4549307" cy="278985"/>
          </a:xfrm>
          <a:prstGeom prst="rect">
            <a:avLst/>
          </a:prstGeom>
          <a:solidFill>
            <a:srgbClr val="E1E0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es-ES" sz="11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11021</TotalTime>
  <Words>402</Words>
  <Application>Microsoft Office PowerPoint</Application>
  <PresentationFormat>Personalizado</PresentationFormat>
  <Paragraphs>23</Paragraphs>
  <Slides>1</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1</vt:i4>
      </vt:variant>
    </vt:vector>
  </HeadingPairs>
  <TitlesOfParts>
    <vt:vector size="4" baseType="lpstr">
      <vt:lpstr>Calibri</vt:lpstr>
      <vt:lpstr>Arial</vt:lpstr>
      <vt:lpstr>Office Theme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Cartel Póster científico Corporativo Lila</dc:title>
  <dc:creator>Jean Marcos</dc:creator>
  <cp:lastModifiedBy>Carlos Rafael Araujo Inastrilla</cp:lastModifiedBy>
  <cp:revision>31</cp:revision>
  <dcterms:created xsi:type="dcterms:W3CDTF">2006-08-16T00:00:00Z</dcterms:created>
  <dcterms:modified xsi:type="dcterms:W3CDTF">2026-09-22T18:58:40Z</dcterms:modified>
  <dc:identifier>DAHFu3v2esw</dc:identifier>
</cp:coreProperties>
</file>