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750" y="72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Hoja3!$B$3</c:f>
              <c:strCache>
                <c:ptCount val="1"/>
                <c:pt idx="0">
                  <c:v>Inglés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Hoja3!$C$2:$F$2</c:f>
              <c:strCache>
                <c:ptCount val="4"/>
                <c:pt idx="0">
                  <c:v>Artículo científico</c:v>
                </c:pt>
                <c:pt idx="1">
                  <c:v>Monografía</c:v>
                </c:pt>
                <c:pt idx="2">
                  <c:v>Documento no convencional</c:v>
                </c:pt>
                <c:pt idx="3">
                  <c:v>Tesis</c:v>
                </c:pt>
              </c:strCache>
            </c:strRef>
          </c:cat>
          <c:val>
            <c:numRef>
              <c:f>Hoja3!$C$7:$F$7</c:f>
              <c:numCache>
                <c:formatCode>0.00</c:formatCode>
                <c:ptCount val="4"/>
                <c:pt idx="0">
                  <c:v>23.198733174980205</c:v>
                </c:pt>
                <c:pt idx="1">
                  <c:v>0.11876484560570072</c:v>
                </c:pt>
                <c:pt idx="2">
                  <c:v>0.15835312747426761</c:v>
                </c:pt>
                <c:pt idx="3">
                  <c:v>3.9588281868566902E-2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5-4668-A1B8-78C0348A1D87}"/>
            </c:ext>
          </c:extLst>
        </c:ser>
        <c:ser>
          <c:idx val="1"/>
          <c:order val="1"/>
          <c:tx>
            <c:strRef>
              <c:f>Hoja3!$B$4</c:f>
              <c:strCache>
                <c:ptCount val="1"/>
                <c:pt idx="0">
                  <c:v>Español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Hoja3!$C$2:$F$2</c:f>
              <c:strCache>
                <c:ptCount val="4"/>
                <c:pt idx="0">
                  <c:v>Artículo científico</c:v>
                </c:pt>
                <c:pt idx="1">
                  <c:v>Monografía</c:v>
                </c:pt>
                <c:pt idx="2">
                  <c:v>Documento no convencional</c:v>
                </c:pt>
                <c:pt idx="3">
                  <c:v>Tesis</c:v>
                </c:pt>
              </c:strCache>
            </c:strRef>
          </c:cat>
          <c:val>
            <c:numRef>
              <c:f>Hoja3!$C$8:$F$8</c:f>
              <c:numCache>
                <c:formatCode>0.00</c:formatCode>
                <c:ptCount val="4"/>
                <c:pt idx="0">
                  <c:v>26.682501979414091</c:v>
                </c:pt>
                <c:pt idx="1">
                  <c:v>5.4235946159936663</c:v>
                </c:pt>
                <c:pt idx="2">
                  <c:v>15.676959619952493</c:v>
                </c:pt>
                <c:pt idx="3">
                  <c:v>1.1876484560570071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85-4668-A1B8-78C0348A1D87}"/>
            </c:ext>
          </c:extLst>
        </c:ser>
        <c:ser>
          <c:idx val="2"/>
          <c:order val="2"/>
          <c:tx>
            <c:strRef>
              <c:f>Hoja3!$B$5</c:f>
              <c:strCache>
                <c:ptCount val="1"/>
                <c:pt idx="0">
                  <c:v>Francés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Hoja3!$C$2:$F$2</c:f>
              <c:strCache>
                <c:ptCount val="4"/>
                <c:pt idx="0">
                  <c:v>Artículo científico</c:v>
                </c:pt>
                <c:pt idx="1">
                  <c:v>Monografía</c:v>
                </c:pt>
                <c:pt idx="2">
                  <c:v>Documento no convencional</c:v>
                </c:pt>
                <c:pt idx="3">
                  <c:v>Tesis</c:v>
                </c:pt>
              </c:strCache>
            </c:strRef>
          </c:cat>
          <c:val>
            <c:numRef>
              <c:f>Hoja3!$C$9:$F$9</c:f>
              <c:numCache>
                <c:formatCode>0.00</c:formatCode>
                <c:ptCount val="4"/>
                <c:pt idx="0">
                  <c:v>7.9176563737133804E-2</c:v>
                </c:pt>
                <c:pt idx="1">
                  <c:v>7.9176563737133804E-2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85-4668-A1B8-78C0348A1D87}"/>
            </c:ext>
          </c:extLst>
        </c:ser>
        <c:ser>
          <c:idx val="3"/>
          <c:order val="3"/>
          <c:tx>
            <c:strRef>
              <c:f>Hoja3!$B$6</c:f>
              <c:strCache>
                <c:ptCount val="1"/>
                <c:pt idx="0">
                  <c:v>Portgués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Hoja3!$C$2:$F$2</c:f>
              <c:strCache>
                <c:ptCount val="4"/>
                <c:pt idx="0">
                  <c:v>Artículo científico</c:v>
                </c:pt>
                <c:pt idx="1">
                  <c:v>Monografía</c:v>
                </c:pt>
                <c:pt idx="2">
                  <c:v>Documento no convencional</c:v>
                </c:pt>
                <c:pt idx="3">
                  <c:v>Tesis</c:v>
                </c:pt>
              </c:strCache>
            </c:strRef>
          </c:cat>
          <c:val>
            <c:numRef>
              <c:f>Hoja3!$C$10:$F$10</c:f>
              <c:numCache>
                <c:formatCode>0.00</c:formatCode>
                <c:ptCount val="4"/>
                <c:pt idx="0">
                  <c:v>20.704671417260489</c:v>
                </c:pt>
                <c:pt idx="1">
                  <c:v>1.1084718923198733</c:v>
                </c:pt>
                <c:pt idx="2">
                  <c:v>1.1480601741884402</c:v>
                </c:pt>
                <c:pt idx="3">
                  <c:v>4.0380047505938244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85-4668-A1B8-78C0348A1D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1283168"/>
        <c:axId val="1041289824"/>
      </c:barChart>
      <c:catAx>
        <c:axId val="104128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1289824"/>
        <c:crosses val="autoZero"/>
        <c:auto val="1"/>
        <c:lblAlgn val="ctr"/>
        <c:lblOffset val="100"/>
        <c:noMultiLvlLbl val="0"/>
      </c:catAx>
      <c:valAx>
        <c:axId val="1041289824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128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394825" y="3594102"/>
            <a:ext cx="8047241" cy="10745204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endParaRPr sz="1273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60929" y="5777424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09298" y="6116701"/>
            <a:ext cx="801235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419" sz="2800" dirty="0">
                <a:cs typeface="Arial" panose="020B0604020202020204" pitchFamily="34" charset="0"/>
              </a:rPr>
              <a:t>Los Sistemas de Apoyo a la Decisión Clínica (SADC) constituyen un componente estratégico de los Sistemas de Información en Salud (SIS). El estudio bibliométrico permite identificar tendencias, actores clave y la estructura del conocimiento en la región.</a:t>
            </a:r>
            <a:endParaRPr lang="es-CU" sz="2800" dirty="0">
              <a:cs typeface="Arial" panose="020B0604020202020204" pitchFamily="34" charset="0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017968" y="8699500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1241425" y="2466659"/>
            <a:ext cx="24917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latin typeface="Arial" panose="020B0604020202020204" pitchFamily="34" charset="0"/>
                <a:cs typeface="Arial" panose="020B0604020202020204" pitchFamily="34" charset="0"/>
              </a:rPr>
              <a:t>Sistemas de información de apoyo a la decisión clínica en Latinoamérica y el Caribe</a:t>
            </a:r>
            <a:endParaRPr lang="es-C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927087" y="3831065"/>
            <a:ext cx="8013331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419" sz="3200" dirty="0">
                <a:latin typeface="+mj-lt"/>
                <a:cs typeface="Arial" panose="020B0604020202020204" pitchFamily="34" charset="0"/>
              </a:rPr>
              <a:t>Autores: Jean Marcos Nápoles de la Torre, Carlos Rafael Araujo Inastrilla, Alejandro Araujo Inastrilla</a:t>
            </a:r>
            <a:endParaRPr lang="es-419" sz="3200" baseline="30000" dirty="0">
              <a:latin typeface="+mj-lt"/>
              <a:cs typeface="Arial" panose="020B0604020202020204" pitchFamily="34" charset="0"/>
            </a:endParaRPr>
          </a:p>
          <a:p>
            <a:endParaRPr lang="es-C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1013172" y="5422104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1009298" y="9180573"/>
            <a:ext cx="801235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419" sz="2800" dirty="0">
                <a:cs typeface="Arial" panose="020B0604020202020204" pitchFamily="34" charset="0"/>
              </a:rPr>
              <a:t>Describir la producción científica sobre SADC y SIS en LILACS desde 2015 hasta 2025.</a:t>
            </a:r>
            <a:endParaRPr lang="es-CU" sz="2800" dirty="0">
              <a:cs typeface="Arial" panose="020B0604020202020204" pitchFamily="34" charset="0"/>
            </a:endParaRP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1045054" y="10552932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993423" y="10892209"/>
            <a:ext cx="8012359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800" dirty="0">
                <a:cs typeface="Arial" panose="020B0604020202020204" pitchFamily="34" charset="0"/>
              </a:rPr>
              <a:t>Estudio bibliométrico descriptivo basado en 2.526 registros de LILACS. Se analizaron indicadores de producción, circulación, geográficos, temáticos y de autoría. Se modelaron las leyes de Price (crecimiento de la literatura), Bradford (dispersión de revistas) y Lotka </a:t>
            </a:r>
            <a:r>
              <a:rPr lang="es-419" sz="2800" dirty="0"/>
              <a:t>(productividad de autores). Se construyeron redes de coautoría y de colaboración entre países mediante análisis de frecuencia de pares.</a:t>
            </a:r>
            <a:endParaRPr lang="en-US" sz="2800" dirty="0">
              <a:sym typeface="Montserrat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582826" y="3858965"/>
            <a:ext cx="3872824" cy="2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4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2" name="TextBox 41">
            <a:extLst>
              <a:ext uri="{FF2B5EF4-FFF2-40B4-BE49-F238E27FC236}">
                <a16:creationId xmlns:a16="http://schemas.microsoft.com/office/drawing/2014/main" id="{6EDDD904-C546-4D81-B2CF-50E51F3BFEAC}"/>
              </a:ext>
            </a:extLst>
          </p:cNvPr>
          <p:cNvSpPr txBox="1"/>
          <p:nvPr/>
        </p:nvSpPr>
        <p:spPr>
          <a:xfrm>
            <a:off x="9582096" y="4146459"/>
            <a:ext cx="7747108" cy="2123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/>
              <a:t>Los artículos científicos representan el 70,5% del corpus (1.780 </a:t>
            </a:r>
            <a:r>
              <a:rPr lang="es-419" sz="2400" dirty="0" err="1"/>
              <a:t>docs</a:t>
            </a:r>
            <a:r>
              <a:rPr lang="es-419" sz="2400" dirty="0"/>
              <a:t>), seguidos de documentos no convencionales (429; 17,0%), monografías (171; 6,8%) y tesis (133; 5,3%). El español es el idioma predominante (1.243; 49,2%), seguido del portugués (678; 26,8%) y el inglés (598; 23,7%).</a:t>
            </a:r>
            <a:endParaRPr lang="es-CU" sz="2400" dirty="0"/>
          </a:p>
          <a:p>
            <a:r>
              <a:rPr lang="es-419" dirty="0"/>
              <a:t> </a:t>
            </a:r>
            <a:endParaRPr lang="es-CU" dirty="0"/>
          </a:p>
        </p:txBody>
      </p:sp>
      <p:sp>
        <p:nvSpPr>
          <p:cNvPr id="73" name="TextBox 41">
            <a:extLst>
              <a:ext uri="{FF2B5EF4-FFF2-40B4-BE49-F238E27FC236}">
                <a16:creationId xmlns:a16="http://schemas.microsoft.com/office/drawing/2014/main" id="{BDD1F5C0-1DC6-437A-8C0B-721CEF0A080F}"/>
              </a:ext>
            </a:extLst>
          </p:cNvPr>
          <p:cNvSpPr txBox="1"/>
          <p:nvPr/>
        </p:nvSpPr>
        <p:spPr>
          <a:xfrm>
            <a:off x="18163806" y="3858965"/>
            <a:ext cx="801235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/>
              <a:t>Brasil concentra el 36,1% de la producción (911 </a:t>
            </a:r>
            <a:r>
              <a:rPr lang="es-419" sz="2400" dirty="0" err="1"/>
              <a:t>docs</a:t>
            </a:r>
            <a:r>
              <a:rPr lang="es-419" sz="2400" dirty="0"/>
              <a:t>), seguido de Perú (272; 10,8%), Colombia (230; 9,1%) y Cuba (158; 6,3%). La presencia de España, Países Bajos y EE.UU. se explica por la indexación en LILACS de publicaciones de grupos internacionales con participación latinoamericana.</a:t>
            </a:r>
            <a:endParaRPr lang="en-US" sz="2400" dirty="0">
              <a:sym typeface="Montserrat"/>
            </a:endParaRP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8163806" y="9633622"/>
            <a:ext cx="3872824" cy="2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4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8191304" y="9918701"/>
            <a:ext cx="801235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/>
              <a:t>La producción sobre SADC-SIS en LILACS muestra concentración geográfica, disciplinar y de autoría. Las leyes bibliométricas confirman una dispersión mayor a la esperada, con un núcleo productivo pequeño. Se recomienda fortalecer la colaboración sur-sur y el acceso abierto.</a:t>
            </a:r>
            <a:endParaRPr lang="es-CU" sz="2400" dirty="0"/>
          </a:p>
        </p:txBody>
      </p:sp>
      <p:sp>
        <p:nvSpPr>
          <p:cNvPr id="76" name="TextBox 42">
            <a:extLst>
              <a:ext uri="{FF2B5EF4-FFF2-40B4-BE49-F238E27FC236}">
                <a16:creationId xmlns:a16="http://schemas.microsoft.com/office/drawing/2014/main" id="{BC14E074-9A8C-4753-8EAF-1191862A3C69}"/>
              </a:ext>
            </a:extLst>
          </p:cNvPr>
          <p:cNvSpPr txBox="1"/>
          <p:nvPr/>
        </p:nvSpPr>
        <p:spPr>
          <a:xfrm>
            <a:off x="18163806" y="12070635"/>
            <a:ext cx="3872824" cy="2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400" dirty="0">
                <a:sym typeface="Questrial"/>
              </a:rPr>
              <a:t>REFERENCIAS BIBLIOGRÁFICAS</a:t>
            </a:r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id="{7C72994A-56BF-45F3-84E0-333964875D18}"/>
              </a:ext>
            </a:extLst>
          </p:cNvPr>
          <p:cNvSpPr txBox="1"/>
          <p:nvPr/>
        </p:nvSpPr>
        <p:spPr>
          <a:xfrm>
            <a:off x="18155136" y="12399308"/>
            <a:ext cx="8012359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dirty="0"/>
              <a:t>1. Price DJ de S. Little Science, Big Science. New York: Columbia University Press; 1963.</a:t>
            </a:r>
            <a:endParaRPr lang="es-CU" dirty="0"/>
          </a:p>
          <a:p>
            <a:pPr algn="just"/>
            <a:r>
              <a:rPr lang="en-US" dirty="0"/>
              <a:t>2. Bradford SC. Sources of information on specific subjects. Engineering. 1934;137:85–86.</a:t>
            </a:r>
            <a:endParaRPr lang="es-CU" dirty="0"/>
          </a:p>
          <a:p>
            <a:pPr algn="just"/>
            <a:r>
              <a:rPr lang="en-US" dirty="0"/>
              <a:t>3. Lotka AJ. The frequency distribution of scientific productivity. Journal of the Washington Academy of Sciences. 1926;16(12):317–323.</a:t>
            </a:r>
            <a:endParaRPr lang="es-CU" dirty="0"/>
          </a:p>
          <a:p>
            <a:pPr algn="just"/>
            <a:r>
              <a:rPr lang="en-US" dirty="0"/>
              <a:t>4. BIREME/OPS/OMS. </a:t>
            </a:r>
            <a:r>
              <a:rPr lang="es-419" dirty="0"/>
              <a:t>LILACS – Literatura Latinoamericana y del Caribe en Ciencias de la Salud [Internet]. Disponible en: https://lilacs.bvsalud.org</a:t>
            </a:r>
            <a:endParaRPr lang="en-US" dirty="0">
              <a:sym typeface="Montserrat"/>
            </a:endParaRPr>
          </a:p>
        </p:txBody>
      </p:sp>
      <p:graphicFrame>
        <p:nvGraphicFramePr>
          <p:cNvPr id="35" name="Gráfico 34">
            <a:extLst>
              <a:ext uri="{FF2B5EF4-FFF2-40B4-BE49-F238E27FC236}">
                <a16:creationId xmlns:a16="http://schemas.microsoft.com/office/drawing/2014/main" id="{3F75DFE2-FBF0-4D3C-90C3-D81C6F321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067228"/>
              </p:ext>
            </p:extLst>
          </p:nvPr>
        </p:nvGraphicFramePr>
        <p:xfrm>
          <a:off x="9652137" y="6134227"/>
          <a:ext cx="7304864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11E1A7A-D9EF-46DD-8C4A-06C7A221BF8E}"/>
              </a:ext>
            </a:extLst>
          </p:cNvPr>
          <p:cNvSpPr txBox="1"/>
          <p:nvPr/>
        </p:nvSpPr>
        <p:spPr>
          <a:xfrm>
            <a:off x="9653340" y="9528623"/>
            <a:ext cx="73036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419" sz="2400" b="1" dirty="0"/>
              <a:t>Revistas Científicas (Indicador de Circulación)</a:t>
            </a:r>
            <a:endParaRPr lang="es-CU" sz="2400" dirty="0"/>
          </a:p>
          <a:p>
            <a:pPr algn="just"/>
            <a:r>
              <a:rPr lang="es-419" sz="2400" dirty="0"/>
              <a:t>Se identificaron 517 revistas distintas en el corpus de artículos (n=1.780). Las 25 revistas más productivas concentran el 34% de los artículos. La Tabla 4 muestra el top 10.</a:t>
            </a:r>
            <a:endParaRPr lang="es-CU" sz="2400" dirty="0"/>
          </a:p>
          <a:p>
            <a:endParaRPr lang="es-CU" sz="2000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C27503F-ACD8-4174-AA07-2C8D87448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160770"/>
              </p:ext>
            </p:extLst>
          </p:nvPr>
        </p:nvGraphicFramePr>
        <p:xfrm>
          <a:off x="9618764" y="11410293"/>
          <a:ext cx="7599362" cy="2756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3898">
                  <a:extLst>
                    <a:ext uri="{9D8B030D-6E8A-4147-A177-3AD203B41FA5}">
                      <a16:colId xmlns:a16="http://schemas.microsoft.com/office/drawing/2014/main" val="538977175"/>
                    </a:ext>
                  </a:extLst>
                </a:gridCol>
                <a:gridCol w="1719702">
                  <a:extLst>
                    <a:ext uri="{9D8B030D-6E8A-4147-A177-3AD203B41FA5}">
                      <a16:colId xmlns:a16="http://schemas.microsoft.com/office/drawing/2014/main" val="4121446792"/>
                    </a:ext>
                  </a:extLst>
                </a:gridCol>
                <a:gridCol w="1375762">
                  <a:extLst>
                    <a:ext uri="{9D8B030D-6E8A-4147-A177-3AD203B41FA5}">
                      <a16:colId xmlns:a16="http://schemas.microsoft.com/office/drawing/2014/main" val="3210628755"/>
                    </a:ext>
                  </a:extLst>
                </a:gridCol>
              </a:tblGrid>
              <a:tr h="250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Revista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País/Entidad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N° arts.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1821355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Rev. enferm. UFPE on line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Brasil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47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9949527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Stud Health Technol Inform (IMIA)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Países Bajos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46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3816242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Rev. cuba. inform. méd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Cuba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45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5428451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 dirty="0">
                          <a:effectLst/>
                        </a:rPr>
                        <a:t>J. </a:t>
                      </a:r>
                      <a:r>
                        <a:rPr lang="es-419" sz="1600" dirty="0" err="1">
                          <a:effectLst/>
                        </a:rPr>
                        <a:t>health</a:t>
                      </a:r>
                      <a:r>
                        <a:rPr lang="es-419" sz="1600" dirty="0">
                          <a:effectLst/>
                        </a:rPr>
                        <a:t> </a:t>
                      </a:r>
                      <a:r>
                        <a:rPr lang="es-419" sz="1600" dirty="0" err="1">
                          <a:effectLst/>
                        </a:rPr>
                        <a:t>inform</a:t>
                      </a:r>
                      <a:endParaRPr lang="es-C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Brasil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42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48851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Cien Saude Colet / Ciênc. Saúde Colet.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Brasil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39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0615734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Cad. Saúde Pública (Online)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 dirty="0">
                          <a:effectLst/>
                        </a:rPr>
                        <a:t>Brasil</a:t>
                      </a:r>
                      <a:endParaRPr lang="es-C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36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5871049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Epidemiol. serv. saúde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Brasil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34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7579955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 dirty="0" err="1">
                          <a:effectLst/>
                        </a:rPr>
                        <a:t>Ciênc</a:t>
                      </a:r>
                      <a:r>
                        <a:rPr lang="es-419" sz="1600" dirty="0">
                          <a:effectLst/>
                        </a:rPr>
                        <a:t>. </a:t>
                      </a:r>
                      <a:r>
                        <a:rPr lang="es-419" sz="1600" dirty="0" err="1">
                          <a:effectLst/>
                        </a:rPr>
                        <a:t>Saúde</a:t>
                      </a:r>
                      <a:r>
                        <a:rPr lang="es-419" sz="1600" dirty="0">
                          <a:effectLst/>
                        </a:rPr>
                        <a:t> Colet. (Impr.)</a:t>
                      </a:r>
                      <a:endParaRPr lang="es-C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Brasil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30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2456198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RECIIS (Online)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Brasil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29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7844080"/>
                  </a:ext>
                </a:extLst>
              </a:tr>
              <a:tr h="250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Medwave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>
                          <a:effectLst/>
                        </a:rPr>
                        <a:t>Chile</a:t>
                      </a:r>
                      <a:endParaRPr lang="es-CU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600" dirty="0">
                          <a:effectLst/>
                        </a:rPr>
                        <a:t>28</a:t>
                      </a:r>
                      <a:endParaRPr lang="es-CU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5101658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199FE30-2B2A-4441-841E-D05BA343F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496580"/>
              </p:ext>
            </p:extLst>
          </p:nvPr>
        </p:nvGraphicFramePr>
        <p:xfrm>
          <a:off x="18163806" y="5831551"/>
          <a:ext cx="8047240" cy="3626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9799">
                  <a:extLst>
                    <a:ext uri="{9D8B030D-6E8A-4147-A177-3AD203B41FA5}">
                      <a16:colId xmlns:a16="http://schemas.microsoft.com/office/drawing/2014/main" val="725305777"/>
                    </a:ext>
                  </a:extLst>
                </a:gridCol>
                <a:gridCol w="1326468">
                  <a:extLst>
                    <a:ext uri="{9D8B030D-6E8A-4147-A177-3AD203B41FA5}">
                      <a16:colId xmlns:a16="http://schemas.microsoft.com/office/drawing/2014/main" val="113135425"/>
                    </a:ext>
                  </a:extLst>
                </a:gridCol>
                <a:gridCol w="1326468">
                  <a:extLst>
                    <a:ext uri="{9D8B030D-6E8A-4147-A177-3AD203B41FA5}">
                      <a16:colId xmlns:a16="http://schemas.microsoft.com/office/drawing/2014/main" val="2606017848"/>
                    </a:ext>
                  </a:extLst>
                </a:gridCol>
                <a:gridCol w="2564505">
                  <a:extLst>
                    <a:ext uri="{9D8B030D-6E8A-4147-A177-3AD203B41FA5}">
                      <a16:colId xmlns:a16="http://schemas.microsoft.com/office/drawing/2014/main" val="378575640"/>
                    </a:ext>
                  </a:extLst>
                </a:gridCol>
              </a:tblGrid>
              <a:tr h="238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País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N° docs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Posición regional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9764241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 dirty="0">
                          <a:effectLst/>
                        </a:rPr>
                        <a:t>Brasil</a:t>
                      </a:r>
                      <a:endParaRPr lang="es-CU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911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36,1%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1°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4620548"/>
                  </a:ext>
                </a:extLst>
              </a:tr>
              <a:tr h="3343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Perú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272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10,8%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 dirty="0">
                          <a:effectLst/>
                        </a:rPr>
                        <a:t>2°</a:t>
                      </a:r>
                      <a:endParaRPr lang="es-CU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3363457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Colombia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230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9,1%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3°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4404966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Cuba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158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6,3%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4°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139538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Argentina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119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4,7%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5°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4871233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EE.UU.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119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4,7%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—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6763906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España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115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4,6%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—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7849236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Chile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104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4,1%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6°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9717020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México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85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3,4%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7°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9690389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Países Bajos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48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1,9%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—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0480980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Otros (15 países)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365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14,5%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—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644165"/>
                  </a:ext>
                </a:extLst>
              </a:tr>
              <a:tr h="238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419" sz="1800" dirty="0">
                          <a:effectLst/>
                        </a:rPr>
                        <a:t>Total</a:t>
                      </a:r>
                      <a:endParaRPr lang="es-CU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2.526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>
                          <a:effectLst/>
                        </a:rPr>
                        <a:t>100%</a:t>
                      </a:r>
                      <a:endParaRPr lang="es-CU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800" dirty="0">
                          <a:effectLst/>
                        </a:rPr>
                        <a:t>—</a:t>
                      </a:r>
                      <a:endParaRPr lang="es-CU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09295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640</Words>
  <Application>Microsoft Office PowerPoint</Application>
  <PresentationFormat>Personalizado</PresentationFormat>
  <Paragraphs>108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Montserrat</vt:lpstr>
      <vt:lpstr>Questrial</vt:lpstr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13</cp:revision>
  <dcterms:created xsi:type="dcterms:W3CDTF">2006-08-16T00:00:00Z</dcterms:created>
  <dcterms:modified xsi:type="dcterms:W3CDTF">2026-09-22T17:26:33Z</dcterms:modified>
  <dc:identifier>DAHFu3v2esw</dc:identifier>
</cp:coreProperties>
</file>