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38B"/>
    <a:srgbClr val="39979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2" d="100"/>
          <a:sy n="32" d="100"/>
        </p:scale>
        <p:origin x="750" y="72"/>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ES_tradnl" noProof="0" dirty="0"/>
              <a:t>Comparación</a:t>
            </a:r>
            <a:r>
              <a:rPr lang="es-ES_tradnl" baseline="0" noProof="0" dirty="0"/>
              <a:t> entre Valoración y Dominio</a:t>
            </a:r>
          </a:p>
          <a:p>
            <a:pPr>
              <a:defRPr/>
            </a:pPr>
            <a:r>
              <a:rPr lang="es-ES_tradnl" baseline="0" noProof="0" dirty="0"/>
              <a:t> de Competencias Informacionales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Hoja1!$B$1</c:f>
              <c:strCache>
                <c:ptCount val="1"/>
                <c:pt idx="0">
                  <c:v>Valoración</c:v>
                </c:pt>
              </c:strCache>
            </c:strRef>
          </c:tx>
          <c:spPr>
            <a:solidFill>
              <a:schemeClr val="accent1"/>
            </a:solidFill>
            <a:ln>
              <a:noFill/>
            </a:ln>
            <a:effectLst/>
          </c:spPr>
          <c:invertIfNegative val="0"/>
          <c:cat>
            <c:strRef>
              <c:f>Hoja1!$A$2:$A$5</c:f>
              <c:strCache>
                <c:ptCount val="4"/>
                <c:pt idx="0">
                  <c:v>Búsqueda de Información</c:v>
                </c:pt>
                <c:pt idx="1">
                  <c:v>Evaluación crítica de fuentes</c:v>
                </c:pt>
                <c:pt idx="2">
                  <c:v>Uso ético/ Derechos de Autor</c:v>
                </c:pt>
                <c:pt idx="3">
                  <c:v>Gestión de datos/ SIS</c:v>
                </c:pt>
              </c:strCache>
            </c:strRef>
          </c:cat>
          <c:val>
            <c:numRef>
              <c:f>Hoja1!$B$2:$B$5</c:f>
              <c:numCache>
                <c:formatCode>General</c:formatCode>
                <c:ptCount val="4"/>
                <c:pt idx="0">
                  <c:v>4.5</c:v>
                </c:pt>
                <c:pt idx="1">
                  <c:v>4.8</c:v>
                </c:pt>
                <c:pt idx="2">
                  <c:v>4.2</c:v>
                </c:pt>
                <c:pt idx="3">
                  <c:v>4.5</c:v>
                </c:pt>
              </c:numCache>
            </c:numRef>
          </c:val>
          <c:extLst>
            <c:ext xmlns:c16="http://schemas.microsoft.com/office/drawing/2014/chart" uri="{C3380CC4-5D6E-409C-BE32-E72D297353CC}">
              <c16:uniqueId val="{00000000-5A30-45B4-9087-3066FD731A86}"/>
            </c:ext>
          </c:extLst>
        </c:ser>
        <c:ser>
          <c:idx val="1"/>
          <c:order val="1"/>
          <c:tx>
            <c:strRef>
              <c:f>Hoja1!$C$1</c:f>
              <c:strCache>
                <c:ptCount val="1"/>
                <c:pt idx="0">
                  <c:v>Dominio Práctico</c:v>
                </c:pt>
              </c:strCache>
            </c:strRef>
          </c:tx>
          <c:spPr>
            <a:solidFill>
              <a:schemeClr val="accent5">
                <a:lumMod val="60000"/>
                <a:lumOff val="40000"/>
              </a:schemeClr>
            </a:solidFill>
            <a:ln>
              <a:noFill/>
            </a:ln>
            <a:effectLst/>
          </c:spPr>
          <c:invertIfNegative val="0"/>
          <c:cat>
            <c:strRef>
              <c:f>Hoja1!$A$2:$A$5</c:f>
              <c:strCache>
                <c:ptCount val="4"/>
                <c:pt idx="0">
                  <c:v>Búsqueda de Información</c:v>
                </c:pt>
                <c:pt idx="1">
                  <c:v>Evaluación crítica de fuentes</c:v>
                </c:pt>
                <c:pt idx="2">
                  <c:v>Uso ético/ Derechos de Autor</c:v>
                </c:pt>
                <c:pt idx="3">
                  <c:v>Gestión de datos/ SIS</c:v>
                </c:pt>
              </c:strCache>
            </c:strRef>
          </c:cat>
          <c:val>
            <c:numRef>
              <c:f>Hoja1!$C$2:$C$5</c:f>
              <c:numCache>
                <c:formatCode>General</c:formatCode>
                <c:ptCount val="4"/>
                <c:pt idx="0">
                  <c:v>3.5</c:v>
                </c:pt>
                <c:pt idx="1">
                  <c:v>2.2000000000000002</c:v>
                </c:pt>
                <c:pt idx="2">
                  <c:v>2</c:v>
                </c:pt>
                <c:pt idx="3">
                  <c:v>3</c:v>
                </c:pt>
              </c:numCache>
            </c:numRef>
          </c:val>
          <c:extLst>
            <c:ext xmlns:c16="http://schemas.microsoft.com/office/drawing/2014/chart" uri="{C3380CC4-5D6E-409C-BE32-E72D297353CC}">
              <c16:uniqueId val="{00000001-5A30-45B4-9087-3066FD731A86}"/>
            </c:ext>
          </c:extLst>
        </c:ser>
        <c:dLbls>
          <c:showLegendKey val="0"/>
          <c:showVal val="0"/>
          <c:showCatName val="0"/>
          <c:showSerName val="0"/>
          <c:showPercent val="0"/>
          <c:showBubbleSize val="0"/>
        </c:dLbls>
        <c:gapWidth val="219"/>
        <c:overlap val="-27"/>
        <c:axId val="94294495"/>
        <c:axId val="94300735"/>
      </c:barChart>
      <c:catAx>
        <c:axId val="94294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94300735"/>
        <c:crosses val="autoZero"/>
        <c:auto val="1"/>
        <c:lblAlgn val="ctr"/>
        <c:lblOffset val="100"/>
        <c:noMultiLvlLbl val="0"/>
      </c:catAx>
      <c:valAx>
        <c:axId val="94300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942944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Distribución Temática de</a:t>
            </a:r>
            <a:r>
              <a:rPr lang="en-US" baseline="0" dirty="0"/>
              <a:t> la Bibliografía Consultada</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bar"/>
        <c:grouping val="clustered"/>
        <c:varyColors val="0"/>
        <c:ser>
          <c:idx val="0"/>
          <c:order val="0"/>
          <c:tx>
            <c:strRef>
              <c:f>Hoja1!$B$1</c:f>
              <c:strCache>
                <c:ptCount val="1"/>
                <c:pt idx="0">
                  <c:v>Ventas</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DAE2-43A3-AC68-E92F42DE98DC}"/>
              </c:ext>
            </c:extLst>
          </c:dPt>
          <c:dPt>
            <c:idx val="1"/>
            <c:invertIfNegative val="0"/>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D481-43B7-AA8F-0229AC25D233}"/>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DAE2-43A3-AC68-E92F42DE98DC}"/>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7-DAE2-43A3-AC68-E92F42DE98DC}"/>
              </c:ext>
            </c:extLst>
          </c:dPt>
          <c:cat>
            <c:strRef>
              <c:f>Hoja1!$A$2:$A$5</c:f>
              <c:strCache>
                <c:ptCount val="4"/>
                <c:pt idx="0">
                  <c:v>Formación universitaria y pregrado</c:v>
                </c:pt>
                <c:pt idx="1">
                  <c:v>Salud digital y E-salud</c:v>
                </c:pt>
                <c:pt idx="2">
                  <c:v>Práctica profesional y toma de decisiones</c:v>
                </c:pt>
                <c:pt idx="3">
                  <c:v>Investigación científica e infoxificación</c:v>
                </c:pt>
              </c:strCache>
            </c:strRef>
          </c:cat>
          <c:val>
            <c:numRef>
              <c:f>Hoja1!$B$2:$B$5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D481-43B7-AA8F-0229AC25D233}"/>
            </c:ext>
          </c:extLst>
        </c:ser>
        <c:dLbls>
          <c:showLegendKey val="0"/>
          <c:showVal val="0"/>
          <c:showCatName val="0"/>
          <c:showSerName val="0"/>
          <c:showPercent val="0"/>
          <c:showBubbleSize val="0"/>
        </c:dLbls>
        <c:gapWidth val="100"/>
        <c:axId val="1872153807"/>
        <c:axId val="1874472351"/>
      </c:barChart>
      <c:valAx>
        <c:axId val="18744723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72153807"/>
        <c:crosses val="autoZero"/>
        <c:crossBetween val="between"/>
      </c:valAx>
      <c:catAx>
        <c:axId val="18721538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874472351"/>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F405F3-D867-4361-8CE2-077255AD137B}" type="doc">
      <dgm:prSet loTypeId="urn:microsoft.com/office/officeart/2005/8/layout/cycle7" loCatId="cycle" qsTypeId="urn:microsoft.com/office/officeart/2005/8/quickstyle/simple1" qsCatId="simple" csTypeId="urn:microsoft.com/office/officeart/2005/8/colors/colorful4" csCatId="colorful" phldr="1"/>
      <dgm:spPr/>
      <dgm:t>
        <a:bodyPr/>
        <a:lstStyle/>
        <a:p>
          <a:endParaRPr lang="pt-BR"/>
        </a:p>
      </dgm:t>
    </dgm:pt>
    <dgm:pt modelId="{45B694E6-E8BF-449A-B525-52AE65655A6E}">
      <dgm:prSet phldrT="[Texto]"/>
      <dgm:spPr/>
      <dgm:t>
        <a:bodyPr/>
        <a:lstStyle/>
        <a:p>
          <a:r>
            <a:rPr lang="pt-BR" b="1" dirty="0"/>
            <a:t>Reconocimiento de la necesidad de información</a:t>
          </a:r>
        </a:p>
      </dgm:t>
    </dgm:pt>
    <dgm:pt modelId="{4DF9904B-8151-47B2-871C-3BB4253F380F}" type="parTrans" cxnId="{4F675CE7-1297-40D1-B04A-75D1315FF704}">
      <dgm:prSet/>
      <dgm:spPr/>
      <dgm:t>
        <a:bodyPr/>
        <a:lstStyle/>
        <a:p>
          <a:endParaRPr lang="pt-BR"/>
        </a:p>
      </dgm:t>
    </dgm:pt>
    <dgm:pt modelId="{D1A74EA3-2117-4550-9916-FE7F282A6692}" type="sibTrans" cxnId="{4F675CE7-1297-40D1-B04A-75D1315FF704}">
      <dgm:prSet/>
      <dgm:spPr/>
      <dgm:t>
        <a:bodyPr/>
        <a:lstStyle/>
        <a:p>
          <a:endParaRPr lang="pt-BR" dirty="0"/>
        </a:p>
      </dgm:t>
    </dgm:pt>
    <dgm:pt modelId="{CAEE0ABD-8A3B-439D-A9C2-0AC0EFCACAD3}">
      <dgm:prSet phldrT="[Texto]"/>
      <dgm:spPr/>
      <dgm:t>
        <a:bodyPr/>
        <a:lstStyle/>
        <a:p>
          <a:r>
            <a:rPr lang="pt-BR" b="1" dirty="0"/>
            <a:t>Evaluación crítica y Uso ético para la toma de decisiones</a:t>
          </a:r>
        </a:p>
      </dgm:t>
    </dgm:pt>
    <dgm:pt modelId="{9595FAFE-3B79-4DFF-91D9-B391F1830DEB}" type="parTrans" cxnId="{B51C83A3-2905-4EE1-865E-98A3A09F5274}">
      <dgm:prSet/>
      <dgm:spPr/>
      <dgm:t>
        <a:bodyPr/>
        <a:lstStyle/>
        <a:p>
          <a:endParaRPr lang="pt-BR"/>
        </a:p>
      </dgm:t>
    </dgm:pt>
    <dgm:pt modelId="{356D6D0A-942C-441D-9EE4-1E2037CCCF49}" type="sibTrans" cxnId="{B51C83A3-2905-4EE1-865E-98A3A09F5274}">
      <dgm:prSet/>
      <dgm:spPr/>
      <dgm:t>
        <a:bodyPr/>
        <a:lstStyle/>
        <a:p>
          <a:endParaRPr lang="pt-BR" dirty="0"/>
        </a:p>
      </dgm:t>
    </dgm:pt>
    <dgm:pt modelId="{F22F4CF3-87C7-4E14-9FB2-48C23F5B3BD2}">
      <dgm:prSet phldrT="[Texto]"/>
      <dgm:spPr/>
      <dgm:t>
        <a:bodyPr/>
        <a:lstStyle/>
        <a:p>
          <a:r>
            <a:rPr lang="pt-BR" b="1" dirty="0"/>
            <a:t>Localización y Búsqueda eficaz</a:t>
          </a:r>
        </a:p>
      </dgm:t>
    </dgm:pt>
    <dgm:pt modelId="{581CF33B-19AF-4AD5-A9C0-6EC5848DD91E}" type="parTrans" cxnId="{CF1EFED6-DB55-4E2E-9889-A9DDE704C822}">
      <dgm:prSet/>
      <dgm:spPr/>
      <dgm:t>
        <a:bodyPr/>
        <a:lstStyle/>
        <a:p>
          <a:endParaRPr lang="pt-BR"/>
        </a:p>
      </dgm:t>
    </dgm:pt>
    <dgm:pt modelId="{38E7F45C-E199-493F-B16B-85A4F6F5D6D1}" type="sibTrans" cxnId="{CF1EFED6-DB55-4E2E-9889-A9DDE704C822}">
      <dgm:prSet/>
      <dgm:spPr/>
      <dgm:t>
        <a:bodyPr/>
        <a:lstStyle/>
        <a:p>
          <a:endParaRPr lang="pt-BR" dirty="0"/>
        </a:p>
      </dgm:t>
    </dgm:pt>
    <dgm:pt modelId="{C994BF29-5312-437B-8F03-EDFFF11D40F9}" type="pres">
      <dgm:prSet presAssocID="{67F405F3-D867-4361-8CE2-077255AD137B}" presName="Name0" presStyleCnt="0">
        <dgm:presLayoutVars>
          <dgm:dir/>
          <dgm:resizeHandles val="exact"/>
        </dgm:presLayoutVars>
      </dgm:prSet>
      <dgm:spPr/>
      <dgm:t>
        <a:bodyPr/>
        <a:lstStyle/>
        <a:p>
          <a:endParaRPr lang="es-ES"/>
        </a:p>
      </dgm:t>
    </dgm:pt>
    <dgm:pt modelId="{9DBFC3DF-F4A9-4B01-8D3C-4C34402CA353}" type="pres">
      <dgm:prSet presAssocID="{45B694E6-E8BF-449A-B525-52AE65655A6E}" presName="node" presStyleLbl="node1" presStyleIdx="0" presStyleCnt="3" custScaleX="123377" custRadScaleRad="81830" custRadScaleInc="-7959">
        <dgm:presLayoutVars>
          <dgm:bulletEnabled val="1"/>
        </dgm:presLayoutVars>
      </dgm:prSet>
      <dgm:spPr/>
      <dgm:t>
        <a:bodyPr/>
        <a:lstStyle/>
        <a:p>
          <a:endParaRPr lang="es-ES"/>
        </a:p>
      </dgm:t>
    </dgm:pt>
    <dgm:pt modelId="{8BDF253C-764E-46D2-97AD-4B4D70AF029A}" type="pres">
      <dgm:prSet presAssocID="{D1A74EA3-2117-4550-9916-FE7F282A6692}" presName="sibTrans" presStyleLbl="sibTrans2D1" presStyleIdx="0" presStyleCnt="3"/>
      <dgm:spPr/>
      <dgm:t>
        <a:bodyPr/>
        <a:lstStyle/>
        <a:p>
          <a:endParaRPr lang="es-ES"/>
        </a:p>
      </dgm:t>
    </dgm:pt>
    <dgm:pt modelId="{FD4AD4C8-0EC3-49D1-8906-98D08046EBB4}" type="pres">
      <dgm:prSet presAssocID="{D1A74EA3-2117-4550-9916-FE7F282A6692}" presName="connectorText" presStyleLbl="sibTrans2D1" presStyleIdx="0" presStyleCnt="3"/>
      <dgm:spPr/>
      <dgm:t>
        <a:bodyPr/>
        <a:lstStyle/>
        <a:p>
          <a:endParaRPr lang="es-ES"/>
        </a:p>
      </dgm:t>
    </dgm:pt>
    <dgm:pt modelId="{6468717B-AEB0-49FB-95BC-87AD8CE4307F}" type="pres">
      <dgm:prSet presAssocID="{CAEE0ABD-8A3B-439D-A9C2-0AC0EFCACAD3}" presName="node" presStyleLbl="node1" presStyleIdx="1" presStyleCnt="3" custScaleX="123377">
        <dgm:presLayoutVars>
          <dgm:bulletEnabled val="1"/>
        </dgm:presLayoutVars>
      </dgm:prSet>
      <dgm:spPr/>
      <dgm:t>
        <a:bodyPr/>
        <a:lstStyle/>
        <a:p>
          <a:endParaRPr lang="es-ES"/>
        </a:p>
      </dgm:t>
    </dgm:pt>
    <dgm:pt modelId="{7D2B66B9-1D60-4817-9D9C-17C6EA067CA5}" type="pres">
      <dgm:prSet presAssocID="{356D6D0A-942C-441D-9EE4-1E2037CCCF49}" presName="sibTrans" presStyleLbl="sibTrans2D1" presStyleIdx="1" presStyleCnt="3"/>
      <dgm:spPr/>
      <dgm:t>
        <a:bodyPr/>
        <a:lstStyle/>
        <a:p>
          <a:endParaRPr lang="es-ES"/>
        </a:p>
      </dgm:t>
    </dgm:pt>
    <dgm:pt modelId="{6663BB2C-8C04-400A-8A6D-C4E0825A459F}" type="pres">
      <dgm:prSet presAssocID="{356D6D0A-942C-441D-9EE4-1E2037CCCF49}" presName="connectorText" presStyleLbl="sibTrans2D1" presStyleIdx="1" presStyleCnt="3"/>
      <dgm:spPr/>
      <dgm:t>
        <a:bodyPr/>
        <a:lstStyle/>
        <a:p>
          <a:endParaRPr lang="es-ES"/>
        </a:p>
      </dgm:t>
    </dgm:pt>
    <dgm:pt modelId="{F3D2E043-1FF5-41F8-9D70-6D3615769C4F}" type="pres">
      <dgm:prSet presAssocID="{F22F4CF3-87C7-4E14-9FB2-48C23F5B3BD2}" presName="node" presStyleLbl="node1" presStyleIdx="2" presStyleCnt="3" custScaleX="123377">
        <dgm:presLayoutVars>
          <dgm:bulletEnabled val="1"/>
        </dgm:presLayoutVars>
      </dgm:prSet>
      <dgm:spPr/>
      <dgm:t>
        <a:bodyPr/>
        <a:lstStyle/>
        <a:p>
          <a:endParaRPr lang="es-ES"/>
        </a:p>
      </dgm:t>
    </dgm:pt>
    <dgm:pt modelId="{2E19829D-BFDF-46EF-8718-C1AC53035100}" type="pres">
      <dgm:prSet presAssocID="{38E7F45C-E199-493F-B16B-85A4F6F5D6D1}" presName="sibTrans" presStyleLbl="sibTrans2D1" presStyleIdx="2" presStyleCnt="3"/>
      <dgm:spPr/>
      <dgm:t>
        <a:bodyPr/>
        <a:lstStyle/>
        <a:p>
          <a:endParaRPr lang="es-ES"/>
        </a:p>
      </dgm:t>
    </dgm:pt>
    <dgm:pt modelId="{D68FAA50-D0FE-4FCF-9244-6C1469264733}" type="pres">
      <dgm:prSet presAssocID="{38E7F45C-E199-493F-B16B-85A4F6F5D6D1}" presName="connectorText" presStyleLbl="sibTrans2D1" presStyleIdx="2" presStyleCnt="3"/>
      <dgm:spPr/>
      <dgm:t>
        <a:bodyPr/>
        <a:lstStyle/>
        <a:p>
          <a:endParaRPr lang="es-ES"/>
        </a:p>
      </dgm:t>
    </dgm:pt>
  </dgm:ptLst>
  <dgm:cxnLst>
    <dgm:cxn modelId="{482CEE3C-4DD1-4D31-85CB-CDC4B3534828}" type="presOf" srcId="{D1A74EA3-2117-4550-9916-FE7F282A6692}" destId="{FD4AD4C8-0EC3-49D1-8906-98D08046EBB4}" srcOrd="1" destOrd="0" presId="urn:microsoft.com/office/officeart/2005/8/layout/cycle7"/>
    <dgm:cxn modelId="{02A615AB-A69B-4C45-AB4B-F6CC2A78A978}" type="presOf" srcId="{356D6D0A-942C-441D-9EE4-1E2037CCCF49}" destId="{7D2B66B9-1D60-4817-9D9C-17C6EA067CA5}" srcOrd="0" destOrd="0" presId="urn:microsoft.com/office/officeart/2005/8/layout/cycle7"/>
    <dgm:cxn modelId="{E3624E4F-D58C-4334-83BC-D138396450EF}" type="presOf" srcId="{38E7F45C-E199-493F-B16B-85A4F6F5D6D1}" destId="{2E19829D-BFDF-46EF-8718-C1AC53035100}" srcOrd="0" destOrd="0" presId="urn:microsoft.com/office/officeart/2005/8/layout/cycle7"/>
    <dgm:cxn modelId="{DDF5BA88-145A-4E6C-9C56-CB6E49485485}" type="presOf" srcId="{CAEE0ABD-8A3B-439D-A9C2-0AC0EFCACAD3}" destId="{6468717B-AEB0-49FB-95BC-87AD8CE4307F}" srcOrd="0" destOrd="0" presId="urn:microsoft.com/office/officeart/2005/8/layout/cycle7"/>
    <dgm:cxn modelId="{8FF1C473-03DA-463C-8941-B4FFD2C5E118}" type="presOf" srcId="{67F405F3-D867-4361-8CE2-077255AD137B}" destId="{C994BF29-5312-437B-8F03-EDFFF11D40F9}" srcOrd="0" destOrd="0" presId="urn:microsoft.com/office/officeart/2005/8/layout/cycle7"/>
    <dgm:cxn modelId="{5AAF2B7B-39F4-4150-BF0A-658100811EB8}" type="presOf" srcId="{F22F4CF3-87C7-4E14-9FB2-48C23F5B3BD2}" destId="{F3D2E043-1FF5-41F8-9D70-6D3615769C4F}" srcOrd="0" destOrd="0" presId="urn:microsoft.com/office/officeart/2005/8/layout/cycle7"/>
    <dgm:cxn modelId="{CF1EFED6-DB55-4E2E-9889-A9DDE704C822}" srcId="{67F405F3-D867-4361-8CE2-077255AD137B}" destId="{F22F4CF3-87C7-4E14-9FB2-48C23F5B3BD2}" srcOrd="2" destOrd="0" parTransId="{581CF33B-19AF-4AD5-A9C0-6EC5848DD91E}" sibTransId="{38E7F45C-E199-493F-B16B-85A4F6F5D6D1}"/>
    <dgm:cxn modelId="{5431C6A1-B27B-41FB-94EB-C105006F6699}" type="presOf" srcId="{D1A74EA3-2117-4550-9916-FE7F282A6692}" destId="{8BDF253C-764E-46D2-97AD-4B4D70AF029A}" srcOrd="0" destOrd="0" presId="urn:microsoft.com/office/officeart/2005/8/layout/cycle7"/>
    <dgm:cxn modelId="{5059F10F-AE8B-45F6-B6E8-26E36DC5DD2B}" type="presOf" srcId="{38E7F45C-E199-493F-B16B-85A4F6F5D6D1}" destId="{D68FAA50-D0FE-4FCF-9244-6C1469264733}" srcOrd="1" destOrd="0" presId="urn:microsoft.com/office/officeart/2005/8/layout/cycle7"/>
    <dgm:cxn modelId="{B51C83A3-2905-4EE1-865E-98A3A09F5274}" srcId="{67F405F3-D867-4361-8CE2-077255AD137B}" destId="{CAEE0ABD-8A3B-439D-A9C2-0AC0EFCACAD3}" srcOrd="1" destOrd="0" parTransId="{9595FAFE-3B79-4DFF-91D9-B391F1830DEB}" sibTransId="{356D6D0A-942C-441D-9EE4-1E2037CCCF49}"/>
    <dgm:cxn modelId="{FA035A85-4089-4CB9-9A3E-910CD4725A8D}" type="presOf" srcId="{45B694E6-E8BF-449A-B525-52AE65655A6E}" destId="{9DBFC3DF-F4A9-4B01-8D3C-4C34402CA353}" srcOrd="0" destOrd="0" presId="urn:microsoft.com/office/officeart/2005/8/layout/cycle7"/>
    <dgm:cxn modelId="{AE9907EA-B768-4505-A5B4-035FE9C2DA8F}" type="presOf" srcId="{356D6D0A-942C-441D-9EE4-1E2037CCCF49}" destId="{6663BB2C-8C04-400A-8A6D-C4E0825A459F}" srcOrd="1" destOrd="0" presId="urn:microsoft.com/office/officeart/2005/8/layout/cycle7"/>
    <dgm:cxn modelId="{4F675CE7-1297-40D1-B04A-75D1315FF704}" srcId="{67F405F3-D867-4361-8CE2-077255AD137B}" destId="{45B694E6-E8BF-449A-B525-52AE65655A6E}" srcOrd="0" destOrd="0" parTransId="{4DF9904B-8151-47B2-871C-3BB4253F380F}" sibTransId="{D1A74EA3-2117-4550-9916-FE7F282A6692}"/>
    <dgm:cxn modelId="{10CAADE0-9DA1-46A6-A61F-8ED914FA4811}" type="presParOf" srcId="{C994BF29-5312-437B-8F03-EDFFF11D40F9}" destId="{9DBFC3DF-F4A9-4B01-8D3C-4C34402CA353}" srcOrd="0" destOrd="0" presId="urn:microsoft.com/office/officeart/2005/8/layout/cycle7"/>
    <dgm:cxn modelId="{6EFE78C5-AB14-4832-B629-187E05CA6199}" type="presParOf" srcId="{C994BF29-5312-437B-8F03-EDFFF11D40F9}" destId="{8BDF253C-764E-46D2-97AD-4B4D70AF029A}" srcOrd="1" destOrd="0" presId="urn:microsoft.com/office/officeart/2005/8/layout/cycle7"/>
    <dgm:cxn modelId="{B02A9550-9ACF-4917-9922-32B541A81052}" type="presParOf" srcId="{8BDF253C-764E-46D2-97AD-4B4D70AF029A}" destId="{FD4AD4C8-0EC3-49D1-8906-98D08046EBB4}" srcOrd="0" destOrd="0" presId="urn:microsoft.com/office/officeart/2005/8/layout/cycle7"/>
    <dgm:cxn modelId="{7ACD09DD-BCBB-4CF8-8202-FF147CA94601}" type="presParOf" srcId="{C994BF29-5312-437B-8F03-EDFFF11D40F9}" destId="{6468717B-AEB0-49FB-95BC-87AD8CE4307F}" srcOrd="2" destOrd="0" presId="urn:microsoft.com/office/officeart/2005/8/layout/cycle7"/>
    <dgm:cxn modelId="{C784760A-3514-4978-A8E4-7CA84B1D7037}" type="presParOf" srcId="{C994BF29-5312-437B-8F03-EDFFF11D40F9}" destId="{7D2B66B9-1D60-4817-9D9C-17C6EA067CA5}" srcOrd="3" destOrd="0" presId="urn:microsoft.com/office/officeart/2005/8/layout/cycle7"/>
    <dgm:cxn modelId="{E0887872-0A1D-4EBB-B903-19290376AA95}" type="presParOf" srcId="{7D2B66B9-1D60-4817-9D9C-17C6EA067CA5}" destId="{6663BB2C-8C04-400A-8A6D-C4E0825A459F}" srcOrd="0" destOrd="0" presId="urn:microsoft.com/office/officeart/2005/8/layout/cycle7"/>
    <dgm:cxn modelId="{B8241D12-473E-48E0-8FCB-39006F674D96}" type="presParOf" srcId="{C994BF29-5312-437B-8F03-EDFFF11D40F9}" destId="{F3D2E043-1FF5-41F8-9D70-6D3615769C4F}" srcOrd="4" destOrd="0" presId="urn:microsoft.com/office/officeart/2005/8/layout/cycle7"/>
    <dgm:cxn modelId="{BD8D9CF1-AF63-46A2-8D60-EA4E16F63501}" type="presParOf" srcId="{C994BF29-5312-437B-8F03-EDFFF11D40F9}" destId="{2E19829D-BFDF-46EF-8718-C1AC53035100}" srcOrd="5" destOrd="0" presId="urn:microsoft.com/office/officeart/2005/8/layout/cycle7"/>
    <dgm:cxn modelId="{A854265A-3886-45A8-A0BB-51EEA6699C83}" type="presParOf" srcId="{2E19829D-BFDF-46EF-8718-C1AC53035100}" destId="{D68FAA50-D0FE-4FCF-9244-6C1469264733}" srcOrd="0" destOrd="0" presId="urn:microsoft.com/office/officeart/2005/8/layout/cycle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FC3DF-F4A9-4B01-8D3C-4C34402CA353}">
      <dsp:nvSpPr>
        <dsp:cNvPr id="0" name=""/>
        <dsp:cNvSpPr/>
      </dsp:nvSpPr>
      <dsp:spPr>
        <a:xfrm>
          <a:off x="2553471" y="345559"/>
          <a:ext cx="2418626" cy="98017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pt-BR" sz="1800" b="1" kern="1200" dirty="0"/>
            <a:t>Reconocimiento de la necesidad de información</a:t>
          </a:r>
        </a:p>
      </dsp:txBody>
      <dsp:txXfrm>
        <a:off x="2582179" y="374267"/>
        <a:ext cx="2361210" cy="922761"/>
      </dsp:txXfrm>
    </dsp:sp>
    <dsp:sp modelId="{8BDF253C-764E-46D2-97AD-4B4D70AF029A}">
      <dsp:nvSpPr>
        <dsp:cNvPr id="0" name=""/>
        <dsp:cNvSpPr/>
      </dsp:nvSpPr>
      <dsp:spPr>
        <a:xfrm rot="3277215">
          <a:off x="4307624" y="1895427"/>
          <a:ext cx="659102" cy="343062"/>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pt-BR" sz="1400" kern="1200" dirty="0"/>
        </a:p>
      </dsp:txBody>
      <dsp:txXfrm>
        <a:off x="4410543" y="1964039"/>
        <a:ext cx="453264" cy="205838"/>
      </dsp:txXfrm>
    </dsp:sp>
    <dsp:sp modelId="{6468717B-AEB0-49FB-95BC-87AD8CE4307F}">
      <dsp:nvSpPr>
        <dsp:cNvPr id="0" name=""/>
        <dsp:cNvSpPr/>
      </dsp:nvSpPr>
      <dsp:spPr>
        <a:xfrm>
          <a:off x="4302254" y="2808179"/>
          <a:ext cx="2418626" cy="980177"/>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pt-BR" sz="1800" b="1" kern="1200" dirty="0"/>
            <a:t>Evaluación crítica y Uso ético para la toma de decisiones</a:t>
          </a:r>
        </a:p>
      </dsp:txBody>
      <dsp:txXfrm>
        <a:off x="4330962" y="2836887"/>
        <a:ext cx="2361210" cy="922761"/>
      </dsp:txXfrm>
    </dsp:sp>
    <dsp:sp modelId="{7D2B66B9-1D60-4817-9D9C-17C6EA067CA5}">
      <dsp:nvSpPr>
        <dsp:cNvPr id="0" name=""/>
        <dsp:cNvSpPr/>
      </dsp:nvSpPr>
      <dsp:spPr>
        <a:xfrm rot="10800000">
          <a:off x="3560764" y="3126737"/>
          <a:ext cx="659102" cy="343062"/>
        </a:xfrm>
        <a:prstGeom prst="lef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pt-BR" sz="1400" kern="1200" dirty="0"/>
        </a:p>
      </dsp:txBody>
      <dsp:txXfrm rot="10800000">
        <a:off x="3663683" y="3195349"/>
        <a:ext cx="453264" cy="205838"/>
      </dsp:txXfrm>
    </dsp:sp>
    <dsp:sp modelId="{F3D2E043-1FF5-41F8-9D70-6D3615769C4F}">
      <dsp:nvSpPr>
        <dsp:cNvPr id="0" name=""/>
        <dsp:cNvSpPr/>
      </dsp:nvSpPr>
      <dsp:spPr>
        <a:xfrm>
          <a:off x="1059750" y="2808179"/>
          <a:ext cx="2418626" cy="980177"/>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pt-BR" sz="1800" b="1" kern="1200" dirty="0"/>
            <a:t>Localización y Búsqueda eficaz</a:t>
          </a:r>
        </a:p>
      </dsp:txBody>
      <dsp:txXfrm>
        <a:off x="1088458" y="2836887"/>
        <a:ext cx="2361210" cy="922761"/>
      </dsp:txXfrm>
    </dsp:sp>
    <dsp:sp modelId="{2E19829D-BFDF-46EF-8718-C1AC53035100}">
      <dsp:nvSpPr>
        <dsp:cNvPr id="0" name=""/>
        <dsp:cNvSpPr/>
      </dsp:nvSpPr>
      <dsp:spPr>
        <a:xfrm rot="18074353">
          <a:off x="2686372" y="1895427"/>
          <a:ext cx="659102" cy="343062"/>
        </a:xfrm>
        <a:prstGeom prst="lef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pt-BR" sz="1400" kern="1200" dirty="0"/>
        </a:p>
      </dsp:txBody>
      <dsp:txXfrm>
        <a:off x="2789291" y="1964039"/>
        <a:ext cx="453264" cy="205838"/>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dirty="0"/>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7/5/2026</a:t>
            </a:fld>
            <a:endParaRPr lang="en-US" dirty="0"/>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jpg"/><Relationship Id="rId7" Type="http://schemas.openxmlformats.org/officeDocument/2006/relationships/diagramLayout" Target="../diagrams/layout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chart" Target="../charts/chart2.xml"/><Relationship Id="rId10" Type="http://schemas.microsoft.com/office/2007/relationships/diagramDrawing" Target="../diagrams/drawing1.xml"/><Relationship Id="rId4" Type="http://schemas.openxmlformats.org/officeDocument/2006/relationships/chart" Target="../charts/chart1.xml"/><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67" name="TextBox 7">
            <a:extLst>
              <a:ext uri="{FF2B5EF4-FFF2-40B4-BE49-F238E27FC236}">
                <a16:creationId xmlns:a16="http://schemas.microsoft.com/office/drawing/2014/main" id="{02B01CD5-07D0-43ED-8B2F-F11E3505B87E}"/>
              </a:ext>
            </a:extLst>
          </p:cNvPr>
          <p:cNvSpPr txBox="1"/>
          <p:nvPr/>
        </p:nvSpPr>
        <p:spPr>
          <a:xfrm>
            <a:off x="9394825" y="3870206"/>
            <a:ext cx="8047241" cy="10405415"/>
          </a:xfrm>
          <a:prstGeom prst="rect">
            <a:avLst/>
          </a:prstGeom>
          <a:solidFill>
            <a:srgbClr val="399790">
              <a:alpha val="30196"/>
            </a:srgbClr>
          </a:solidFill>
        </p:spPr>
        <p:txBody>
          <a:bodyPr lIns="35919" tIns="35919" rIns="35919" bIns="35919" rtlCol="0" anchor="ctr"/>
          <a:lstStyle/>
          <a:p>
            <a:pPr algn="ctr">
              <a:lnSpc>
                <a:spcPts val="2871"/>
              </a:lnSpc>
              <a:spcBef>
                <a:spcPct val="0"/>
              </a:spcBef>
            </a:pPr>
            <a:endParaRPr sz="1273" dirty="0"/>
          </a:p>
        </p:txBody>
      </p:sp>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908182" y="7184384"/>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INTRODUCCIÓN</a:t>
            </a:r>
          </a:p>
        </p:txBody>
      </p:sp>
      <p:sp>
        <p:nvSpPr>
          <p:cNvPr id="41" name="TextBox 41"/>
          <p:cNvSpPr txBox="1"/>
          <p:nvPr/>
        </p:nvSpPr>
        <p:spPr>
          <a:xfrm>
            <a:off x="856551" y="7499867"/>
            <a:ext cx="8012359" cy="2262158"/>
          </a:xfrm>
          <a:prstGeom prst="rect">
            <a:avLst/>
          </a:prstGeom>
        </p:spPr>
        <p:txBody>
          <a:bodyPr wrap="square" lIns="0" tIns="0" rIns="0" bIns="0" rtlCol="0" anchor="t">
            <a:spAutoFit/>
          </a:bodyPr>
          <a:lstStyle/>
          <a:p>
            <a:pPr algn="just"/>
            <a:r>
              <a:rPr lang="es-MX" sz="2100" dirty="0">
                <a:sym typeface="Montserrat"/>
              </a:rPr>
              <a:t>Las competencias informacionales abarcan la capacidad de buscar, evaluar y utilizar información de forma eficaz. En el sector de la salud, el crecimiento masivo de datos genera el fenómeno de "infoxicación", el cual pone en riesgo la visibilidad del saber valioso. En Cuba, el acceso a la red Infomed exige un dominio técnico superior para filtrar el volumen de publicaciones de calidad. Estas facultades resultan determinantes para la investigación y la calidad asistencial en la sociedad del conocimiento.</a:t>
            </a:r>
            <a:endParaRPr lang="en-US" sz="2100" dirty="0">
              <a:sym typeface="Montserrat"/>
            </a:endParaRPr>
          </a:p>
        </p:txBody>
      </p:sp>
      <p:sp>
        <p:nvSpPr>
          <p:cNvPr id="42" name="TextBox 42"/>
          <p:cNvSpPr txBox="1"/>
          <p:nvPr/>
        </p:nvSpPr>
        <p:spPr>
          <a:xfrm>
            <a:off x="865221" y="9873665"/>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OBJETIVOS</a:t>
            </a: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3">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567542" y="2467641"/>
            <a:ext cx="25755600" cy="830997"/>
          </a:xfrm>
          <a:prstGeom prst="rect">
            <a:avLst/>
          </a:prstGeom>
          <a:noFill/>
        </p:spPr>
        <p:txBody>
          <a:bodyPr wrap="square" rtlCol="0">
            <a:spAutoFit/>
          </a:bodyPr>
          <a:lstStyle/>
          <a:p>
            <a:r>
              <a:rPr lang="es-MX" sz="4800" b="1" dirty="0"/>
              <a:t>Competencias informacionales en la formación de licenciados en Sistemas de Información en Salud</a:t>
            </a:r>
            <a:endParaRPr lang="pt-BR" sz="2800"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860425" y="4059860"/>
            <a:ext cx="8013331" cy="2277547"/>
          </a:xfrm>
          <a:prstGeom prst="rect">
            <a:avLst/>
          </a:prstGeom>
        </p:spPr>
        <p:txBody>
          <a:bodyPr wrap="square" lIns="0" tIns="0" rIns="0" bIns="0" rtlCol="0" anchor="t">
            <a:spAutoFit/>
          </a:bodyPr>
          <a:lstStyle/>
          <a:p>
            <a:pPr algn="ctr"/>
            <a:r>
              <a:rPr lang="en-US" sz="3200" b="1" dirty="0" err="1">
                <a:ea typeface="Montserrat"/>
                <a:cs typeface="Montserrat"/>
                <a:sym typeface="Montserrat"/>
              </a:rPr>
              <a:t>Autores</a:t>
            </a:r>
            <a:r>
              <a:rPr lang="en-US" sz="3200" b="1" dirty="0">
                <a:ea typeface="Montserrat"/>
                <a:cs typeface="Montserrat"/>
                <a:sym typeface="Montserrat"/>
              </a:rPr>
              <a:t>: </a:t>
            </a:r>
            <a:r>
              <a:rPr lang="en-US" sz="3200" dirty="0" err="1">
                <a:ea typeface="Montserrat"/>
                <a:cs typeface="Montserrat"/>
                <a:sym typeface="Montserrat"/>
              </a:rPr>
              <a:t>Aitana</a:t>
            </a:r>
            <a:r>
              <a:rPr lang="en-US" sz="3200" dirty="0">
                <a:ea typeface="Montserrat"/>
                <a:cs typeface="Montserrat"/>
                <a:sym typeface="Montserrat"/>
              </a:rPr>
              <a:t> Canal Torres, </a:t>
            </a:r>
            <a:r>
              <a:rPr lang="es-MX" sz="3200" dirty="0">
                <a:ea typeface="Montserrat"/>
                <a:cs typeface="Montserrat"/>
                <a:sym typeface="Montserrat"/>
              </a:rPr>
              <a:t>Mayelin Llosa Santana.</a:t>
            </a:r>
            <a:r>
              <a:rPr lang="en-US" sz="3200" dirty="0">
                <a:ea typeface="Montserrat"/>
                <a:cs typeface="Montserrat"/>
                <a:sym typeface="Montserrat"/>
              </a:rPr>
              <a:t> Yanetsi García </a:t>
            </a:r>
            <a:r>
              <a:rPr lang="en-US" sz="3200" dirty="0" err="1">
                <a:ea typeface="Montserrat"/>
                <a:cs typeface="Montserrat"/>
                <a:sym typeface="Montserrat"/>
              </a:rPr>
              <a:t>Savón</a:t>
            </a:r>
            <a:endParaRPr lang="en-US" sz="3200" dirty="0">
              <a:ea typeface="Montserrat"/>
              <a:cs typeface="Montserrat"/>
              <a:sym typeface="Montserrat"/>
            </a:endParaRPr>
          </a:p>
          <a:p>
            <a:pPr algn="ctr"/>
            <a:endParaRPr lang="en-US" sz="2800" dirty="0">
              <a:ea typeface="Montserrat"/>
              <a:cs typeface="Montserrat"/>
              <a:sym typeface="Montserrat"/>
            </a:endParaRPr>
          </a:p>
          <a:p>
            <a:r>
              <a:rPr lang="en-US" sz="2800" dirty="0">
                <a:ea typeface="Montserrat"/>
                <a:cs typeface="Montserrat"/>
                <a:sym typeface="Montserrat"/>
              </a:rPr>
              <a:t>*Universidad de </a:t>
            </a:r>
            <a:r>
              <a:rPr lang="en-US" sz="2800" dirty="0" err="1">
                <a:ea typeface="Montserrat"/>
                <a:cs typeface="Montserrat"/>
                <a:sym typeface="Montserrat"/>
              </a:rPr>
              <a:t>Ciencias</a:t>
            </a:r>
            <a:r>
              <a:rPr lang="en-US" sz="2800" dirty="0">
                <a:ea typeface="Montserrat"/>
                <a:cs typeface="Montserrat"/>
                <a:sym typeface="Montserrat"/>
              </a:rPr>
              <a:t> </a:t>
            </a:r>
            <a:r>
              <a:rPr lang="en-US" sz="2800" dirty="0" err="1">
                <a:ea typeface="Montserrat"/>
                <a:cs typeface="Montserrat"/>
                <a:sym typeface="Montserrat"/>
              </a:rPr>
              <a:t>Médicas</a:t>
            </a:r>
            <a:r>
              <a:rPr lang="en-US" sz="2800" dirty="0">
                <a:ea typeface="Montserrat"/>
                <a:cs typeface="Montserrat"/>
                <a:sym typeface="Montserrat"/>
              </a:rPr>
              <a:t> de La Habana. </a:t>
            </a:r>
            <a:r>
              <a:rPr lang="en-US" sz="2800" dirty="0" err="1">
                <a:ea typeface="Montserrat"/>
                <a:cs typeface="Montserrat"/>
                <a:sym typeface="Montserrat"/>
              </a:rPr>
              <a:t>Facultad</a:t>
            </a:r>
            <a:r>
              <a:rPr lang="en-US" sz="2800" dirty="0">
                <a:ea typeface="Montserrat"/>
                <a:cs typeface="Montserrat"/>
                <a:sym typeface="Montserrat"/>
              </a:rPr>
              <a:t> de </a:t>
            </a:r>
            <a:r>
              <a:rPr lang="en-US" sz="2800" dirty="0" err="1">
                <a:ea typeface="Montserrat"/>
                <a:cs typeface="Montserrat"/>
                <a:sym typeface="Montserrat"/>
              </a:rPr>
              <a:t>Tecnología</a:t>
            </a:r>
            <a:r>
              <a:rPr lang="en-US" sz="2800" dirty="0">
                <a:ea typeface="Montserrat"/>
                <a:cs typeface="Montserrat"/>
                <a:sym typeface="Montserrat"/>
              </a:rPr>
              <a:t> de la </a:t>
            </a:r>
            <a:r>
              <a:rPr lang="en-US" sz="2800" dirty="0" err="1">
                <a:ea typeface="Montserrat"/>
                <a:cs typeface="Montserrat"/>
                <a:sym typeface="Montserrat"/>
              </a:rPr>
              <a:t>Salud</a:t>
            </a:r>
            <a:r>
              <a:rPr lang="en-US" sz="2800" dirty="0">
                <a:ea typeface="Montserrat"/>
                <a:cs typeface="Montserrat"/>
                <a:sym typeface="Montserrat"/>
              </a:rPr>
              <a:t>. Cuba.</a:t>
            </a: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2">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860425" y="6829064"/>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68" name="TextBox 41">
            <a:extLst>
              <a:ext uri="{FF2B5EF4-FFF2-40B4-BE49-F238E27FC236}">
                <a16:creationId xmlns:a16="http://schemas.microsoft.com/office/drawing/2014/main" id="{FAFC2936-D774-48E2-8AD9-E06D6481B17D}"/>
              </a:ext>
            </a:extLst>
          </p:cNvPr>
          <p:cNvSpPr txBox="1"/>
          <p:nvPr/>
        </p:nvSpPr>
        <p:spPr>
          <a:xfrm>
            <a:off x="856551" y="10354738"/>
            <a:ext cx="8012359" cy="1107996"/>
          </a:xfrm>
          <a:prstGeom prst="rect">
            <a:avLst/>
          </a:prstGeom>
        </p:spPr>
        <p:txBody>
          <a:bodyPr wrap="square" lIns="0" tIns="0" rIns="0" bIns="0" rtlCol="0" anchor="t">
            <a:spAutoFit/>
          </a:bodyPr>
          <a:lstStyle/>
          <a:p>
            <a:pPr algn="just"/>
            <a:r>
              <a:rPr lang="es-MX" sz="2400" dirty="0">
                <a:sym typeface="Montserrat"/>
              </a:rPr>
              <a:t>Argumentar la importancia de las competencias informacionales en la formación de los licenciados en Sistemas de Información en Salud.</a:t>
            </a:r>
            <a:endParaRPr lang="en-US" sz="2400" dirty="0">
              <a:sym typeface="Montserrat"/>
            </a:endParaRPr>
          </a:p>
        </p:txBody>
      </p:sp>
      <p:sp>
        <p:nvSpPr>
          <p:cNvPr id="69" name="TextBox 40">
            <a:extLst>
              <a:ext uri="{FF2B5EF4-FFF2-40B4-BE49-F238E27FC236}">
                <a16:creationId xmlns:a16="http://schemas.microsoft.com/office/drawing/2014/main" id="{F0533023-0C74-4AAF-922A-F35624F4CF22}"/>
              </a:ext>
            </a:extLst>
          </p:cNvPr>
          <p:cNvSpPr txBox="1"/>
          <p:nvPr/>
        </p:nvSpPr>
        <p:spPr>
          <a:xfrm>
            <a:off x="892307" y="11959892"/>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MÉTODO</a:t>
            </a:r>
          </a:p>
        </p:txBody>
      </p:sp>
      <p:sp>
        <p:nvSpPr>
          <p:cNvPr id="70" name="TextBox 41">
            <a:extLst>
              <a:ext uri="{FF2B5EF4-FFF2-40B4-BE49-F238E27FC236}">
                <a16:creationId xmlns:a16="http://schemas.microsoft.com/office/drawing/2014/main" id="{2DDD5515-A4C8-4C44-8A16-AA28E1047DE2}"/>
              </a:ext>
            </a:extLst>
          </p:cNvPr>
          <p:cNvSpPr txBox="1"/>
          <p:nvPr/>
        </p:nvSpPr>
        <p:spPr>
          <a:xfrm>
            <a:off x="838862" y="12244298"/>
            <a:ext cx="8012359" cy="2031325"/>
          </a:xfrm>
          <a:prstGeom prst="rect">
            <a:avLst/>
          </a:prstGeom>
        </p:spPr>
        <p:txBody>
          <a:bodyPr wrap="square" lIns="0" tIns="0" rIns="0" bIns="0" rtlCol="0" anchor="t">
            <a:spAutoFit/>
          </a:bodyPr>
          <a:lstStyle/>
          <a:p>
            <a:pPr algn="just"/>
            <a:r>
              <a:rPr lang="es-MX" sz="2200" dirty="0">
                <a:sym typeface="Montserrat"/>
              </a:rPr>
              <a:t>Se realizó una búsqueda documental en Google Académico y en la herramienta de inteligencia artificial Elicit, con apoyo de NotebookLM. Se utilizaron descriptores sobre alfabetización informacional y salud digital en los idiomas español e inglés. El criterio de selección incluyó 26 referencias publicadas entre el año 2022 y 2026, con relación directa al ámbito universitario de las ciencias de la salud.</a:t>
            </a:r>
            <a:endParaRPr lang="en-US" sz="2200" dirty="0">
              <a:sym typeface="Montserrat"/>
            </a:endParaRPr>
          </a:p>
        </p:txBody>
      </p:sp>
      <p:sp>
        <p:nvSpPr>
          <p:cNvPr id="71" name="TextBox 40">
            <a:extLst>
              <a:ext uri="{FF2B5EF4-FFF2-40B4-BE49-F238E27FC236}">
                <a16:creationId xmlns:a16="http://schemas.microsoft.com/office/drawing/2014/main" id="{1CDB0BEE-8362-402F-B598-09EF5E004939}"/>
              </a:ext>
            </a:extLst>
          </p:cNvPr>
          <p:cNvSpPr txBox="1"/>
          <p:nvPr/>
        </p:nvSpPr>
        <p:spPr>
          <a:xfrm>
            <a:off x="9572518" y="4133792"/>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RESULTADOS</a:t>
            </a:r>
          </a:p>
        </p:txBody>
      </p:sp>
      <p:sp>
        <p:nvSpPr>
          <p:cNvPr id="72" name="TextBox 41">
            <a:extLst>
              <a:ext uri="{FF2B5EF4-FFF2-40B4-BE49-F238E27FC236}">
                <a16:creationId xmlns:a16="http://schemas.microsoft.com/office/drawing/2014/main" id="{6EDDD904-C546-4D81-B2CF-50E51F3BFEAC}"/>
              </a:ext>
            </a:extLst>
          </p:cNvPr>
          <p:cNvSpPr txBox="1"/>
          <p:nvPr/>
        </p:nvSpPr>
        <p:spPr>
          <a:xfrm>
            <a:off x="9572518" y="4473069"/>
            <a:ext cx="7747108" cy="1107996"/>
          </a:xfrm>
          <a:prstGeom prst="rect">
            <a:avLst/>
          </a:prstGeom>
        </p:spPr>
        <p:txBody>
          <a:bodyPr wrap="square" lIns="0" tIns="0" rIns="0" bIns="0" rtlCol="0" anchor="t">
            <a:spAutoFit/>
          </a:bodyPr>
          <a:lstStyle/>
          <a:p>
            <a:pPr algn="just"/>
            <a:r>
              <a:rPr lang="es-MX" sz="2400" dirty="0">
                <a:sym typeface="Montserrat"/>
              </a:rPr>
              <a:t>S</a:t>
            </a:r>
            <a:r>
              <a:rPr lang="en-US" sz="2400" dirty="0">
                <a:sym typeface="Montserrat"/>
              </a:rPr>
              <a:t>e detectó una contradicción entre la </a:t>
            </a:r>
            <a:r>
              <a:rPr lang="es-ES_tradnl" sz="2400" dirty="0">
                <a:sym typeface="Montserrat"/>
              </a:rPr>
              <a:t>alta</a:t>
            </a:r>
            <a:r>
              <a:rPr lang="en-US" sz="2400" dirty="0">
                <a:sym typeface="Montserrat"/>
              </a:rPr>
              <a:t> autopercepción de los estudiantes,  </a:t>
            </a:r>
            <a:r>
              <a:rPr lang="es-ES_tradnl" sz="2400" dirty="0">
                <a:sym typeface="Montserrat"/>
              </a:rPr>
              <a:t>el</a:t>
            </a:r>
            <a:r>
              <a:rPr lang="en-US" sz="2400" dirty="0">
                <a:sym typeface="Montserrat"/>
              </a:rPr>
              <a:t> bajo </a:t>
            </a:r>
            <a:r>
              <a:rPr lang="es-ES_tradnl" sz="2400" dirty="0">
                <a:sym typeface="Montserrat"/>
              </a:rPr>
              <a:t>dominio</a:t>
            </a:r>
            <a:r>
              <a:rPr lang="en-US" sz="2400" dirty="0">
                <a:sym typeface="Montserrat"/>
              </a:rPr>
              <a:t> real, con </a:t>
            </a:r>
            <a:r>
              <a:rPr lang="es-ES_tradnl" sz="2400" dirty="0">
                <a:sym typeface="Montserrat"/>
              </a:rPr>
              <a:t>brechas</a:t>
            </a:r>
            <a:r>
              <a:rPr lang="en-US" sz="2400" dirty="0">
                <a:sym typeface="Montserrat"/>
              </a:rPr>
              <a:t> </a:t>
            </a:r>
            <a:r>
              <a:rPr lang="es-UY" sz="2400" dirty="0">
                <a:sym typeface="Montserrat"/>
              </a:rPr>
              <a:t>críticas</a:t>
            </a:r>
            <a:r>
              <a:rPr lang="en-US" sz="2400" dirty="0">
                <a:sym typeface="Montserrat"/>
              </a:rPr>
              <a:t> en la evaluación y el uso ético de la información.</a:t>
            </a:r>
          </a:p>
        </p:txBody>
      </p:sp>
      <p:sp>
        <p:nvSpPr>
          <p:cNvPr id="73" name="TextBox 41">
            <a:extLst>
              <a:ext uri="{FF2B5EF4-FFF2-40B4-BE49-F238E27FC236}">
                <a16:creationId xmlns:a16="http://schemas.microsoft.com/office/drawing/2014/main" id="{BDD1F5C0-1DC6-437A-8C0B-721CEF0A080F}"/>
              </a:ext>
            </a:extLst>
          </p:cNvPr>
          <p:cNvSpPr txBox="1"/>
          <p:nvPr/>
        </p:nvSpPr>
        <p:spPr>
          <a:xfrm>
            <a:off x="18146466" y="4155918"/>
            <a:ext cx="8012359" cy="1107996"/>
          </a:xfrm>
          <a:prstGeom prst="rect">
            <a:avLst/>
          </a:prstGeom>
        </p:spPr>
        <p:txBody>
          <a:bodyPr wrap="square" lIns="0" tIns="0" rIns="0" bIns="0" rtlCol="0" anchor="t">
            <a:spAutoFit/>
          </a:bodyPr>
          <a:lstStyle/>
          <a:p>
            <a:pPr algn="just"/>
            <a:r>
              <a:rPr lang="en-US" sz="2400" dirty="0">
                <a:sym typeface="Montserrat"/>
              </a:rPr>
              <a:t>Proceso cíclico para identificar, localizar y valorar datos, esencial para cerrar la brecha entre el uso tecnológico y el análisis crítico en salud.</a:t>
            </a:r>
          </a:p>
        </p:txBody>
      </p:sp>
      <p:sp>
        <p:nvSpPr>
          <p:cNvPr id="74" name="TextBox 42">
            <a:extLst>
              <a:ext uri="{FF2B5EF4-FFF2-40B4-BE49-F238E27FC236}">
                <a16:creationId xmlns:a16="http://schemas.microsoft.com/office/drawing/2014/main" id="{59943571-2E74-4831-A2B7-C7022BDAF289}"/>
              </a:ext>
            </a:extLst>
          </p:cNvPr>
          <p:cNvSpPr txBox="1"/>
          <p:nvPr/>
        </p:nvSpPr>
        <p:spPr>
          <a:xfrm>
            <a:off x="18163806" y="9407134"/>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CONCLUSIONES</a:t>
            </a:r>
          </a:p>
        </p:txBody>
      </p:sp>
      <p:sp>
        <p:nvSpPr>
          <p:cNvPr id="75" name="TextBox 41">
            <a:extLst>
              <a:ext uri="{FF2B5EF4-FFF2-40B4-BE49-F238E27FC236}">
                <a16:creationId xmlns:a16="http://schemas.microsoft.com/office/drawing/2014/main" id="{6A50AA50-9142-4E4A-9551-7FDE0291E56F}"/>
              </a:ext>
            </a:extLst>
          </p:cNvPr>
          <p:cNvSpPr txBox="1"/>
          <p:nvPr/>
        </p:nvSpPr>
        <p:spPr>
          <a:xfrm>
            <a:off x="18163806" y="9729982"/>
            <a:ext cx="8047241" cy="1615827"/>
          </a:xfrm>
          <a:prstGeom prst="rect">
            <a:avLst/>
          </a:prstGeom>
        </p:spPr>
        <p:txBody>
          <a:bodyPr wrap="square" lIns="0" tIns="0" rIns="0" bIns="0" rtlCol="0" anchor="t">
            <a:spAutoFit/>
          </a:bodyPr>
          <a:lstStyle/>
          <a:p>
            <a:pPr algn="just"/>
            <a:r>
              <a:rPr lang="es-MX" sz="2100" dirty="0">
                <a:sym typeface="Montserrat"/>
              </a:rPr>
              <a:t>Las competencias informacionales garantizan una gestión científica y ética de los datos en entornos digitales. El dominio de tales facultades reduce el desfase entre el manejo tecnológico y la lectura crítica del saber. La formación desde el pregrado consolida una práctica profesional responsable ante los retos de la actual salud pública cubana.</a:t>
            </a:r>
            <a:endParaRPr lang="en-US" sz="2100" dirty="0">
              <a:sym typeface="Montserrat"/>
            </a:endParaRPr>
          </a:p>
        </p:txBody>
      </p:sp>
      <p:sp>
        <p:nvSpPr>
          <p:cNvPr id="76" name="TextBox 42">
            <a:extLst>
              <a:ext uri="{FF2B5EF4-FFF2-40B4-BE49-F238E27FC236}">
                <a16:creationId xmlns:a16="http://schemas.microsoft.com/office/drawing/2014/main" id="{BC14E074-9A8C-4753-8EAF-1191862A3C69}"/>
              </a:ext>
            </a:extLst>
          </p:cNvPr>
          <p:cNvSpPr txBox="1"/>
          <p:nvPr/>
        </p:nvSpPr>
        <p:spPr>
          <a:xfrm>
            <a:off x="18163805" y="11641237"/>
            <a:ext cx="4642219" cy="282129"/>
          </a:xfrm>
          <a:prstGeom prst="rect">
            <a:avLst/>
          </a:prstGeom>
        </p:spPr>
        <p:txBody>
          <a:bodyPr wrap="square"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REFERENCIAS BIBLIOGRÁFICAS</a:t>
            </a:r>
          </a:p>
        </p:txBody>
      </p:sp>
      <p:sp>
        <p:nvSpPr>
          <p:cNvPr id="77" name="TextBox 41">
            <a:extLst>
              <a:ext uri="{FF2B5EF4-FFF2-40B4-BE49-F238E27FC236}">
                <a16:creationId xmlns:a16="http://schemas.microsoft.com/office/drawing/2014/main" id="{7C72994A-56BF-45F3-84E0-333964875D18}"/>
              </a:ext>
            </a:extLst>
          </p:cNvPr>
          <p:cNvSpPr txBox="1"/>
          <p:nvPr/>
        </p:nvSpPr>
        <p:spPr>
          <a:xfrm>
            <a:off x="18155136" y="12122309"/>
            <a:ext cx="8012359" cy="2215991"/>
          </a:xfrm>
          <a:prstGeom prst="rect">
            <a:avLst/>
          </a:prstGeom>
        </p:spPr>
        <p:txBody>
          <a:bodyPr wrap="square" lIns="0" tIns="0" rIns="0" bIns="0" rtlCol="0" anchor="t">
            <a:spAutoFit/>
          </a:bodyPr>
          <a:lstStyle/>
          <a:p>
            <a:pPr marL="342900" indent="-342900" algn="just">
              <a:buFont typeface="+mj-lt"/>
              <a:buAutoNum type="arabicPeriod"/>
            </a:pPr>
            <a:r>
              <a:rPr lang="es-MX" dirty="0">
                <a:sym typeface="Montserrat"/>
              </a:rPr>
              <a:t>D'Agostino M, et al. Infoxicación en salud. Rev Panam Salud Pública. [Internet]. 2017. [Consultado el 21 Abr 2026]; 41: e115.</a:t>
            </a:r>
          </a:p>
          <a:p>
            <a:pPr marL="342900" indent="-342900" algn="just">
              <a:buFont typeface="+mj-lt"/>
              <a:buAutoNum type="arabicPeriod"/>
            </a:pPr>
            <a:r>
              <a:rPr lang="es-MX" dirty="0">
                <a:sym typeface="Montserrat"/>
              </a:rPr>
              <a:t>García Savón Y, et al. Importancia del desarrollo de las competencias informacionales en estudiantes de SIS. Rev cuba educ super. [Internet]. 2022. [Consultado el 21 Abr 2026]; 41(2): 422-35.</a:t>
            </a:r>
          </a:p>
          <a:p>
            <a:pPr marL="342900" indent="-342900" algn="just">
              <a:buFont typeface="+mj-lt"/>
              <a:buAutoNum type="arabicPeriod"/>
            </a:pPr>
            <a:r>
              <a:rPr lang="es-MX" dirty="0">
                <a:sym typeface="Montserrat"/>
              </a:rPr>
              <a:t>Ayala O. Competencias informacionales y competencias investigativas en estudiantes universitarios. Rev Innova Educ. [Internet]. 2020. [Consultado el 21 Abr 2026]; 2(4): 668-79.</a:t>
            </a:r>
            <a:endParaRPr lang="en-US" dirty="0">
              <a:sym typeface="Montserrat"/>
            </a:endParaRPr>
          </a:p>
        </p:txBody>
      </p:sp>
      <p:grpSp>
        <p:nvGrpSpPr>
          <p:cNvPr id="86" name="Grupo 85">
            <a:extLst>
              <a:ext uri="{FF2B5EF4-FFF2-40B4-BE49-F238E27FC236}">
                <a16:creationId xmlns:a16="http://schemas.microsoft.com/office/drawing/2014/main" id="{1B8A8387-ED8F-4133-BB40-B51636DFD1FC}"/>
              </a:ext>
            </a:extLst>
          </p:cNvPr>
          <p:cNvGrpSpPr/>
          <p:nvPr/>
        </p:nvGrpSpPr>
        <p:grpSpPr>
          <a:xfrm>
            <a:off x="9711542" y="5803900"/>
            <a:ext cx="7467600" cy="4058074"/>
            <a:chOff x="9711542" y="5775905"/>
            <a:chExt cx="7467600" cy="4058074"/>
          </a:xfrm>
        </p:grpSpPr>
        <p:graphicFrame>
          <p:nvGraphicFramePr>
            <p:cNvPr id="38" name="Gráfico 37">
              <a:extLst>
                <a:ext uri="{FF2B5EF4-FFF2-40B4-BE49-F238E27FC236}">
                  <a16:creationId xmlns:a16="http://schemas.microsoft.com/office/drawing/2014/main" id="{E455D3D2-60F3-4144-9141-4947196F2D90}"/>
                </a:ext>
              </a:extLst>
            </p:cNvPr>
            <p:cNvGraphicFramePr/>
            <p:nvPr>
              <p:extLst>
                <p:ext uri="{D42A27DB-BD31-4B8C-83A1-F6EECF244321}">
                  <p14:modId xmlns:p14="http://schemas.microsoft.com/office/powerpoint/2010/main" val="4272140075"/>
                </p:ext>
              </p:extLst>
            </p:nvPr>
          </p:nvGraphicFramePr>
          <p:xfrm>
            <a:off x="9711542" y="5775905"/>
            <a:ext cx="7467600" cy="4058074"/>
          </p:xfrm>
          <a:graphic>
            <a:graphicData uri="http://schemas.openxmlformats.org/drawingml/2006/chart">
              <c:chart xmlns:c="http://schemas.openxmlformats.org/drawingml/2006/chart" xmlns:r="http://schemas.openxmlformats.org/officeDocument/2006/relationships" r:id="rId4"/>
            </a:graphicData>
          </a:graphic>
        </p:graphicFrame>
        <p:sp>
          <p:nvSpPr>
            <p:cNvPr id="82" name="CuadroTexto 81">
              <a:extLst>
                <a:ext uri="{FF2B5EF4-FFF2-40B4-BE49-F238E27FC236}">
                  <a16:creationId xmlns:a16="http://schemas.microsoft.com/office/drawing/2014/main" id="{5CC940F7-0009-49E4-98A4-CDF7BEC60B8D}"/>
                </a:ext>
              </a:extLst>
            </p:cNvPr>
            <p:cNvSpPr txBox="1"/>
            <p:nvPr/>
          </p:nvSpPr>
          <p:spPr>
            <a:xfrm rot="20276978">
              <a:off x="10188967" y="7435705"/>
              <a:ext cx="6488917" cy="646331"/>
            </a:xfrm>
            <a:prstGeom prst="rect">
              <a:avLst/>
            </a:prstGeom>
            <a:noFill/>
          </p:spPr>
          <p:txBody>
            <a:bodyPr wrap="square" rtlCol="0">
              <a:spAutoFit/>
            </a:bodyPr>
            <a:lstStyle/>
            <a:p>
              <a:pPr algn="ctr"/>
              <a:endParaRPr lang="pt-BR" sz="3600" b="1" dirty="0">
                <a:solidFill>
                  <a:srgbClr val="FF0000"/>
                </a:solidFill>
              </a:endParaRPr>
            </a:p>
          </p:txBody>
        </p:sp>
      </p:grpSp>
      <p:graphicFrame>
        <p:nvGraphicFramePr>
          <p:cNvPr id="80" name="Gráfico 79">
            <a:extLst>
              <a:ext uri="{FF2B5EF4-FFF2-40B4-BE49-F238E27FC236}">
                <a16:creationId xmlns:a16="http://schemas.microsoft.com/office/drawing/2014/main" id="{FE543D0D-88BC-42DF-8686-3FEF47ED2B3E}"/>
              </a:ext>
            </a:extLst>
          </p:cNvPr>
          <p:cNvGraphicFramePr/>
          <p:nvPr>
            <p:extLst>
              <p:ext uri="{D42A27DB-BD31-4B8C-83A1-F6EECF244321}">
                <p14:modId xmlns:p14="http://schemas.microsoft.com/office/powerpoint/2010/main" val="949250120"/>
              </p:ext>
            </p:extLst>
          </p:nvPr>
        </p:nvGraphicFramePr>
        <p:xfrm>
          <a:off x="9711543" y="10153633"/>
          <a:ext cx="7467600" cy="38595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1" name="Diagrama 80">
            <a:extLst>
              <a:ext uri="{FF2B5EF4-FFF2-40B4-BE49-F238E27FC236}">
                <a16:creationId xmlns:a16="http://schemas.microsoft.com/office/drawing/2014/main" id="{652833FD-997E-40EA-9233-BE1038310763}"/>
              </a:ext>
            </a:extLst>
          </p:cNvPr>
          <p:cNvGraphicFramePr/>
          <p:nvPr>
            <p:extLst>
              <p:ext uri="{D42A27DB-BD31-4B8C-83A1-F6EECF244321}">
                <p14:modId xmlns:p14="http://schemas.microsoft.com/office/powerpoint/2010/main" val="172366137"/>
              </p:ext>
            </p:extLst>
          </p:nvPr>
        </p:nvGraphicFramePr>
        <p:xfrm>
          <a:off x="18430416" y="5165037"/>
          <a:ext cx="7780631" cy="378844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492</Words>
  <Application>Microsoft Office PowerPoint</Application>
  <PresentationFormat>Personalizado</PresentationFormat>
  <Paragraphs>27</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Calibri</vt:lpstr>
      <vt:lpstr>Montserrat</vt:lpstr>
      <vt:lpstr>Questrial</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Mayelin Llosa</cp:lastModifiedBy>
  <cp:revision>29</cp:revision>
  <dcterms:created xsi:type="dcterms:W3CDTF">2006-08-16T00:00:00Z</dcterms:created>
  <dcterms:modified xsi:type="dcterms:W3CDTF">2026-07-05T17:11:39Z</dcterms:modified>
  <dc:identifier>DAHFu3v2esw</dc:identifier>
</cp:coreProperties>
</file>