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306" r:id="rId3"/>
    <p:sldId id="307" r:id="rId4"/>
    <p:sldId id="308" r:id="rId5"/>
    <p:sldId id="312" r:id="rId6"/>
    <p:sldId id="310" r:id="rId7"/>
    <p:sldId id="311" r:id="rId8"/>
    <p:sldId id="259" r:id="rId9"/>
    <p:sldId id="256" r:id="rId10"/>
    <p:sldId id="257" r:id="rId11"/>
    <p:sldId id="260" r:id="rId12"/>
    <p:sldId id="261" r:id="rId13"/>
    <p:sldId id="262" r:id="rId14"/>
    <p:sldId id="263" r:id="rId15"/>
    <p:sldId id="264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737" autoAdjust="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Triángulo rectángulo"/>
          <p:cNvSpPr/>
          <p:nvPr/>
        </p:nvSpPr>
        <p:spPr>
          <a:xfrm>
            <a:off x="1" y="4664075"/>
            <a:ext cx="915035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2" name="1 Grupo"/>
          <p:cNvGrpSpPr>
            <a:grpSpLocks/>
          </p:cNvGrpSpPr>
          <p:nvPr/>
        </p:nvGrpSpPr>
        <p:grpSpPr bwMode="auto">
          <a:xfrm>
            <a:off x="-3174" y="4953001"/>
            <a:ext cx="9147175" cy="1911350"/>
            <a:chOff x="-3765" y="4832896"/>
            <a:chExt cx="9147765" cy="2032192"/>
          </a:xfrm>
        </p:grpSpPr>
        <p:sp>
          <p:nvSpPr>
            <p:cNvPr id="6" name="6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7" name="7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8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10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8D28456-AD4B-499D-85FD-55E38F6A7359}" type="datetimeFigureOut">
              <a:rPr lang="es-ES"/>
              <a:pPr>
                <a:defRPr/>
              </a:pPr>
              <a:t>01/01/2002</a:t>
            </a:fld>
            <a:endParaRPr lang="es-ES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9D659B9-0860-4C9D-9058-B8493E8BD5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C0B6-9B18-4303-AC98-D85837FDAF5A}" type="datetimeFigureOut">
              <a:rPr lang="es-ES"/>
              <a:pPr>
                <a:defRPr/>
              </a:pPr>
              <a:t>01/01/2002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110E-A57B-463B-9E31-6E66F3ACE4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1A72B-F94C-4669-B1A1-C16AEBFA7433}" type="datetimeFigureOut">
              <a:rPr lang="es-ES"/>
              <a:pPr>
                <a:defRPr/>
              </a:pPr>
              <a:t>01/01/2002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C0D3F-96DA-4074-A390-959B1653A6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28AD6-26A7-48DE-A6C1-37EB1F0C56CD}" type="datetimeFigureOut">
              <a:rPr lang="es-ES"/>
              <a:pPr>
                <a:defRPr/>
              </a:pPr>
              <a:t>01/01/2002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8FAA7-817F-47D6-90ED-BBBA12ABFA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heurón"/>
          <p:cNvSpPr/>
          <p:nvPr/>
        </p:nvSpPr>
        <p:spPr>
          <a:xfrm>
            <a:off x="3636963" y="3005138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7 Cheurón"/>
          <p:cNvSpPr/>
          <p:nvPr/>
        </p:nvSpPr>
        <p:spPr>
          <a:xfrm>
            <a:off x="3449638" y="3005138"/>
            <a:ext cx="184151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15231B-A92F-439B-A45A-F2CE49639606}" type="datetimeFigureOut">
              <a:rPr lang="es-ES"/>
              <a:pPr>
                <a:defRPr/>
              </a:pPr>
              <a:t>01/01/2002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5095DF-B098-4EDD-BA6F-C745B52C69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364E3F-960B-4199-A959-D92F1C487219}" type="datetimeFigureOut">
              <a:rPr lang="es-ES"/>
              <a:pPr>
                <a:defRPr/>
              </a:pPr>
              <a:t>01/01/2002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505F7-62B4-432A-8F3E-F105B1D092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A7755C-94F5-4806-B766-88C1CC150FC7}" type="datetimeFigureOut">
              <a:rPr lang="es-ES"/>
              <a:pPr>
                <a:defRPr/>
              </a:pPr>
              <a:t>01/01/2002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F17D0C-B155-4A55-BF42-6A0E67E173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D7E31B-C870-448A-AE2D-94815383BFDA}" type="datetimeFigureOut">
              <a:rPr lang="es-ES"/>
              <a:pPr>
                <a:defRPr/>
              </a:pPr>
              <a:t>01/01/2002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472B77-CF6B-494F-BDAC-416FF117FA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F527-84CE-4169-88E1-184AF04BE1ED}" type="datetimeFigureOut">
              <a:rPr lang="es-ES"/>
              <a:pPr>
                <a:defRPr/>
              </a:pPr>
              <a:t>01/01/2002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7D4D6-7664-4110-9EBB-0519736AAE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361826-5957-4A02-9ABE-5F193CA9073D}" type="datetimeFigureOut">
              <a:rPr lang="es-ES"/>
              <a:pPr>
                <a:defRPr/>
              </a:pPr>
              <a:t>01/01/2002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3DF4A6-D9B3-4571-80CD-2A0F9982DD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Forma libre"/>
          <p:cNvSpPr>
            <a:spLocks/>
          </p:cNvSpPr>
          <p:nvPr/>
        </p:nvSpPr>
        <p:spPr bwMode="auto">
          <a:xfrm>
            <a:off x="715963" y="5002214"/>
            <a:ext cx="3802063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8 Forma libre"/>
          <p:cNvSpPr>
            <a:spLocks/>
          </p:cNvSpPr>
          <p:nvPr/>
        </p:nvSpPr>
        <p:spPr bwMode="auto">
          <a:xfrm>
            <a:off x="-53974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7" name="9 Triángulo rectángulo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10 Conector recto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1 Cheurón"/>
          <p:cNvSpPr/>
          <p:nvPr/>
        </p:nvSpPr>
        <p:spPr>
          <a:xfrm>
            <a:off x="8664576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12 Cheurón"/>
          <p:cNvSpPr/>
          <p:nvPr/>
        </p:nvSpPr>
        <p:spPr>
          <a:xfrm>
            <a:off x="8477251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4434295-30D9-4174-9295-AF1B127DCC15}" type="datetimeFigureOut">
              <a:rPr lang="es-ES"/>
              <a:pPr>
                <a:defRPr/>
              </a:pPr>
              <a:t>01/01/2002</a:t>
            </a:fld>
            <a:endParaRPr lang="es-ES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9A865D1-7AC0-4737-9A71-B344449A25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5963" y="5002214"/>
            <a:ext cx="3802063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974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9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E3235A4-05CA-4618-BF64-44B62253D0E3}" type="datetimeFigureOut">
              <a:rPr lang="es-ES"/>
              <a:pPr>
                <a:defRPr/>
              </a:pPr>
              <a:t>01/01/2002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4" y="6408739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9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027FB5B-698D-4B9D-B06A-AA1F0EC47B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000101" y="274638"/>
            <a:ext cx="6929487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dirty="0" smtClean="0"/>
              <a:t>SISTEMAS GESTORES DE REFERENCIAS BIBLIOGRÁFICAS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14367" y="1481138"/>
            <a:ext cx="8229600" cy="4525962"/>
          </a:xfrm>
        </p:spPr>
        <p:txBody>
          <a:bodyPr>
            <a:normAutofit/>
          </a:bodyPr>
          <a:lstStyle/>
          <a:p>
            <a:pPr marL="88900" indent="20638"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Monotype Sorts"/>
              <a:buNone/>
            </a:pPr>
            <a:r>
              <a:rPr lang="es-ES" sz="2800" dirty="0" smtClean="0">
                <a:solidFill>
                  <a:srgbClr val="115964"/>
                </a:solidFill>
                <a:latin typeface="Arial" pitchFamily="34" charset="0"/>
                <a:cs typeface="Arial" pitchFamily="34" charset="0"/>
              </a:rPr>
              <a:t>Son programas para computadoras que permiten crear, mantener, organizar y dar forma a referencias bibliográficas de artículos de revistas, libros u otros documentos. </a:t>
            </a:r>
          </a:p>
        </p:txBody>
      </p:sp>
      <p:pic>
        <p:nvPicPr>
          <p:cNvPr id="28676" name="Imagen 6" descr="Funciones de un ges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933826"/>
            <a:ext cx="6607195" cy="22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1407" y="-16"/>
            <a:ext cx="9286939" cy="1143000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Después de trabajar en </a:t>
            </a:r>
            <a:r>
              <a:rPr lang="es-E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Send</a:t>
            </a:r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se abre la siguiente ventana, seleccionar </a:t>
            </a:r>
            <a:r>
              <a:rPr lang="es-ES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Guardar Archivo</a:t>
            </a:r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ES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Aceptar</a:t>
            </a:r>
            <a:endParaRPr lang="es-E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142984"/>
            <a:ext cx="592935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000101" y="6215082"/>
            <a:ext cx="664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7143768" y="1785927"/>
            <a:ext cx="1785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Puede activar descarga aqu</a:t>
            </a:r>
            <a:r>
              <a:rPr lang="es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í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rot="10800000" flipV="1">
            <a:off x="2714612" y="2071678"/>
            <a:ext cx="4429176" cy="14287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-71502" y="214290"/>
            <a:ext cx="9215502" cy="774720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Abra  el  END NOTE.  Vaya a Archivo, </a:t>
            </a:r>
            <a:r>
              <a:rPr lang="es-E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E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mport</a:t>
            </a:r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File</a:t>
            </a:r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1161795"/>
            <a:ext cx="7215239" cy="448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57159" y="0"/>
            <a:ext cx="8786841" cy="77472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Seleccionar la siguiente opción (</a:t>
            </a:r>
            <a:r>
              <a:rPr lang="es-E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PubMed</a:t>
            </a:r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(NLM)).</a:t>
            </a:r>
            <a:endParaRPr lang="es-E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1142984"/>
            <a:ext cx="721520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Conector recto de flecha"/>
          <p:cNvCxnSpPr/>
          <p:nvPr/>
        </p:nvCxnSpPr>
        <p:spPr>
          <a:xfrm rot="16200000" flipH="1">
            <a:off x="1750200" y="1678770"/>
            <a:ext cx="2643206" cy="1000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42844" y="71422"/>
            <a:ext cx="8929717" cy="1143000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través del menú </a:t>
            </a:r>
            <a:r>
              <a:rPr lang="es-ES" sz="28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Choose</a:t>
            </a:r>
            <a:r>
              <a:rPr lang="es-ES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buscar el archivo descargado desde la base de datos y clic  en abrir.</a:t>
            </a:r>
            <a:endParaRPr lang="es-E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1500174"/>
            <a:ext cx="70723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 de flecha"/>
          <p:cNvCxnSpPr/>
          <p:nvPr/>
        </p:nvCxnSpPr>
        <p:spPr>
          <a:xfrm rot="5400000">
            <a:off x="5536414" y="2178836"/>
            <a:ext cx="3714775" cy="15001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10800000" flipV="1">
            <a:off x="3571870" y="642918"/>
            <a:ext cx="2143139" cy="2000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85720" y="142852"/>
            <a:ext cx="8643998" cy="114300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agregará automáticamente el archivo en la casilla. Clic  en </a:t>
            </a:r>
            <a:r>
              <a:rPr lang="es-E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1481137"/>
            <a:ext cx="7572428" cy="444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Conector recto de flecha"/>
          <p:cNvCxnSpPr/>
          <p:nvPr/>
        </p:nvCxnSpPr>
        <p:spPr>
          <a:xfrm rot="16200000" flipH="1">
            <a:off x="2000233" y="857233"/>
            <a:ext cx="2428892" cy="21431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16200000" flipH="1">
            <a:off x="3178959" y="1678770"/>
            <a:ext cx="3071835" cy="20002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57158" y="285729"/>
            <a:ext cx="7715273" cy="939784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agregarán las citaciones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la biblioteca</a:t>
            </a:r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1357298"/>
            <a:ext cx="60356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 de flecha"/>
          <p:cNvCxnSpPr/>
          <p:nvPr/>
        </p:nvCxnSpPr>
        <p:spPr>
          <a:xfrm rot="16200000" flipH="1">
            <a:off x="3250397" y="1678769"/>
            <a:ext cx="2071702" cy="8572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857224" y="1142985"/>
            <a:ext cx="7872411" cy="292895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¿CÓMO EXPORTAR REFERENCIAS HACIA ENDNOTE DESDE EBSCO?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42876" y="274638"/>
            <a:ext cx="8858280" cy="1143000"/>
          </a:xfrm>
        </p:spPr>
        <p:txBody>
          <a:bodyPr>
            <a:noAutofit/>
          </a:bodyPr>
          <a:lstStyle/>
          <a:p>
            <a:pPr algn="l"/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Realizar la Búsqueda y añadir los resultados a la carpeta.  Para esto debe ir a  C</a:t>
            </a:r>
            <a:r>
              <a:rPr lang="es-ES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ompartir</a:t>
            </a:r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Si se desea escoger solo algunas, Ir a </a:t>
            </a:r>
            <a:r>
              <a:rPr lang="es-ES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Ocultar Opciones </a:t>
            </a:r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escoger la cantidad deseada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795" y="1571612"/>
            <a:ext cx="60356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14314" y="274638"/>
            <a:ext cx="8929718" cy="11430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Escoger en el 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menú de la ventana </a:t>
            </a:r>
            <a:r>
              <a:rPr lang="es-E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ES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ompartir</a:t>
            </a:r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la opción </a:t>
            </a:r>
            <a:r>
              <a:rPr lang="es-ES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ES" sz="2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7" y="1500174"/>
            <a:ext cx="60356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Conector recto de flecha"/>
          <p:cNvCxnSpPr/>
          <p:nvPr/>
        </p:nvCxnSpPr>
        <p:spPr>
          <a:xfrm rot="16200000" flipH="1">
            <a:off x="3714745" y="2786059"/>
            <a:ext cx="3857652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14283" y="142876"/>
            <a:ext cx="7858180" cy="642918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Escoger </a:t>
            </a:r>
            <a:r>
              <a:rPr lang="es-ES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Vista de  la carpeta</a:t>
            </a:r>
            <a:endParaRPr lang="es-ES" sz="28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1107209"/>
            <a:ext cx="6929485" cy="467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Conector recto de flecha"/>
          <p:cNvCxnSpPr/>
          <p:nvPr/>
        </p:nvCxnSpPr>
        <p:spPr>
          <a:xfrm rot="16200000" flipH="1">
            <a:off x="3714743" y="1428737"/>
            <a:ext cx="3857654" cy="21431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/>
          </p:cNvSpPr>
          <p:nvPr>
            <p:ph idx="4294967295"/>
          </p:nvPr>
        </p:nvSpPr>
        <p:spPr>
          <a:xfrm>
            <a:off x="485804" y="1481138"/>
            <a:ext cx="8229600" cy="4525962"/>
          </a:xfrm>
          <a:noFill/>
          <a:ln/>
        </p:spPr>
        <p:txBody>
          <a:bodyPr/>
          <a:lstStyle/>
          <a:p>
            <a:pPr marL="88900" indent="20638" algn="just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Monotype Sorts"/>
              <a:buNone/>
            </a:pPr>
            <a:r>
              <a:rPr lang="es-ES" sz="2800" dirty="0" smtClean="0">
                <a:solidFill>
                  <a:srgbClr val="115964"/>
                </a:solidFill>
                <a:latin typeface="Arial" pitchFamily="34" charset="0"/>
                <a:cs typeface="Arial" pitchFamily="34" charset="0"/>
              </a:rPr>
              <a:t>Permiten obtener fácilmente los datos de los documentos referenciados a partir de las fuentes de información. Además añaden a esta función básica la versatilidad de generar cientos de formatos de salida utilizados para citar referencias bibliográficas en los trabajos de investigación de todas las disciplinas.</a:t>
            </a:r>
          </a:p>
        </p:txBody>
      </p:sp>
      <p:pic>
        <p:nvPicPr>
          <p:cNvPr id="2" name="1 Títul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587" y="133350"/>
            <a:ext cx="6930000" cy="1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142977" y="274638"/>
            <a:ext cx="4929223" cy="939784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tx1"/>
                </a:solidFill>
              </a:rPr>
              <a:t>Ir a Exportar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29" y="1500174"/>
            <a:ext cx="60356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Conector recto de flecha"/>
          <p:cNvCxnSpPr/>
          <p:nvPr/>
        </p:nvCxnSpPr>
        <p:spPr>
          <a:xfrm rot="10800000" flipV="1">
            <a:off x="6572264" y="3286124"/>
            <a:ext cx="1928827" cy="1285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85720" y="214290"/>
            <a:ext cx="8858280" cy="114300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Escoger </a:t>
            </a:r>
            <a:r>
              <a:rPr lang="es-ES" sz="2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Exportación directa a formato </a:t>
            </a:r>
            <a:r>
              <a:rPr lang="es-ES" sz="2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</a:t>
            </a:r>
            <a: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(el formato RIS es el que reconocen los gestores bibliográficos).</a:t>
            </a:r>
            <a:b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 en Guardar</a:t>
            </a:r>
            <a:endParaRPr lang="es-E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28" y="1643050"/>
            <a:ext cx="682149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Conector recto de flecha"/>
          <p:cNvCxnSpPr/>
          <p:nvPr/>
        </p:nvCxnSpPr>
        <p:spPr>
          <a:xfrm rot="10800000" flipV="1">
            <a:off x="7072330" y="4071942"/>
            <a:ext cx="1500199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16200000" flipH="1">
            <a:off x="-357221" y="2786058"/>
            <a:ext cx="3071834" cy="12144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786050" y="71414"/>
            <a:ext cx="3929091" cy="71438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 en Aceptar</a:t>
            </a:r>
            <a:endParaRPr lang="es-E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481" y="928670"/>
            <a:ext cx="60356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Conector recto de flecha"/>
          <p:cNvCxnSpPr/>
          <p:nvPr/>
        </p:nvCxnSpPr>
        <p:spPr>
          <a:xfrm rot="16200000" flipH="1">
            <a:off x="3107522" y="1678769"/>
            <a:ext cx="2714644" cy="13573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Título"/>
          <p:cNvSpPr txBox="1">
            <a:spLocks/>
          </p:cNvSpPr>
          <p:nvPr/>
        </p:nvSpPr>
        <p:spPr>
          <a:xfrm>
            <a:off x="285720" y="5715000"/>
            <a:ext cx="885828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 descarga el archivo y al unísono  se abre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EndNote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verá cómo se exportan las referencias bibliográficas automáticamente desde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Ebsco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el </a:t>
            </a:r>
            <a:r>
              <a:rPr lang="es-E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Endnote</a:t>
            </a:r>
            <a: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las referencias se ordenan alfabéticamente de forma automática. En este ejemplo aparecen las 20 primeras.</a:t>
            </a:r>
            <a:endParaRPr lang="es-E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795" y="1500174"/>
            <a:ext cx="603567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28628" y="214290"/>
            <a:ext cx="8429652" cy="114300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 se desea enviar las referencias de una en una. Clic en el título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</a:t>
            </a:r>
            <a: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cuando abra la ventana correspondiente, clic en Exportar</a:t>
            </a:r>
            <a:endParaRPr lang="es-E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85" y="1481138"/>
            <a:ext cx="6035675" cy="38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Conector recto de flecha"/>
          <p:cNvCxnSpPr/>
          <p:nvPr/>
        </p:nvCxnSpPr>
        <p:spPr>
          <a:xfrm rot="10800000" flipV="1">
            <a:off x="6500826" y="2643182"/>
            <a:ext cx="2214579" cy="18573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000100" y="285729"/>
            <a:ext cx="7072361" cy="785818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Escoger formato RIS y dar guardar</a:t>
            </a:r>
            <a:endParaRPr lang="es-E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8160" y="1481138"/>
            <a:ext cx="6035675" cy="38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Conector recto de flecha"/>
          <p:cNvCxnSpPr/>
          <p:nvPr/>
        </p:nvCxnSpPr>
        <p:spPr>
          <a:xfrm>
            <a:off x="428596" y="2500306"/>
            <a:ext cx="3071835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714612" y="285728"/>
            <a:ext cx="5214975" cy="72547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 en Aceptar</a:t>
            </a:r>
            <a:endParaRPr lang="es-E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1357298"/>
            <a:ext cx="603567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Conector recto de flecha"/>
          <p:cNvCxnSpPr/>
          <p:nvPr/>
        </p:nvCxnSpPr>
        <p:spPr>
          <a:xfrm rot="10800000" flipV="1">
            <a:off x="5000628" y="1643050"/>
            <a:ext cx="3643339" cy="22145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Imagen 1" descr="C:\Documents and Settings\angela\Datos de programa\Mozilla\Firefox\Profiles\ikqd276z.default\ScrapBook\data\20121101123703\gestor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781208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Títul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5" y="268289"/>
            <a:ext cx="84978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 idx="4294967295"/>
          </p:nvPr>
        </p:nvSpPr>
        <p:spPr>
          <a:xfrm>
            <a:off x="1643042" y="357166"/>
            <a:ext cx="5000660" cy="150019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ENDNOTE</a:t>
            </a:r>
            <a:endParaRPr lang="es-E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4294967295"/>
          </p:nvPr>
        </p:nvSpPr>
        <p:spPr>
          <a:xfrm>
            <a:off x="928662" y="1928802"/>
            <a:ext cx="7500990" cy="3214710"/>
          </a:xfrm>
        </p:spPr>
        <p:txBody>
          <a:bodyPr>
            <a:normAutofit/>
          </a:bodyPr>
          <a:lstStyle/>
          <a:p>
            <a:pPr marL="88900" indent="20638" algn="just" eaLnBrk="1" hangingPunct="1">
              <a:lnSpc>
                <a:spcPct val="135000"/>
              </a:lnSpc>
              <a:buNone/>
            </a:pPr>
            <a:r>
              <a:rPr lang="es-ES" sz="2800" dirty="0" smtClean="0">
                <a:solidFill>
                  <a:srgbClr val="115964"/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lang="es-ES" sz="2800" dirty="0" smtClean="0">
                <a:solidFill>
                  <a:srgbClr val="115964"/>
                </a:solidFill>
                <a:latin typeface="Arial" pitchFamily="34" charset="0"/>
                <a:cs typeface="Arial" pitchFamily="34" charset="0"/>
              </a:rPr>
              <a:t>una base de datos que se especializa en guardar y gestionar referencias bibliográficas. Permite organizar imágenes - incluyendo tablas, figuras y ecuaciones, así como ubicar y almacenar archivos de texto.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ENDNOTE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1 Marcador de contenido"/>
          <p:cNvSpPr txBox="1">
            <a:spLocks/>
          </p:cNvSpPr>
          <p:nvPr/>
        </p:nvSpPr>
        <p:spPr bwMode="auto">
          <a:xfrm>
            <a:off x="714348" y="1928802"/>
            <a:ext cx="7500990" cy="29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marR="0" lvl="0" indent="20638" algn="just" defTabSz="914400" rtl="0" eaLnBrk="1" fontAlgn="base" latinLnBrk="0" hangingPunct="1">
              <a:lnSpc>
                <a:spcPct val="135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596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Es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596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una herramienta de búsqueda en línea: provee una manera simple de buscar bases de datos bibliográficas en línea y recuperar las referencias directamente en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596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EndNote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596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ENDNOTE</a:t>
            </a:r>
            <a:endParaRPr lang="es-E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Marcador de contenido"/>
          <p:cNvSpPr>
            <a:spLocks noGrp="1"/>
          </p:cNvSpPr>
          <p:nvPr>
            <p:ph idx="4294967295"/>
          </p:nvPr>
        </p:nvSpPr>
        <p:spPr>
          <a:xfrm>
            <a:off x="571472" y="1785926"/>
            <a:ext cx="8229600" cy="3733812"/>
          </a:xfrm>
        </p:spPr>
        <p:txBody>
          <a:bodyPr/>
          <a:lstStyle/>
          <a:p>
            <a:pPr marL="88900" indent="20638" algn="just" eaLnBrk="1" hangingPunct="1">
              <a:lnSpc>
                <a:spcPct val="135000"/>
              </a:lnSpc>
              <a:buFont typeface="Wingdings 3" pitchFamily="18" charset="2"/>
              <a:buNone/>
            </a:pPr>
            <a:r>
              <a:rPr lang="es-ES" sz="2800" dirty="0" smtClean="0">
                <a:solidFill>
                  <a:srgbClr val="115964"/>
                </a:solidFill>
                <a:latin typeface="Arial" pitchFamily="34" charset="0"/>
                <a:cs typeface="Arial" pitchFamily="34" charset="0"/>
              </a:rPr>
              <a:t>Es una herramienta para la elaboración de bibliografías (Citar mientras se escribe) y de </a:t>
            </a:r>
            <a:r>
              <a:rPr lang="es-ES" sz="2800" dirty="0" err="1" smtClean="0">
                <a:solidFill>
                  <a:srgbClr val="115964"/>
                </a:solidFill>
                <a:latin typeface="Arial" pitchFamily="34" charset="0"/>
                <a:cs typeface="Arial" pitchFamily="34" charset="0"/>
              </a:rPr>
              <a:t>mecanuscritos</a:t>
            </a:r>
            <a:r>
              <a:rPr lang="es-ES" sz="2800" dirty="0" smtClean="0">
                <a:solidFill>
                  <a:srgbClr val="115964"/>
                </a:solidFill>
                <a:latin typeface="Arial" pitchFamily="34" charset="0"/>
                <a:cs typeface="Arial" pitchFamily="34" charset="0"/>
              </a:rPr>
              <a:t> de artículos científicos (Plantillas de Word)  según múltiples estilos de publicación.</a:t>
            </a:r>
          </a:p>
          <a:p>
            <a:pPr marL="88900" indent="20638" eaLnBrk="1" hangingPunct="1">
              <a:lnSpc>
                <a:spcPct val="135000"/>
              </a:lnSpc>
              <a:buFont typeface="Wingdings 3" pitchFamily="18" charset="2"/>
              <a:buNone/>
            </a:pPr>
            <a:endParaRPr lang="es-ES" sz="3200" dirty="0" smtClean="0">
              <a:solidFill>
                <a:srgbClr val="1159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 idx="4294967295"/>
          </p:nvPr>
        </p:nvSpPr>
        <p:spPr>
          <a:xfrm>
            <a:off x="857224" y="1142985"/>
            <a:ext cx="7872411" cy="2928958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¿CÓMO EXPORTAR REFERENCIAS HACIA ENDNOTE DESDE PUBMED?</a:t>
            </a:r>
            <a:endParaRPr lang="es-E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57242" y="-1429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Realizar la búsqueda bibliográfica</a:t>
            </a:r>
            <a:endParaRPr lang="es-E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9" y="857233"/>
            <a:ext cx="714379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6715107" y="785794"/>
            <a:ext cx="2714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Clic en </a:t>
            </a:r>
            <a:r>
              <a:rPr lang="es-E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Send</a:t>
            </a:r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para desplegar la ventana.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929454" y="207167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CLIC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005029" y="3214686"/>
            <a:ext cx="99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CLIC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6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14 Conector recto de flecha"/>
          <p:cNvCxnSpPr/>
          <p:nvPr/>
        </p:nvCxnSpPr>
        <p:spPr>
          <a:xfrm rot="5400000">
            <a:off x="4822033" y="1035827"/>
            <a:ext cx="2000264" cy="19288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12" idx="1"/>
          </p:cNvCxnSpPr>
          <p:nvPr/>
        </p:nvCxnSpPr>
        <p:spPr>
          <a:xfrm rot="10800000" flipV="1">
            <a:off x="4357686" y="2256344"/>
            <a:ext cx="2571768" cy="19584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13" idx="1"/>
          </p:cNvCxnSpPr>
          <p:nvPr/>
        </p:nvCxnSpPr>
        <p:spPr>
          <a:xfrm rot="10800000" flipV="1">
            <a:off x="4143373" y="3399352"/>
            <a:ext cx="2861657" cy="28157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445</Words>
  <Application>Microsoft Office PowerPoint</Application>
  <PresentationFormat>Presentación en pantalla (4:3)</PresentationFormat>
  <Paragraphs>33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Concurrencia</vt:lpstr>
      <vt:lpstr>SISTEMAS GESTORES DE REFERENCIAS BIBLIOGRÁFICAS</vt:lpstr>
      <vt:lpstr>Diapositiva 2</vt:lpstr>
      <vt:lpstr>Diapositiva 3</vt:lpstr>
      <vt:lpstr>ENDNOTE</vt:lpstr>
      <vt:lpstr>Diapositiva 5</vt:lpstr>
      <vt:lpstr>ENDNOTE</vt:lpstr>
      <vt:lpstr>¿CÓMO EXPORTAR REFERENCIAS HACIA ENDNOTE DESDE PUBMED?</vt:lpstr>
      <vt:lpstr>Realizar la búsqueda bibliográfica</vt:lpstr>
      <vt:lpstr>Diapositiva 9</vt:lpstr>
      <vt:lpstr>Después de trabajar en Send to, se abre la siguiente ventana, seleccionar Guardar Archivo y Aceptar</vt:lpstr>
      <vt:lpstr>Abra  el  END NOTE.  Vaya a Archivo, Import, File </vt:lpstr>
      <vt:lpstr>Seleccionar la siguiente opción (PubMed (NLM)).</vt:lpstr>
      <vt:lpstr>A través del menú Choose… buscar el archivo descargado desde la base de datos y clic  en abrir.</vt:lpstr>
      <vt:lpstr>Se agregará automáticamente el archivo en la casilla. Clic  en Import.</vt:lpstr>
      <vt:lpstr>Se agregarán las citaciones a la biblioteca. </vt:lpstr>
      <vt:lpstr>Diapositiva 16</vt:lpstr>
      <vt:lpstr>Realizar la Búsqueda y añadir los resultados a la carpeta.  Para esto debe ir a  Compartir. Si se desea escoger solo algunas, Ir a Ocultar Opciones y escoger la cantidad deseada.</vt:lpstr>
      <vt:lpstr>Escoger en el menú de la ventana Compartir  la opción Resultados</vt:lpstr>
      <vt:lpstr>Escoger Vista de  la carpeta</vt:lpstr>
      <vt:lpstr>Ir a Exportar</vt:lpstr>
      <vt:lpstr>Escoger Exportación directa a formato RIS (el formato RIS es el que reconocen los gestores bibliográficos). Clic en Guardar</vt:lpstr>
      <vt:lpstr>Clic en Aceptar</vt:lpstr>
      <vt:lpstr>En el Endnote las referencias se ordenan alfabéticamente de forma automática. En este ejemplo aparecen las 20 primeras.</vt:lpstr>
      <vt:lpstr>Si se desea enviar las referencias de una en una. Clic en el título y cuando abra la ventana correspondiente, clic en Exportar</vt:lpstr>
      <vt:lpstr>Escoger formato RIS y dar guardar</vt:lpstr>
      <vt:lpstr>Clic en Aceptar</vt:lpstr>
    </vt:vector>
  </TitlesOfParts>
  <Company>CPICM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Enviar referencias bibliográficas de Pubmed hacia Endnote</dc:title>
  <dc:creator>CPICM</dc:creator>
  <cp:lastModifiedBy>GGGG</cp:lastModifiedBy>
  <cp:revision>119</cp:revision>
  <dcterms:created xsi:type="dcterms:W3CDTF">2013-09-10T19:58:52Z</dcterms:created>
  <dcterms:modified xsi:type="dcterms:W3CDTF">2002-01-01T06:46:38Z</dcterms:modified>
</cp:coreProperties>
</file>